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261" r:id="rId3"/>
    <p:sldId id="281" r:id="rId4"/>
    <p:sldId id="276" r:id="rId5"/>
    <p:sldId id="289" r:id="rId6"/>
    <p:sldId id="282" r:id="rId7"/>
    <p:sldId id="290" r:id="rId8"/>
    <p:sldId id="28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glowscotland.org.uk/wl/public/stanthonypsblog/uploads/sites/2943/2020/04/30075456/Chapter-21-A-New-Home.pptx" TargetMode="External"/><Relationship Id="rId3" Type="http://schemas.microsoft.com/office/2007/relationships/hdphoto" Target="../media/hdphoto3.wdp"/><Relationship Id="rId7" Type="http://schemas.openxmlformats.org/officeDocument/2006/relationships/hyperlink" Target="https://blogs.glowscotland.org.uk/wl/public/stanthonypsblog/uploads/sites/2943/2020/04/30075431/Chapter-8-Inferenc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glowscotland.org.uk/wl/public/stanthonypsblog/uploads/sites/2943/2020/04/30075411/Describe-the-setting.pdf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hyperlink" Target="https://blogs.glowscotland.org.uk/wl/public/stanthonypsblog/uploads/sites/2943/2020/04/30075458/Book-Review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mestables.co.uk/games/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Thursday 30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latin typeface="Comic Sans MS" panose="030F0702030302020204" pitchFamily="66" charset="0"/>
              </a:rPr>
              <a:t> April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Jeudi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30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Avril 2020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watch the months of the year song in French 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sz="2400" dirty="0">
                <a:solidFill>
                  <a:sysClr val="windowText" lastClr="000000"/>
                </a:solidFill>
                <a:hlinkClick r:id="rId2"/>
              </a:rPr>
              <a:t>www.youtube.com/watch?v=7_u2SigckNQ</a:t>
            </a:r>
            <a:endParaRPr lang="en-GB" sz="2400" dirty="0" smtClean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62" y="4368514"/>
            <a:ext cx="2608665" cy="25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Thursday 30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April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7818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974" y="937470"/>
            <a:ext cx="8716505" cy="5544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983763"/>
            <a:ext cx="7623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08720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775" y="1953258"/>
            <a:ext cx="80636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3200" b="1" dirty="0"/>
              <a:t>Reading</a:t>
            </a:r>
            <a:r>
              <a:rPr lang="en-GB" sz="3200" dirty="0"/>
              <a:t>:</a:t>
            </a:r>
          </a:p>
          <a:p>
            <a:pPr fontAlgn="base"/>
            <a:endParaRPr lang="en-GB" sz="3200" i="1" dirty="0" smtClean="0"/>
          </a:p>
          <a:p>
            <a:pPr fontAlgn="base"/>
            <a:r>
              <a:rPr lang="en-GB" sz="2800" b="1" i="1" dirty="0" smtClean="0"/>
              <a:t>David </a:t>
            </a:r>
            <a:r>
              <a:rPr lang="en-GB" sz="2800" b="1" i="1" dirty="0"/>
              <a:t>Walliams</a:t>
            </a:r>
            <a:r>
              <a:rPr lang="en-GB" sz="2800" b="1" dirty="0"/>
              <a:t>:</a:t>
            </a:r>
            <a:r>
              <a:rPr lang="en-GB" sz="2800" dirty="0"/>
              <a:t> </a:t>
            </a:r>
            <a:r>
              <a:rPr lang="en-GB" sz="2800" dirty="0">
                <a:hlinkClick r:id="rId6"/>
              </a:rPr>
              <a:t>Describe the setting</a:t>
            </a:r>
            <a:endParaRPr lang="en-GB" sz="2800" dirty="0"/>
          </a:p>
          <a:p>
            <a:pPr fontAlgn="base"/>
            <a:endParaRPr lang="en-GB" sz="2800" i="1" dirty="0" smtClean="0"/>
          </a:p>
          <a:p>
            <a:pPr fontAlgn="base"/>
            <a:r>
              <a:rPr lang="en-GB" sz="2800" b="1" i="1" dirty="0" smtClean="0"/>
              <a:t>Roald </a:t>
            </a:r>
            <a:r>
              <a:rPr lang="en-GB" sz="2800" b="1" i="1" dirty="0"/>
              <a:t>Dahl</a:t>
            </a:r>
            <a:r>
              <a:rPr lang="en-GB" sz="2800" b="1" dirty="0"/>
              <a:t>: </a:t>
            </a:r>
            <a:r>
              <a:rPr lang="en-GB" sz="2800" dirty="0">
                <a:hlinkClick r:id="rId7"/>
              </a:rPr>
              <a:t>Chapter 8 -Inference</a:t>
            </a:r>
            <a:endParaRPr lang="en-GB" sz="2800" dirty="0"/>
          </a:p>
          <a:p>
            <a:pPr fontAlgn="base"/>
            <a:endParaRPr lang="en-GB" sz="2800" i="1" dirty="0" smtClean="0"/>
          </a:p>
          <a:p>
            <a:pPr fontAlgn="base"/>
            <a:r>
              <a:rPr lang="en-GB" sz="2800" b="1" i="1" dirty="0" smtClean="0"/>
              <a:t>Tom </a:t>
            </a:r>
            <a:r>
              <a:rPr lang="en-GB" sz="2800" b="1" i="1" dirty="0"/>
              <a:t>Fletcher</a:t>
            </a:r>
            <a:r>
              <a:rPr lang="en-GB" sz="2800" b="1" dirty="0"/>
              <a:t>:</a:t>
            </a:r>
            <a:r>
              <a:rPr lang="en-GB" sz="2800" dirty="0"/>
              <a:t> </a:t>
            </a:r>
            <a:r>
              <a:rPr lang="en-GB" sz="2800" dirty="0">
                <a:hlinkClick r:id="rId8"/>
              </a:rPr>
              <a:t>Chapter 21 – A New Home</a:t>
            </a:r>
            <a:endParaRPr lang="en-GB" sz="2800" dirty="0"/>
          </a:p>
          <a:p>
            <a:pPr fontAlgn="base"/>
            <a:endParaRPr lang="en-GB" sz="2800" dirty="0" smtClean="0">
              <a:hlinkClick r:id="rId9"/>
            </a:endParaRPr>
          </a:p>
          <a:p>
            <a:pPr fontAlgn="base"/>
            <a:r>
              <a:rPr lang="en-GB" sz="2800" dirty="0" smtClean="0">
                <a:hlinkClick r:id="rId9"/>
              </a:rPr>
              <a:t>Book </a:t>
            </a:r>
            <a:r>
              <a:rPr lang="en-GB" sz="2800" dirty="0">
                <a:hlinkClick r:id="rId9"/>
              </a:rPr>
              <a:t>Review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59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1557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Writing (slide 1)</a:t>
            </a:r>
            <a:r>
              <a:rPr lang="en-GB" sz="4000" b="1" u="sng" dirty="0" smtClean="0">
                <a:latin typeface="Comic Sans MS" panose="030F0702030302020204" pitchFamily="66" charset="0"/>
              </a:rPr>
              <a:t>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974" y="764704"/>
            <a:ext cx="8716505" cy="5832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2601" y="846331"/>
            <a:ext cx="762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can write a persuasive exposition to argue my point </a:t>
            </a:r>
          </a:p>
          <a:p>
            <a:pPr algn="ctr"/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" y="61753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craig.paterson\AppData\Local\Microsoft\Windows\INetCache\IE\B6N7P3YE\pencil-152713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9" y="2989777"/>
            <a:ext cx="883504" cy="13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6582" y="1831576"/>
            <a:ext cx="6430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Sometimes, we need to </a:t>
            </a:r>
            <a:r>
              <a:rPr lang="en-GB" sz="2000" b="1" dirty="0" smtClean="0"/>
              <a:t>persuade </a:t>
            </a:r>
            <a:r>
              <a:rPr lang="en-GB" sz="2000" dirty="0" smtClean="0"/>
              <a:t>someone that our opinions correct. In other words, we have to </a:t>
            </a:r>
            <a:r>
              <a:rPr lang="en-GB" sz="2000" b="1" dirty="0" smtClean="0"/>
              <a:t>convince </a:t>
            </a:r>
            <a:r>
              <a:rPr lang="en-GB" sz="2000" dirty="0" smtClean="0"/>
              <a:t>them to believe what we say!  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This is called </a:t>
            </a:r>
            <a:r>
              <a:rPr lang="en-GB" sz="2000" b="1" dirty="0" smtClean="0"/>
              <a:t>persuasive writing. 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47664" y="1667110"/>
            <a:ext cx="7128792" cy="4642209"/>
          </a:xfrm>
          <a:prstGeom prst="wedgeRoundRectCallout">
            <a:avLst>
              <a:gd name="adj1" fmla="val -56134"/>
              <a:gd name="adj2" fmla="val -11025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C:\Users\craig.paterson\AppData\Local\Microsoft\Windows\INetCache\IE\LNRCFLDQ\Lincoln_lawyer_-_court_pic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18" y="3558948"/>
            <a:ext cx="2988332" cy="22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22143" y="3710077"/>
            <a:ext cx="3735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Think of a courtroom lawyer.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Their job is to </a:t>
            </a:r>
            <a:r>
              <a:rPr lang="en-GB" sz="2000" b="1" dirty="0" smtClean="0"/>
              <a:t>persuade </a:t>
            </a:r>
            <a:r>
              <a:rPr lang="en-GB" sz="2000" dirty="0" smtClean="0"/>
              <a:t>people that someone is either guilty or innocent!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46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195736" y="3140968"/>
            <a:ext cx="6129980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1557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Writing (slide 2)</a:t>
            </a:r>
            <a:r>
              <a:rPr lang="en-GB" sz="4000" b="1" u="sng" dirty="0" smtClean="0">
                <a:latin typeface="Comic Sans MS" panose="030F0702030302020204" pitchFamily="66" charset="0"/>
              </a:rPr>
              <a:t>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974" y="764704"/>
            <a:ext cx="8716505" cy="5832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2601" y="846331"/>
            <a:ext cx="762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can write a persuasive exposition to argue my point </a:t>
            </a:r>
          </a:p>
          <a:p>
            <a:pPr algn="ctr"/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" y="61753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craig.paterson\AppData\Local\Microsoft\Windows\INetCache\IE\B6N7P3YE\pencil-152713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9" y="2989777"/>
            <a:ext cx="883504" cy="13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4760" y="1710010"/>
            <a:ext cx="64309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Today, I want you to be a lawyer!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dirty="0" smtClean="0"/>
              <a:t>Pretend that we are in court and that you have written a statement trying to </a:t>
            </a:r>
            <a:r>
              <a:rPr lang="en-GB" sz="2000" b="1" dirty="0" smtClean="0"/>
              <a:t>persuade </a:t>
            </a:r>
            <a:r>
              <a:rPr lang="en-GB" sz="2000" dirty="0" smtClean="0"/>
              <a:t>Mrs Gardner that </a:t>
            </a:r>
            <a:r>
              <a:rPr lang="en-GB" sz="2000" b="1" dirty="0" smtClean="0"/>
              <a:t>either</a:t>
            </a:r>
            <a:r>
              <a:rPr lang="en-GB" sz="2000" dirty="0" smtClean="0"/>
              <a:t>…</a:t>
            </a:r>
          </a:p>
          <a:p>
            <a:pPr algn="ctr"/>
            <a:endParaRPr lang="en-GB" sz="2000" dirty="0"/>
          </a:p>
          <a:p>
            <a:pPr algn="ctr"/>
            <a:endParaRPr lang="en-GB" sz="2000" i="1" dirty="0" smtClean="0"/>
          </a:p>
          <a:p>
            <a:pPr algn="ctr"/>
            <a:endParaRPr lang="en-GB" sz="2000" i="1" dirty="0"/>
          </a:p>
          <a:p>
            <a:pPr algn="ctr"/>
            <a:endParaRPr lang="en-GB" sz="2000" i="1" dirty="0" smtClean="0"/>
          </a:p>
          <a:p>
            <a:pPr algn="ctr"/>
            <a:endParaRPr lang="en-GB" sz="2000" i="1" dirty="0"/>
          </a:p>
          <a:p>
            <a:pPr algn="ctr"/>
            <a:endParaRPr lang="en-GB" sz="2000" i="1" dirty="0" smtClean="0"/>
          </a:p>
          <a:p>
            <a:pPr algn="ctr"/>
            <a:endParaRPr lang="en-GB" i="1" dirty="0"/>
          </a:p>
          <a:p>
            <a:pPr algn="ctr"/>
            <a:r>
              <a:rPr lang="en-GB" b="1" i="1" u="sng" dirty="0"/>
              <a:t>I</a:t>
            </a:r>
            <a:r>
              <a:rPr lang="en-GB" b="1" i="1" u="sng" dirty="0" smtClean="0"/>
              <a:t>MPORTANT: </a:t>
            </a:r>
            <a:r>
              <a:rPr lang="en-GB" i="1" u="sng" dirty="0" smtClean="0"/>
              <a:t>I want you to argue </a:t>
            </a:r>
            <a:r>
              <a:rPr lang="en-GB" b="1" i="1" u="sng" dirty="0" smtClean="0"/>
              <a:t>YOUR</a:t>
            </a:r>
            <a:r>
              <a:rPr lang="en-GB" i="1" u="sng" dirty="0" smtClean="0"/>
              <a:t> point of view – what do </a:t>
            </a:r>
            <a:r>
              <a:rPr lang="en-GB" b="1" i="1" u="sng" dirty="0" smtClean="0"/>
              <a:t>YOU</a:t>
            </a:r>
            <a:r>
              <a:rPr lang="en-GB" i="1" u="sng" dirty="0" smtClean="0"/>
              <a:t> think – should we be allowed to bring pets to school or not? What are </a:t>
            </a:r>
            <a:r>
              <a:rPr lang="en-GB" b="1" i="1" u="sng" dirty="0" smtClean="0"/>
              <a:t>your reasons</a:t>
            </a:r>
            <a:r>
              <a:rPr lang="en-GB" i="1" u="sng" dirty="0" smtClean="0"/>
              <a:t>! 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47664" y="1554218"/>
            <a:ext cx="7128792" cy="4899118"/>
          </a:xfrm>
          <a:prstGeom prst="wedgeRoundRectCallout">
            <a:avLst>
              <a:gd name="adj1" fmla="val -56134"/>
              <a:gd name="adj2" fmla="val -11025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445777" y="3420628"/>
            <a:ext cx="5688632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622939" y="3556670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Pets </a:t>
            </a:r>
            <a:r>
              <a:rPr lang="en-GB" sz="2000" b="1" dirty="0"/>
              <a:t>SHOULD be allowed in school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OR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Pets SHOULD NOT be allowed in school </a:t>
            </a:r>
          </a:p>
        </p:txBody>
      </p:sp>
    </p:spTree>
    <p:extLst>
      <p:ext uri="{BB962C8B-B14F-4D97-AF65-F5344CB8AC3E}">
        <p14:creationId xmlns:p14="http://schemas.microsoft.com/office/powerpoint/2010/main" val="18691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3176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Writing (slide 3)</a:t>
            </a:r>
            <a:r>
              <a:rPr lang="en-GB" sz="3600" b="1" u="sng" dirty="0" smtClean="0">
                <a:latin typeface="Comic Sans MS" panose="030F0702030302020204" pitchFamily="66" charset="0"/>
              </a:rPr>
              <a:t>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9512" y="1116427"/>
            <a:ext cx="8716505" cy="548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7" y="450217"/>
            <a:ext cx="813575" cy="65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craig.paterson\AppData\Local\Microsoft\Windows\INetCache\IE\B6N7P3YE\pencil-152713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03" y="5451644"/>
            <a:ext cx="561472" cy="8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587" y="1271566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Success Criteria for this piece of writing will be on Teams and on the Blog.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Try and include as many of the Success Criteria as possible in your piece of writing! 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See the next slide for a useful sheet full of persuasive language. Try and use language like this when you are writing your persuasive argument. </a:t>
            </a:r>
          </a:p>
          <a:p>
            <a:pPr algn="ctr"/>
            <a:endParaRPr lang="en-GB" b="1" dirty="0"/>
          </a:p>
          <a:p>
            <a:pPr algn="ctr"/>
            <a:r>
              <a:rPr lang="en-GB" b="1" u="sng" dirty="0" smtClean="0"/>
              <a:t>YOU NEED TO GIVE REASONS WHY YOU THINK PETS SHOULD / SHOULD NOT BE ALOWED IN SCHOOL! </a:t>
            </a:r>
          </a:p>
        </p:txBody>
      </p:sp>
      <p:sp>
        <p:nvSpPr>
          <p:cNvPr id="14" name="Bent-Up Arrow 13"/>
          <p:cNvSpPr/>
          <p:nvPr/>
        </p:nvSpPr>
        <p:spPr>
          <a:xfrm>
            <a:off x="4788024" y="5451644"/>
            <a:ext cx="2230714" cy="755683"/>
          </a:xfrm>
          <a:prstGeom prst="bentUpArrow">
            <a:avLst>
              <a:gd name="adj1" fmla="val 25000"/>
              <a:gd name="adj2" fmla="val 239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00149" y="5795881"/>
            <a:ext cx="40773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Success Criteria for today are highlighted in yellow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22601" y="617538"/>
            <a:ext cx="762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can write a persuasive exposition to argue my point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1008" r="51610" b="7830"/>
          <a:stretch/>
        </p:blipFill>
        <p:spPr bwMode="auto">
          <a:xfrm>
            <a:off x="4930163" y="1520424"/>
            <a:ext cx="3857298" cy="36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3176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Writing (slide </a:t>
            </a:r>
            <a:r>
              <a:rPr lang="en-GB" sz="3600" u="sng" dirty="0">
                <a:latin typeface="Comic Sans MS" panose="030F0702030302020204" pitchFamily="66" charset="0"/>
              </a:rPr>
              <a:t>4</a:t>
            </a:r>
            <a:r>
              <a:rPr lang="en-GB" sz="3600" u="sng" dirty="0" smtClean="0">
                <a:latin typeface="Comic Sans MS" panose="030F0702030302020204" pitchFamily="66" charset="0"/>
              </a:rPr>
              <a:t>)</a:t>
            </a:r>
            <a:r>
              <a:rPr lang="en-GB" sz="3600" b="1" u="sng" dirty="0" smtClean="0">
                <a:latin typeface="Comic Sans MS" panose="030F0702030302020204" pitchFamily="66" charset="0"/>
              </a:rPr>
              <a:t>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7" y="450217"/>
            <a:ext cx="813575" cy="65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2601" y="617538"/>
            <a:ext cx="762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can write a persuasive exposition to argue my point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5764" r="19524" b="11905"/>
          <a:stretch/>
        </p:blipFill>
        <p:spPr>
          <a:xfrm>
            <a:off x="484544" y="1101077"/>
            <a:ext cx="8037876" cy="53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Activities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427"/>
            <a:ext cx="1513642" cy="11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10" y="743429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8703" y="894132"/>
            <a:ext cx="560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I am practising my times tables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3" y="1497051"/>
            <a:ext cx="4358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You’ve been working really hard on length and area – well done! 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Today, I’d like you to spend some time practising your times tables. 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This website has loads of fun games (‘Animal Rescue’ is my favourite!) 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Enjoy!</a:t>
            </a:r>
          </a:p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hlinkClick r:id="rId6"/>
              </a:rPr>
              <a:t>https://www.timestables.co.uk/games</a:t>
            </a:r>
            <a:r>
              <a:rPr lang="en-GB" sz="1600" dirty="0" smtClean="0">
                <a:hlinkClick r:id="rId6"/>
              </a:rPr>
              <a:t>/</a:t>
            </a:r>
            <a:r>
              <a:rPr lang="en-GB" sz="1600" dirty="0" smtClean="0"/>
              <a:t> </a:t>
            </a:r>
            <a:endParaRPr lang="en-GB" sz="16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427983" y="1985889"/>
            <a:ext cx="4358839" cy="4179415"/>
          </a:xfrm>
          <a:prstGeom prst="wedgeRoundRectCallout">
            <a:avLst>
              <a:gd name="adj1" fmla="val 34254"/>
              <a:gd name="adj2" fmla="val -6355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5140" r="36918" b="14845"/>
          <a:stretch/>
        </p:blipFill>
        <p:spPr bwMode="auto">
          <a:xfrm>
            <a:off x="338004" y="2276872"/>
            <a:ext cx="3870995" cy="305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2612</TotalTime>
  <Words>485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Thursday 30th April  </vt:lpstr>
      <vt:lpstr>Health and Wellbeing </vt:lpstr>
      <vt:lpstr>Reading </vt:lpstr>
      <vt:lpstr>Writing (slide 1) </vt:lpstr>
      <vt:lpstr>Writing (slide 2) </vt:lpstr>
      <vt:lpstr>Writing (slide 3) </vt:lpstr>
      <vt:lpstr>Writing (slide 4) </vt:lpstr>
      <vt:lpstr>Maths Activities 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205</cp:revision>
  <dcterms:created xsi:type="dcterms:W3CDTF">2020-03-21T18:06:53Z</dcterms:created>
  <dcterms:modified xsi:type="dcterms:W3CDTF">2020-04-30T08:03:53Z</dcterms:modified>
</cp:coreProperties>
</file>