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0"/>
  </p:notesMasterIdLst>
  <p:sldIdLst>
    <p:sldId id="256" r:id="rId2"/>
    <p:sldId id="263" r:id="rId3"/>
    <p:sldId id="266" r:id="rId4"/>
    <p:sldId id="268" r:id="rId5"/>
    <p:sldId id="261" r:id="rId6"/>
    <p:sldId id="258" r:id="rId7"/>
    <p:sldId id="264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230" y="-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6AE9E0-1960-4C64-8A3E-AB60B72511E5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2F320A-69C6-42B7-B01E-5838488FB4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9443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F320A-69C6-42B7-B01E-5838488FB4D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3329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24FD3-DA4C-4A0E-81F8-6ECB430FA298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43A06-F6AF-4C0E-8F0E-DA186D2E19F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24FD3-DA4C-4A0E-81F8-6ECB430FA298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43A06-F6AF-4C0E-8F0E-DA186D2E19F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24FD3-DA4C-4A0E-81F8-6ECB430FA298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43A06-F6AF-4C0E-8F0E-DA186D2E19F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24FD3-DA4C-4A0E-81F8-6ECB430FA298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43A06-F6AF-4C0E-8F0E-DA186D2E19F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24FD3-DA4C-4A0E-81F8-6ECB430FA298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43A06-F6AF-4C0E-8F0E-DA186D2E19F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24FD3-DA4C-4A0E-81F8-6ECB430FA298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43A06-F6AF-4C0E-8F0E-DA186D2E19F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24FD3-DA4C-4A0E-81F8-6ECB430FA298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43A06-F6AF-4C0E-8F0E-DA186D2E19F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24FD3-DA4C-4A0E-81F8-6ECB430FA298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43A06-F6AF-4C0E-8F0E-DA186D2E19F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24FD3-DA4C-4A0E-81F8-6ECB430FA298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43A06-F6AF-4C0E-8F0E-DA186D2E19F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24FD3-DA4C-4A0E-81F8-6ECB430FA298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43A06-F6AF-4C0E-8F0E-DA186D2E19F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24FD3-DA4C-4A0E-81F8-6ECB430FA298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43A06-F6AF-4C0E-8F0E-DA186D2E19F2}" type="slidenum">
              <a:rPr lang="en-GB" smtClean="0"/>
              <a:t>‹#›</a:t>
            </a:fld>
            <a:endParaRPr lang="en-GB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4524FD3-DA4C-4A0E-81F8-6ECB430FA298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E743A06-F6AF-4C0E-8F0E-DA186D2E19F2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duapTwsSw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oxfordowl.co.uk/?sellanguage=en&amp;mode=hub" TargetMode="External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youtube.com/watch?v=UM8oN4yzJqw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MCeo6Q3p7Mc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hyperlink" Target="https://www.youtube.com/watch?v=SbFqQarDM50" TargetMode="Externa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hyperlink" Target="https://www.youtube.com/watch?v=a4FXl4zb3E4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microsoft.com/office/2007/relationships/hdphoto" Target="../media/hdphoto3.wdp"/><Relationship Id="rId7" Type="http://schemas.openxmlformats.org/officeDocument/2006/relationships/hyperlink" Target="https://www.topmarks.co.uk/place-value/place-value-charts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topmarks.co.uk/maths-games/hit-the-button" TargetMode="External"/><Relationship Id="rId5" Type="http://schemas.microsoft.com/office/2007/relationships/hdphoto" Target="../media/hdphoto1.wdp"/><Relationship Id="rId4" Type="http://schemas.openxmlformats.org/officeDocument/2006/relationships/image" Target="../media/image2.png"/><Relationship Id="rId9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07975" y="404664"/>
            <a:ext cx="8440489" cy="604867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971600" y="404664"/>
            <a:ext cx="7128792" cy="172819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476673"/>
            <a:ext cx="7117180" cy="792087"/>
          </a:xfrm>
        </p:spPr>
        <p:txBody>
          <a:bodyPr/>
          <a:lstStyle/>
          <a:p>
            <a:pPr algn="ctr"/>
            <a:r>
              <a:rPr lang="en-GB" sz="4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Thursday </a:t>
            </a:r>
            <a:r>
              <a:rPr lang="en-GB" sz="4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30</a:t>
            </a:r>
            <a:r>
              <a:rPr lang="en-GB" sz="4400" b="1" baseline="30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th</a:t>
            </a:r>
            <a:r>
              <a:rPr lang="en-GB" sz="4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GB" sz="4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of April</a:t>
            </a:r>
            <a:endParaRPr lang="en-GB" sz="44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1340768"/>
            <a:ext cx="7117180" cy="4968552"/>
          </a:xfrm>
        </p:spPr>
        <p:txBody>
          <a:bodyPr>
            <a:normAutofit/>
          </a:bodyPr>
          <a:lstStyle/>
          <a:p>
            <a:pPr algn="ctr"/>
            <a:r>
              <a:rPr lang="en-GB" sz="28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Good Morning Primary 3!</a:t>
            </a:r>
          </a:p>
          <a:p>
            <a:pPr algn="ctr"/>
            <a:endParaRPr lang="en-GB" b="1" dirty="0">
              <a:latin typeface="Comic Sans MS" panose="030F0702030302020204" pitchFamily="66" charset="0"/>
            </a:endParaRPr>
          </a:p>
          <a:p>
            <a:pPr algn="ctr"/>
            <a:r>
              <a:rPr lang="en-GB" sz="2800" b="1" dirty="0" smtClean="0">
                <a:latin typeface="Comic Sans MS" panose="030F0702030302020204" pitchFamily="66" charset="0"/>
              </a:rPr>
              <a:t>Bonjour la class!  Ca </a:t>
            </a:r>
            <a:r>
              <a:rPr lang="en-GB" sz="2800" b="1" dirty="0" err="1" smtClean="0">
                <a:latin typeface="Comic Sans MS" panose="030F0702030302020204" pitchFamily="66" charset="0"/>
              </a:rPr>
              <a:t>Va</a:t>
            </a:r>
            <a:r>
              <a:rPr lang="en-GB" sz="2800" b="1" dirty="0" smtClean="0">
                <a:latin typeface="Comic Sans MS" panose="030F0702030302020204" pitchFamily="66" charset="0"/>
              </a:rPr>
              <a:t>?</a:t>
            </a:r>
          </a:p>
          <a:p>
            <a:pPr algn="ctr"/>
            <a:r>
              <a:rPr lang="en-GB" dirty="0" err="1" smtClean="0">
                <a:latin typeface="Comic Sans MS" panose="030F0702030302020204" pitchFamily="66" charset="0"/>
              </a:rPr>
              <a:t>Aujourd’hui</a:t>
            </a:r>
            <a:r>
              <a:rPr lang="en-GB" dirty="0" smtClean="0">
                <a:latin typeface="Comic Sans MS" panose="030F0702030302020204" pitchFamily="66" charset="0"/>
              </a:rPr>
              <a:t> </a:t>
            </a:r>
            <a:r>
              <a:rPr lang="en-GB" dirty="0" err="1" smtClean="0">
                <a:latin typeface="Comic Sans MS" panose="030F0702030302020204" pitchFamily="66" charset="0"/>
              </a:rPr>
              <a:t>c’est</a:t>
            </a:r>
            <a:r>
              <a:rPr lang="en-GB" dirty="0" smtClean="0">
                <a:latin typeface="Comic Sans MS" panose="030F0702030302020204" pitchFamily="66" charset="0"/>
              </a:rPr>
              <a:t> (</a:t>
            </a:r>
            <a:r>
              <a:rPr lang="en-GB" b="1" dirty="0" smtClean="0">
                <a:latin typeface="Comic Sans MS" panose="030F0702030302020204" pitchFamily="66" charset="0"/>
              </a:rPr>
              <a:t>Thursday</a:t>
            </a:r>
            <a:r>
              <a:rPr lang="en-GB" dirty="0" smtClean="0">
                <a:latin typeface="Comic Sans MS" panose="030F0702030302020204" pitchFamily="66" charset="0"/>
              </a:rPr>
              <a:t>) </a:t>
            </a:r>
            <a:r>
              <a:rPr lang="en-GB" dirty="0" smtClean="0">
                <a:latin typeface="Comic Sans MS" panose="030F0702030302020204" pitchFamily="66" charset="0"/>
              </a:rPr>
              <a:t>30</a:t>
            </a:r>
            <a:r>
              <a:rPr lang="en-GB" baseline="30000" dirty="0" smtClean="0">
                <a:latin typeface="Comic Sans MS" panose="030F0702030302020204" pitchFamily="66" charset="0"/>
              </a:rPr>
              <a:t>th</a:t>
            </a:r>
            <a:r>
              <a:rPr lang="en-GB" dirty="0" smtClean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(</a:t>
            </a:r>
            <a:r>
              <a:rPr lang="en-GB" b="1" dirty="0" smtClean="0">
                <a:latin typeface="Comic Sans MS" panose="030F0702030302020204" pitchFamily="66" charset="0"/>
              </a:rPr>
              <a:t>April</a:t>
            </a:r>
            <a:r>
              <a:rPr lang="en-GB" dirty="0" smtClean="0">
                <a:latin typeface="Comic Sans MS" panose="030F0702030302020204" pitchFamily="66" charset="0"/>
              </a:rPr>
              <a:t>) 2020. </a:t>
            </a:r>
          </a:p>
          <a:p>
            <a:pPr algn="ctr"/>
            <a:endParaRPr lang="en-GB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dirty="0" smtClean="0">
                <a:latin typeface="Comic Sans MS" panose="030F0702030302020204" pitchFamily="66" charset="0"/>
              </a:rPr>
              <a:t>In class, we got really good at our French colours. </a:t>
            </a:r>
          </a:p>
          <a:p>
            <a:pPr algn="ctr"/>
            <a:r>
              <a:rPr lang="en-GB" dirty="0" smtClean="0">
                <a:latin typeface="Comic Sans MS" panose="030F0702030302020204" pitchFamily="66" charset="0"/>
              </a:rPr>
              <a:t>Watch this short video to refresh your memory: </a:t>
            </a:r>
          </a:p>
          <a:p>
            <a:pPr algn="ctr"/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www.youtube.com/watch?v=zduapTwsSwA</a:t>
            </a:r>
            <a:endParaRPr lang="en-GB" dirty="0" smtClean="0"/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" name="AutoShape 2" descr="Image result for sun happy face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6" name="Picture 2" descr="C:\Users\jenna.mclean\Desktop\french colour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4408" y="5093543"/>
            <a:ext cx="254317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800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312739"/>
            <a:ext cx="7125113" cy="595981"/>
          </a:xfrm>
        </p:spPr>
        <p:txBody>
          <a:bodyPr>
            <a:noAutofit/>
          </a:bodyPr>
          <a:lstStyle/>
          <a:p>
            <a:pPr algn="ctr"/>
            <a:r>
              <a:rPr lang="en-GB" sz="4400" b="1" u="sng" dirty="0" smtClean="0">
                <a:latin typeface="Comic Sans MS" panose="030F0702030302020204" pitchFamily="66" charset="0"/>
              </a:rPr>
              <a:t>Literacy – Reading  </a:t>
            </a:r>
            <a:endParaRPr lang="en-GB" sz="4400" b="1" u="sng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0047" y="1340768"/>
            <a:ext cx="6413503" cy="6774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b="1" dirty="0" smtClean="0">
                <a:latin typeface="Comic Sans MS" panose="030F0702030302020204" pitchFamily="66" charset="0"/>
              </a:rPr>
              <a:t>LI: We are learning </a:t>
            </a:r>
            <a:r>
              <a:rPr lang="en-GB" sz="2000" b="1" dirty="0" smtClean="0">
                <a:latin typeface="Comic Sans MS" panose="030F0702030302020204" pitchFamily="66" charset="0"/>
              </a:rPr>
              <a:t>to read fluently and answer simple questions about what we have read.</a:t>
            </a:r>
            <a:endParaRPr lang="en-GB" sz="2000" b="1" dirty="0" smtClean="0">
              <a:latin typeface="Comic Sans MS" panose="030F0702030302020204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1124744"/>
            <a:ext cx="1116800" cy="893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4725144"/>
            <a:ext cx="11239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utoShape 7" descr="Image result for bake a cake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12" descr="Image result for played a game cartoo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16" descr="Image result for watched tv cartoon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AutoShape 22" descr="Image result for played with lego cartoon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55575" y="2132856"/>
            <a:ext cx="8739801" cy="460851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55575" y="2132856"/>
            <a:ext cx="8739801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900" dirty="0" smtClean="0">
                <a:latin typeface="Comic Sans MS" panose="030F0702030302020204" pitchFamily="66" charset="0"/>
              </a:rPr>
              <a:t>Oxford Owl Website – </a:t>
            </a:r>
            <a:r>
              <a:rPr lang="en-GB" sz="1900" dirty="0">
                <a:latin typeface="SassoonCRInfant" panose="02010503020300020003" pitchFamily="2" charset="0"/>
                <a:hlinkClick r:id="rId6"/>
              </a:rPr>
              <a:t>https://www.oxfordowl.co.uk/?sellanguage=en&amp;mode=hub</a:t>
            </a:r>
            <a:endParaRPr lang="en-GB" sz="1900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1900" dirty="0" smtClean="0">
                <a:latin typeface="Comic Sans MS" panose="030F0702030302020204" pitchFamily="66" charset="0"/>
              </a:rPr>
              <a:t>Username – stantsps3</a:t>
            </a:r>
          </a:p>
          <a:p>
            <a:pPr algn="ctr"/>
            <a:r>
              <a:rPr lang="en-GB" sz="1900" dirty="0" smtClean="0">
                <a:latin typeface="Comic Sans MS" panose="030F0702030302020204" pitchFamily="66" charset="0"/>
              </a:rPr>
              <a:t>Password – primary3</a:t>
            </a:r>
          </a:p>
          <a:p>
            <a:pPr algn="ctr"/>
            <a:r>
              <a:rPr lang="en-GB" sz="1900" dirty="0" smtClean="0">
                <a:latin typeface="Comic Sans MS" panose="030F0702030302020204" pitchFamily="66" charset="0"/>
              </a:rPr>
              <a:t>Again, you can use a book you have at home also.</a:t>
            </a:r>
          </a:p>
          <a:p>
            <a:endParaRPr lang="en-GB" sz="1900" dirty="0">
              <a:latin typeface="Comic Sans MS" panose="030F0702030302020204" pitchFamily="66" charset="0"/>
            </a:endParaRPr>
          </a:p>
          <a:p>
            <a:r>
              <a:rPr lang="en-GB" sz="1900" dirty="0" smtClean="0">
                <a:latin typeface="Comic Sans MS" panose="030F0702030302020204" pitchFamily="66" charset="0"/>
              </a:rPr>
              <a:t>Here are some questions I would like you to answer about your book. You can write the answers in your jotter, or tell them to someone in your house.</a:t>
            </a:r>
          </a:p>
          <a:p>
            <a:endParaRPr lang="en-GB" sz="1900" dirty="0">
              <a:latin typeface="Comic Sans MS" panose="030F0702030302020204" pitchFamily="66" charset="0"/>
            </a:endParaRPr>
          </a:p>
          <a:p>
            <a:pPr marL="457200" indent="-457200">
              <a:buAutoNum type="arabicPeriod"/>
            </a:pPr>
            <a:r>
              <a:rPr lang="en-GB" sz="1900" dirty="0" smtClean="0">
                <a:latin typeface="Comic Sans MS" panose="030F0702030302020204" pitchFamily="66" charset="0"/>
              </a:rPr>
              <a:t>What is the name of your book?</a:t>
            </a:r>
          </a:p>
          <a:p>
            <a:pPr marL="457200" indent="-457200">
              <a:buAutoNum type="arabicPeriod"/>
            </a:pPr>
            <a:r>
              <a:rPr lang="en-GB" sz="1900" dirty="0" smtClean="0">
                <a:latin typeface="Comic Sans MS" panose="030F0702030302020204" pitchFamily="66" charset="0"/>
              </a:rPr>
              <a:t>Who is the author?</a:t>
            </a:r>
          </a:p>
          <a:p>
            <a:pPr marL="457200" indent="-457200">
              <a:buAutoNum type="arabicPeriod"/>
            </a:pPr>
            <a:r>
              <a:rPr lang="en-GB" sz="1900" dirty="0" smtClean="0">
                <a:latin typeface="Comic Sans MS" panose="030F0702030302020204" pitchFamily="66" charset="0"/>
              </a:rPr>
              <a:t>Do you know the name of the illustrator?</a:t>
            </a:r>
          </a:p>
          <a:p>
            <a:pPr marL="457200" indent="-457200">
              <a:buAutoNum type="arabicPeriod"/>
            </a:pPr>
            <a:r>
              <a:rPr lang="en-GB" sz="1900" dirty="0" smtClean="0">
                <a:latin typeface="Comic Sans MS" panose="030F0702030302020204" pitchFamily="66" charset="0"/>
              </a:rPr>
              <a:t>What do you like about the book?</a:t>
            </a:r>
          </a:p>
          <a:p>
            <a:pPr marL="457200" indent="-457200">
              <a:buAutoNum type="arabicPeriod"/>
            </a:pPr>
            <a:r>
              <a:rPr lang="en-GB" sz="1900" dirty="0" smtClean="0">
                <a:latin typeface="Comic Sans MS" panose="030F0702030302020204" pitchFamily="66" charset="0"/>
              </a:rPr>
              <a:t>Is there anything you don’t like about the book?</a:t>
            </a:r>
          </a:p>
          <a:p>
            <a:pPr marL="457200" indent="-457200">
              <a:buAutoNum type="arabicPeriod"/>
            </a:pPr>
            <a:r>
              <a:rPr lang="en-GB" sz="1900" dirty="0" smtClean="0">
                <a:latin typeface="Comic Sans MS" panose="030F0702030302020204" pitchFamily="66" charset="0"/>
              </a:rPr>
              <a:t>Can you find one word in your book that you find tricky? What does this word mean? </a:t>
            </a:r>
          </a:p>
        </p:txBody>
      </p:sp>
      <p:pic>
        <p:nvPicPr>
          <p:cNvPr id="14" name="Picture 4" descr="Oxford Owl has landed | Teaching News | Teach Primary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8482" y="312737"/>
            <a:ext cx="1496894" cy="11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384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7166" y="313270"/>
            <a:ext cx="7125113" cy="924475"/>
          </a:xfrm>
        </p:spPr>
        <p:txBody>
          <a:bodyPr/>
          <a:lstStyle/>
          <a:p>
            <a:pPr algn="ctr"/>
            <a:r>
              <a:rPr lang="en-GB" sz="4000" b="1" u="sng" dirty="0" smtClean="0">
                <a:latin typeface="Comic Sans MS" panose="030F0702030302020204" pitchFamily="66" charset="0"/>
              </a:rPr>
              <a:t>Literacy - Writing </a:t>
            </a:r>
            <a:endParaRPr lang="en-GB" sz="4000" b="1" u="sng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2636912"/>
            <a:ext cx="7125112" cy="3221886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474" y="952680"/>
            <a:ext cx="1116800" cy="893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708204" y="1199345"/>
            <a:ext cx="71871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atin typeface="Comic Sans MS" panose="030F0702030302020204" pitchFamily="66" charset="0"/>
              </a:rPr>
              <a:t>We are learning to </a:t>
            </a:r>
            <a:r>
              <a:rPr lang="en-GB" sz="2000" b="1" dirty="0" smtClean="0">
                <a:latin typeface="Comic Sans MS" panose="030F0702030302020204" pitchFamily="66" charset="0"/>
              </a:rPr>
              <a:t>write a story using our imagination. </a:t>
            </a:r>
            <a:endParaRPr lang="en-GB" sz="2000" b="1" dirty="0">
              <a:latin typeface="Comic Sans MS" panose="030F0702030302020204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5699" y="1846121"/>
            <a:ext cx="8769675" cy="481279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125699" y="1846121"/>
            <a:ext cx="5310397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This </a:t>
            </a:r>
            <a:r>
              <a:rPr lang="en-GB" dirty="0">
                <a:latin typeface="Comic Sans MS" panose="030F0702030302020204" pitchFamily="66" charset="0"/>
              </a:rPr>
              <a:t>is when Mrs </a:t>
            </a:r>
            <a:r>
              <a:rPr lang="en-GB" dirty="0" err="1">
                <a:latin typeface="Comic Sans MS" panose="030F0702030302020204" pitchFamily="66" charset="0"/>
              </a:rPr>
              <a:t>Stanners</a:t>
            </a:r>
            <a:r>
              <a:rPr lang="en-GB" dirty="0">
                <a:latin typeface="Comic Sans MS" panose="030F0702030302020204" pitchFamily="66" charset="0"/>
              </a:rPr>
              <a:t>’ daughter met the Gruffalo</a:t>
            </a:r>
            <a:r>
              <a:rPr lang="en-GB" dirty="0" smtClean="0">
                <a:latin typeface="Comic Sans MS" panose="030F0702030302020204" pitchFamily="66" charset="0"/>
              </a:rPr>
              <a:t>. She </a:t>
            </a:r>
            <a:r>
              <a:rPr lang="en-GB" dirty="0">
                <a:latin typeface="Comic Sans MS" panose="030F0702030302020204" pitchFamily="66" charset="0"/>
              </a:rPr>
              <a:t>was very excited but a little bit frightened too. But it was okay as the Gruffalo was in a good mood and didn’t eat her</a:t>
            </a:r>
            <a:r>
              <a:rPr lang="en-GB" dirty="0" smtClean="0">
                <a:latin typeface="Comic Sans MS" panose="030F0702030302020204" pitchFamily="66" charset="0"/>
              </a:rPr>
              <a:t>.</a:t>
            </a:r>
          </a:p>
          <a:p>
            <a:endParaRPr lang="en-GB" b="1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Can you think of your </a:t>
            </a:r>
            <a:r>
              <a:rPr lang="en-GB" dirty="0" smtClean="0">
                <a:latin typeface="Comic Sans MS" panose="030F0702030302020204" pitchFamily="66" charset="0"/>
              </a:rPr>
              <a:t>favourite </a:t>
            </a:r>
            <a:r>
              <a:rPr lang="en-GB" dirty="0">
                <a:latin typeface="Comic Sans MS" panose="030F0702030302020204" pitchFamily="66" charset="0"/>
              </a:rPr>
              <a:t>book character and imagine if you met them.</a:t>
            </a:r>
          </a:p>
          <a:p>
            <a:r>
              <a:rPr lang="en-GB" dirty="0">
                <a:latin typeface="Comic Sans MS" panose="030F0702030302020204" pitchFamily="66" charset="0"/>
              </a:rPr>
              <a:t>Where were you ?</a:t>
            </a:r>
          </a:p>
          <a:p>
            <a:r>
              <a:rPr lang="en-GB" dirty="0">
                <a:latin typeface="Comic Sans MS" panose="030F0702030302020204" pitchFamily="66" charset="0"/>
              </a:rPr>
              <a:t>Who else was there?</a:t>
            </a:r>
          </a:p>
          <a:p>
            <a:r>
              <a:rPr lang="en-GB" dirty="0">
                <a:latin typeface="Comic Sans MS" panose="030F0702030302020204" pitchFamily="66" charset="0"/>
              </a:rPr>
              <a:t>What happened?</a:t>
            </a:r>
          </a:p>
          <a:p>
            <a:r>
              <a:rPr lang="en-GB" dirty="0">
                <a:latin typeface="Comic Sans MS" panose="030F0702030302020204" pitchFamily="66" charset="0"/>
              </a:rPr>
              <a:t>When did it happen?</a:t>
            </a:r>
          </a:p>
          <a:p>
            <a:r>
              <a:rPr lang="en-GB" dirty="0">
                <a:latin typeface="Comic Sans MS" panose="030F0702030302020204" pitchFamily="66" charset="0"/>
              </a:rPr>
              <a:t>Why were they there?</a:t>
            </a:r>
          </a:p>
          <a:p>
            <a:r>
              <a:rPr lang="en-GB" dirty="0">
                <a:latin typeface="Comic Sans MS" panose="030F0702030302020204" pitchFamily="66" charset="0"/>
              </a:rPr>
              <a:t>How did you feel?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Use these questions to help you  plan and write all </a:t>
            </a:r>
            <a:r>
              <a:rPr lang="en-GB" dirty="0" err="1" smtClean="0">
                <a:latin typeface="Comic Sans MS" panose="030F0702030302020204" pitchFamily="66" charset="0"/>
              </a:rPr>
              <a:t>aboutthe</a:t>
            </a:r>
            <a:r>
              <a:rPr lang="en-GB" dirty="0" smtClean="0">
                <a:latin typeface="Comic Sans MS" panose="030F0702030302020204" pitchFamily="66" charset="0"/>
              </a:rPr>
              <a:t> </a:t>
            </a:r>
            <a:r>
              <a:rPr lang="en-GB" dirty="0">
                <a:latin typeface="Comic Sans MS" panose="030F0702030302020204" pitchFamily="66" charset="0"/>
              </a:rPr>
              <a:t>meeting. Your story can be a few sentences or as long as you like</a:t>
            </a:r>
            <a:r>
              <a:rPr lang="en-GB" dirty="0" smtClean="0">
                <a:latin typeface="Comic Sans MS" panose="030F0702030302020204" pitchFamily="66" charset="0"/>
              </a:rPr>
              <a:t>.</a:t>
            </a:r>
          </a:p>
          <a:p>
            <a:endParaRPr lang="en-GB" sz="1600" b="1" dirty="0">
              <a:latin typeface="Comic Sans MS" panose="030F0702030302020204" pitchFamily="66" charset="0"/>
            </a:endParaRPr>
          </a:p>
          <a:p>
            <a:endParaRPr lang="en-GB" sz="1600" b="1" dirty="0" smtClean="0">
              <a:latin typeface="Comic Sans MS" panose="030F0702030302020204" pitchFamily="66" charset="0"/>
            </a:endParaRPr>
          </a:p>
          <a:p>
            <a:endParaRPr lang="en-GB" sz="1600" b="1" dirty="0">
              <a:latin typeface="Comic Sans MS" panose="030F0702030302020204" pitchFamily="66" charset="0"/>
            </a:endParaRPr>
          </a:p>
        </p:txBody>
      </p:sp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1425" y="355642"/>
            <a:ext cx="11239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C:\Users\jane.stanners\Desktop\h&amp;h\thumbnail_IMG_6228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4972" y="2100750"/>
            <a:ext cx="3209686" cy="4303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073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1792" y="476672"/>
            <a:ext cx="7125113" cy="924475"/>
          </a:xfrm>
        </p:spPr>
        <p:txBody>
          <a:bodyPr/>
          <a:lstStyle/>
          <a:p>
            <a:pPr algn="ctr"/>
            <a:r>
              <a:rPr lang="en-GB" sz="4400" b="1" u="sng" dirty="0" smtClean="0">
                <a:latin typeface="Comic Sans MS" panose="030F0702030302020204" pitchFamily="66" charset="0"/>
              </a:rPr>
              <a:t>Story</a:t>
            </a:r>
            <a:endParaRPr lang="en-GB" sz="4400" b="1" u="sng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1628800"/>
            <a:ext cx="8769675" cy="503011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351881" y="1765266"/>
            <a:ext cx="842493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Todays story is all about another inventor!</a:t>
            </a:r>
          </a:p>
          <a:p>
            <a:pPr algn="ctr"/>
            <a:r>
              <a:rPr lang="en-GB" sz="2800" b="1" dirty="0" smtClean="0">
                <a:latin typeface="Comic Sans MS" panose="030F0702030302020204" pitchFamily="66" charset="0"/>
              </a:rPr>
              <a:t>The Most Magnificent Thing </a:t>
            </a:r>
          </a:p>
          <a:p>
            <a:pPr algn="ctr"/>
            <a:r>
              <a:rPr lang="en-GB" sz="2800" b="1" dirty="0" smtClean="0">
                <a:latin typeface="Comic Sans MS" panose="030F0702030302020204" pitchFamily="66" charset="0"/>
              </a:rPr>
              <a:t>By Ashley Spires </a:t>
            </a: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  <a:hlinkClick r:id="rId2"/>
              </a:rPr>
              <a:t>https://www.youtube.com/watch?v=UM8oN4yzJqw</a:t>
            </a:r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9" name="Picture 2" descr="The Most Magnificent Thing - Listening Books - OverDriv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0192" y="3188568"/>
            <a:ext cx="2808313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4276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4000" b="1" u="sng" dirty="0" smtClean="0">
                <a:latin typeface="Comic Sans MS" panose="030F0702030302020204" pitchFamily="66" charset="0"/>
              </a:rPr>
              <a:t>HWB </a:t>
            </a:r>
            <a:endParaRPr lang="en-GB" sz="4000" b="1" u="sng" dirty="0">
              <a:latin typeface="Comic Sans MS" panose="030F0702030302020204" pitchFamily="66" charset="0"/>
            </a:endParaRPr>
          </a:p>
        </p:txBody>
      </p:sp>
      <p:sp>
        <p:nvSpPr>
          <p:cNvPr id="10" name="AutoShape 5" descr="Image result for drawbridge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6372200" y="2646204"/>
            <a:ext cx="2278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 smtClean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2" name="AutoShape 9" descr="Image result for battlements cartoo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" name="AutoShape 13" descr="Image result for arrow slits cartoon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332361" y="2646205"/>
            <a:ext cx="8562282" cy="399718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 smtClean="0">
              <a:hlinkClick r:id="rId2"/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961" y="1464015"/>
            <a:ext cx="1116800" cy="893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74393" y="1710680"/>
            <a:ext cx="66967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atin typeface="Comic Sans MS" panose="030F0702030302020204" pitchFamily="66" charset="0"/>
              </a:rPr>
              <a:t>LI: We are learning </a:t>
            </a:r>
            <a:r>
              <a:rPr lang="en-GB" sz="2000" b="1" dirty="0" smtClean="0">
                <a:latin typeface="Comic Sans MS" panose="030F0702030302020204" pitchFamily="66" charset="0"/>
              </a:rPr>
              <a:t>to move our body well, exploring how to manage and control it.  </a:t>
            </a:r>
            <a:endParaRPr lang="en-GB" sz="2000" b="1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4321" y="2850760"/>
            <a:ext cx="785836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Comic Sans MS" panose="030F0702030302020204" pitchFamily="66" charset="0"/>
              </a:rPr>
              <a:t>5</a:t>
            </a:r>
            <a:r>
              <a:rPr lang="en-GB" sz="2800" b="1" dirty="0" smtClean="0">
                <a:latin typeface="Comic Sans MS" panose="030F0702030302020204" pitchFamily="66" charset="0"/>
              </a:rPr>
              <a:t> minute Move – Joe Wicks </a:t>
            </a:r>
          </a:p>
          <a:p>
            <a:pPr algn="ctr"/>
            <a:endParaRPr lang="en-GB" sz="2800" b="1" dirty="0">
              <a:latin typeface="Comic Sans MS" panose="030F0702030302020204" pitchFamily="66" charset="0"/>
            </a:endParaRPr>
          </a:p>
          <a:p>
            <a:pPr algn="ctr"/>
            <a:endParaRPr lang="en-GB" sz="2800" b="1" dirty="0" smtClean="0">
              <a:latin typeface="Comic Sans MS" panose="030F0702030302020204" pitchFamily="66" charset="0"/>
            </a:endParaRPr>
          </a:p>
          <a:p>
            <a:pPr algn="ctr"/>
            <a:endParaRPr lang="en-GB" sz="2800" b="1" dirty="0" smtClean="0">
              <a:latin typeface="Comic Sans MS" panose="030F0702030302020204" pitchFamily="66" charset="0"/>
            </a:endParaRPr>
          </a:p>
          <a:p>
            <a:pPr algn="ctr"/>
            <a:endParaRPr lang="en-GB" sz="2800" b="1" dirty="0">
              <a:latin typeface="Comic Sans MS" panose="030F0702030302020204" pitchFamily="66" charset="0"/>
            </a:endParaRPr>
          </a:p>
          <a:p>
            <a:pPr algn="ctr"/>
            <a:endParaRPr lang="en-GB" sz="2800" b="1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2800" dirty="0">
                <a:latin typeface="Comic Sans MS" panose="030F0702030302020204" pitchFamily="66" charset="0"/>
                <a:hlinkClick r:id="rId5"/>
              </a:rPr>
              <a:t>https://www.youtube.com/watch?v=SbFqQarDM50</a:t>
            </a:r>
            <a:endParaRPr lang="en-GB" sz="2800" b="1" dirty="0">
              <a:latin typeface="Comic Sans MS" panose="030F0702030302020204" pitchFamily="66" charset="0"/>
            </a:endParaRPr>
          </a:p>
          <a:p>
            <a:pPr algn="ctr"/>
            <a:r>
              <a:rPr lang="en-GB" sz="2800" b="1" dirty="0" smtClean="0">
                <a:latin typeface="Comic Sans MS" panose="030F0702030302020204" pitchFamily="66" charset="0"/>
              </a:rPr>
              <a:t> 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4098" name="Picture 2" descr="C:\Users\jenna.mclean\Desktop\5 minute move.jf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4752" y="3501008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724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272277"/>
            <a:ext cx="6226851" cy="924475"/>
          </a:xfrm>
        </p:spPr>
        <p:txBody>
          <a:bodyPr>
            <a:noAutofit/>
          </a:bodyPr>
          <a:lstStyle/>
          <a:p>
            <a:pPr algn="ctr"/>
            <a:r>
              <a:rPr lang="en-GB" sz="3600" b="1" u="sng" dirty="0" smtClean="0">
                <a:latin typeface="Comic Sans MS" panose="030F0702030302020204" pitchFamily="66" charset="0"/>
              </a:rPr>
              <a:t>Numeracy – Warm Up </a:t>
            </a:r>
            <a:endParaRPr lang="en-GB" sz="3600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96752"/>
            <a:ext cx="1116800" cy="893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728360" y="1515425"/>
            <a:ext cx="6804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atin typeface="Comic Sans MS" panose="030F0702030302020204" pitchFamily="66" charset="0"/>
              </a:rPr>
              <a:t>LI: We are learning to understand place value.</a:t>
            </a:r>
            <a:endParaRPr lang="en-GB" sz="2000" b="1" dirty="0">
              <a:latin typeface="Comic Sans MS" panose="030F0702030302020204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3094" y="2276872"/>
            <a:ext cx="8562282" cy="424847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11560" y="2636912"/>
            <a:ext cx="792088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atin typeface="Comic Sans MS" panose="030F0702030302020204" pitchFamily="66" charset="0"/>
              </a:rPr>
              <a:t>Watch the Place Value Song on YouTube </a:t>
            </a:r>
          </a:p>
          <a:p>
            <a:pPr algn="ctr"/>
            <a:endParaRPr lang="en-GB" sz="2800" b="1" dirty="0" smtClean="0">
              <a:latin typeface="Comic Sans MS" panose="030F0702030302020204" pitchFamily="66" charset="0"/>
            </a:endParaRPr>
          </a:p>
          <a:p>
            <a:pPr algn="ctr"/>
            <a:endParaRPr lang="en-GB" sz="2800" b="1" dirty="0" smtClean="0">
              <a:latin typeface="Comic Sans MS" panose="030F0702030302020204" pitchFamily="66" charset="0"/>
            </a:endParaRPr>
          </a:p>
          <a:p>
            <a:pPr algn="ctr"/>
            <a:endParaRPr lang="en-GB" sz="2800" b="1" dirty="0">
              <a:latin typeface="Comic Sans MS" panose="030F0702030302020204" pitchFamily="66" charset="0"/>
            </a:endParaRPr>
          </a:p>
          <a:p>
            <a:pPr algn="ctr"/>
            <a:endParaRPr lang="en-GB" sz="2800" b="1" dirty="0" smtClean="0">
              <a:latin typeface="Comic Sans MS" panose="030F0702030302020204" pitchFamily="66" charset="0"/>
            </a:endParaRPr>
          </a:p>
          <a:p>
            <a:pPr algn="ctr"/>
            <a:endParaRPr lang="en-GB" sz="2800" b="1" dirty="0">
              <a:latin typeface="Comic Sans MS" panose="030F0702030302020204" pitchFamily="66" charset="0"/>
            </a:endParaRPr>
          </a:p>
          <a:p>
            <a:pPr algn="ctr"/>
            <a:r>
              <a:rPr lang="en-GB" sz="2800" dirty="0">
                <a:latin typeface="Comic Sans MS" panose="030F0702030302020204" pitchFamily="66" charset="0"/>
                <a:hlinkClick r:id="rId4"/>
              </a:rPr>
              <a:t>https://www.youtube.com/watch?v=a4FXl4zb3E4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9" name="AutoShape 2" descr="Image result for counting in 2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755576" y="5157192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3074" name="Picture 2" descr="C:\Users\jenna.mclean\Desktop\place value song.jf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3509" y="3231698"/>
            <a:ext cx="3516982" cy="1969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178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911" y="597672"/>
            <a:ext cx="7934398" cy="792088"/>
          </a:xfrm>
        </p:spPr>
        <p:txBody>
          <a:bodyPr>
            <a:normAutofit/>
          </a:bodyPr>
          <a:lstStyle/>
          <a:p>
            <a:pPr algn="ctr"/>
            <a:r>
              <a:rPr lang="en-GB" sz="3600" b="1" u="sng" dirty="0" smtClean="0">
                <a:latin typeface="Comic Sans MS" panose="030F0702030302020204" pitchFamily="66" charset="0"/>
              </a:rPr>
              <a:t>Numeracy Activities </a:t>
            </a:r>
            <a:endParaRPr lang="en-GB" sz="3600" b="1" u="sng" dirty="0">
              <a:latin typeface="Comic Sans MS" panose="030F0702030302020204" pitchFamily="66" charset="0"/>
            </a:endParaRPr>
          </a:p>
        </p:txBody>
      </p:sp>
      <p:sp>
        <p:nvSpPr>
          <p:cNvPr id="4" name="AutoShape 2" descr="Image result for adding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076" name="Picture 4" descr="Image result for adding carto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550" b="98543" l="2667" r="98267">
                        <a14:foregroundMark x1="67600" y1="31876" x2="58800" y2="50273"/>
                        <a14:foregroundMark x1="84400" y1="32423" x2="68000" y2="50273"/>
                        <a14:foregroundMark x1="84000" y1="50820" x2="75600" y2="21494"/>
                        <a14:foregroundMark x1="69733" y1="29508" x2="57467" y2="44444"/>
                        <a14:foregroundMark x1="58800" y1="26594" x2="65467" y2="51913"/>
                        <a14:foregroundMark x1="85733" y1="32969" x2="60000" y2="38798"/>
                        <a14:foregroundMark x1="81067" y1="27869" x2="57467" y2="4681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7552" y="229423"/>
            <a:ext cx="2088232" cy="1528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155575" y="2420886"/>
            <a:ext cx="8754676" cy="432048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961" y="1325082"/>
            <a:ext cx="1116800" cy="893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601414" y="1587136"/>
            <a:ext cx="6696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atin typeface="Comic Sans MS" panose="030F0702030302020204" pitchFamily="66" charset="0"/>
              </a:rPr>
              <a:t>LI: We are learning to partition numbers.</a:t>
            </a:r>
            <a:endParaRPr lang="en-GB" sz="2000" b="1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8960" y="2564903"/>
            <a:ext cx="8157495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atin typeface="Comic Sans MS" panose="030F0702030302020204" pitchFamily="66" charset="0"/>
              </a:rPr>
              <a:t>Number and Place Value Workbook</a:t>
            </a:r>
          </a:p>
          <a:p>
            <a:endParaRPr lang="en-GB" sz="2800" b="1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                         Page </a:t>
            </a:r>
            <a:r>
              <a:rPr lang="en-GB" sz="2800" dirty="0">
                <a:latin typeface="Comic Sans MS" panose="030F0702030302020204" pitchFamily="66" charset="0"/>
              </a:rPr>
              <a:t>3</a:t>
            </a:r>
            <a:endParaRPr lang="en-GB" sz="2800" dirty="0" smtClean="0">
              <a:latin typeface="Comic Sans MS" panose="030F0702030302020204" pitchFamily="66" charset="0"/>
            </a:endParaRPr>
          </a:p>
          <a:p>
            <a:pPr marL="342900" indent="-342900" algn="ctr">
              <a:buFontTx/>
              <a:buChar char="-"/>
            </a:pPr>
            <a:endParaRPr lang="en-GB" sz="2400" b="1" dirty="0">
              <a:latin typeface="Comic Sans MS" panose="030F0702030302020204" pitchFamily="66" charset="0"/>
              <a:hlinkClick r:id="rId6"/>
            </a:endParaRPr>
          </a:p>
          <a:p>
            <a:pPr marL="342900" indent="-342900" algn="ctr">
              <a:buFontTx/>
              <a:buChar char="-"/>
            </a:pPr>
            <a:endParaRPr lang="en-GB" sz="2400" b="1" dirty="0" smtClean="0">
              <a:latin typeface="Comic Sans MS" panose="030F0702030302020204" pitchFamily="66" charset="0"/>
              <a:hlinkClick r:id="rId6"/>
            </a:endParaRPr>
          </a:p>
          <a:p>
            <a:pPr algn="ctr"/>
            <a:endParaRPr lang="en-GB" sz="2400" b="1" dirty="0">
              <a:latin typeface="Comic Sans MS" panose="030F0702030302020204" pitchFamily="66" charset="0"/>
              <a:hlinkClick r:id="rId6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r>
              <a:rPr lang="en-GB" sz="2800" b="1" dirty="0" smtClean="0">
                <a:latin typeface="Comic Sans MS" panose="030F0702030302020204" pitchFamily="66" charset="0"/>
              </a:rPr>
              <a:t> </a:t>
            </a:r>
            <a:endParaRPr lang="en-GB" sz="2800" b="1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03832" y="5165614"/>
            <a:ext cx="63401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err="1" smtClean="0">
                <a:latin typeface="Comic Sans MS" panose="030F0702030302020204" pitchFamily="66" charset="0"/>
              </a:rPr>
              <a:t>Topmarks</a:t>
            </a:r>
            <a:r>
              <a:rPr lang="en-GB" sz="2800" b="1" dirty="0" smtClean="0">
                <a:latin typeface="Comic Sans MS" panose="030F0702030302020204" pitchFamily="66" charset="0"/>
              </a:rPr>
              <a:t> - Place Value Charts </a:t>
            </a:r>
          </a:p>
          <a:p>
            <a:r>
              <a:rPr lang="en-GB" sz="2800" dirty="0" smtClean="0">
                <a:latin typeface="Comic Sans MS" panose="030F0702030302020204" pitchFamily="66" charset="0"/>
                <a:hlinkClick r:id="rId7"/>
              </a:rPr>
              <a:t>https</a:t>
            </a:r>
            <a:r>
              <a:rPr lang="en-GB" sz="2800" dirty="0">
                <a:latin typeface="Comic Sans MS" panose="030F0702030302020204" pitchFamily="66" charset="0"/>
                <a:hlinkClick r:id="rId7"/>
              </a:rPr>
              <a:t>://www.topmarks.co.uk/place-value/place-value-charts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4531375" y="3583682"/>
            <a:ext cx="1991211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45" y="2564903"/>
            <a:ext cx="1773610" cy="2447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C:\Users\jenna.mclean\Desktop\place value chart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614" y="5073278"/>
            <a:ext cx="2411010" cy="1569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809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06252" y="1628800"/>
            <a:ext cx="8562282" cy="460851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9020" y="2550232"/>
            <a:ext cx="7336746" cy="2894992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GB" b="1" dirty="0" smtClean="0">
                <a:latin typeface="Comic Sans MS" panose="030F0702030302020204" pitchFamily="66" charset="0"/>
              </a:rPr>
              <a:t>Well done for working super hard! </a:t>
            </a:r>
            <a:br>
              <a:rPr lang="en-GB" b="1" dirty="0" smtClean="0">
                <a:latin typeface="Comic Sans MS" panose="030F0702030302020204" pitchFamily="66" charset="0"/>
              </a:rPr>
            </a:br>
            <a:r>
              <a:rPr lang="en-GB" b="1" dirty="0" smtClean="0">
                <a:latin typeface="Comic Sans MS" panose="030F0702030302020204" pitchFamily="66" charset="0"/>
              </a:rPr>
              <a:t/>
            </a:r>
            <a:br>
              <a:rPr lang="en-GB" b="1" dirty="0" smtClean="0">
                <a:latin typeface="Comic Sans MS" panose="030F0702030302020204" pitchFamily="66" charset="0"/>
              </a:rPr>
            </a:br>
            <a:r>
              <a:rPr lang="en-GB" b="1" dirty="0" smtClean="0">
                <a:latin typeface="Comic Sans MS" panose="030F0702030302020204" pitchFamily="66" charset="0"/>
              </a:rPr>
              <a:t>Enjoy the rest of your day Primary 3!</a:t>
            </a:r>
            <a:endParaRPr lang="en-GB" b="1" dirty="0">
              <a:latin typeface="Comic Sans MS" panose="030F0702030302020204" pitchFamily="66" charset="0"/>
            </a:endParaRPr>
          </a:p>
        </p:txBody>
      </p:sp>
      <p:pic>
        <p:nvPicPr>
          <p:cNvPr id="3074" name="Picture 2" descr="C:\Users\jenna.mclean\Desktop\peopl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7735" y="476672"/>
            <a:ext cx="2628900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500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TM02455596[[fn=Spring]]</Template>
  <TotalTime>5903</TotalTime>
  <Words>422</Words>
  <Application>Microsoft Office PowerPoint</Application>
  <PresentationFormat>On-screen Show (4:3)</PresentationFormat>
  <Paragraphs>84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Spring</vt:lpstr>
      <vt:lpstr>Thursday 30th of April</vt:lpstr>
      <vt:lpstr>Literacy – Reading  </vt:lpstr>
      <vt:lpstr>Literacy - Writing </vt:lpstr>
      <vt:lpstr>Story</vt:lpstr>
      <vt:lpstr>HWB </vt:lpstr>
      <vt:lpstr>Numeracy – Warm Up </vt:lpstr>
      <vt:lpstr>Numeracy Activities </vt:lpstr>
      <vt:lpstr>Well done for working super hard!   Enjoy the rest of your day Primary 3!</vt:lpstr>
    </vt:vector>
  </TitlesOfParts>
  <Company>West Lothian Council - Education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23rd of March</dc:title>
  <dc:creator>Alison Taylor</dc:creator>
  <cp:lastModifiedBy>Jenna McLean</cp:lastModifiedBy>
  <cp:revision>88</cp:revision>
  <dcterms:created xsi:type="dcterms:W3CDTF">2020-03-21T18:06:53Z</dcterms:created>
  <dcterms:modified xsi:type="dcterms:W3CDTF">2020-04-29T22:32:25Z</dcterms:modified>
</cp:coreProperties>
</file>