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61" r:id="rId3"/>
    <p:sldId id="268" r:id="rId4"/>
    <p:sldId id="281" r:id="rId5"/>
    <p:sldId id="286" r:id="rId6"/>
    <p:sldId id="285" r:id="rId7"/>
    <p:sldId id="279" r:id="rId8"/>
    <p:sldId id="265" r:id="rId9"/>
    <p:sldId id="284" r:id="rId10"/>
    <p:sldId id="264" r:id="rId11"/>
    <p:sldId id="275" r:id="rId12"/>
    <p:sldId id="28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k4SW1Cm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Tuesday 21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b="1" dirty="0" smtClean="0">
                <a:latin typeface="Comic Sans MS" panose="030F0702030302020204" pitchFamily="66" charset="0"/>
              </a:rPr>
              <a:t> April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Mardi 21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Avril 2020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watch the months of the year song in French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>
                <a:solidFill>
                  <a:sysClr val="windowText" lastClr="000000"/>
                </a:solidFill>
                <a:hlinkClick r:id="rId2"/>
              </a:rPr>
              <a:t>www.youtube.com/watch?v=7_u2SigckNQ</a:t>
            </a:r>
            <a:endParaRPr lang="en-GB" sz="2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62" y="4368514"/>
            <a:ext cx="2608665" cy="2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76" y="1070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0" y="1335793"/>
            <a:ext cx="1378281" cy="10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" y="1019273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9172" y="735629"/>
            <a:ext cx="654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I am learning to estimate and measure lengths to the nearest centimetre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935958"/>
            <a:ext cx="7542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S.C. (what I need to do to be successful)</a:t>
            </a: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Task 1: </a:t>
            </a:r>
            <a:r>
              <a:rPr lang="en-GB" sz="2400" dirty="0" smtClean="0">
                <a:latin typeface="Comic Sans MS" panose="030F0702030302020204" pitchFamily="66" charset="0"/>
              </a:rPr>
              <a:t>READ Teejay p. 177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Task 2: </a:t>
            </a:r>
            <a:r>
              <a:rPr lang="en-GB" sz="2400" dirty="0" smtClean="0">
                <a:latin typeface="Comic Sans MS" panose="030F0702030302020204" pitchFamily="66" charset="0"/>
              </a:rPr>
              <a:t>complete Teejay p. 178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b="1" i="1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Finished?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- </a:t>
            </a:r>
            <a:r>
              <a:rPr lang="en-GB" sz="2400" dirty="0" smtClean="0">
                <a:latin typeface="Comic Sans MS" panose="030F0702030302020204" pitchFamily="66" charset="0"/>
              </a:rPr>
              <a:t>Find a ruler or measuring tape and measure some things around your house to practise!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Play some online maths games of your choice.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55574" y="2636912"/>
            <a:ext cx="8736905" cy="3672408"/>
          </a:xfrm>
          <a:prstGeom prst="wedgeRoundRectCallout">
            <a:avLst>
              <a:gd name="adj1" fmla="val 41806"/>
              <a:gd name="adj2" fmla="val -560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0375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>Topic: Great Scots! </a:t>
            </a:r>
            <a:br>
              <a:rPr lang="en-GB" u="sng" dirty="0" smtClean="0"/>
            </a:br>
            <a:r>
              <a:rPr lang="en-GB" sz="3600" u="sng" dirty="0" smtClean="0"/>
              <a:t>Bonnie Prince Charlie</a:t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endParaRPr lang="en-GB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9" y="1353041"/>
            <a:ext cx="2711333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1460681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“Hi, my name is Charles Edward Stuart but most people know me as Bonnie Prince Charlie. Why do you think they call me this? 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I am angry because my father should have been the King of England and Scotland but he was robbed of this title! Now, I want it back! 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Can you find out anything else about me by watching the YouTube clip below? I have written some questions for you to answer on the next slide. Listen to the clip carefully and listen several times if you don’t get the answers straight away!” </a:t>
            </a:r>
            <a:endParaRPr lang="en-GB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007526" y="1340768"/>
            <a:ext cx="5812946" cy="5256584"/>
          </a:xfrm>
          <a:prstGeom prst="wedgeRoundRectCallout">
            <a:avLst>
              <a:gd name="adj1" fmla="val -66386"/>
              <a:gd name="adj2" fmla="val -2375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575" y="4825801"/>
            <a:ext cx="2455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https://www.youtube.com/watch?v=-Vk4SW1CmtM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4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0375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>Topic: Great Scots! </a:t>
            </a:r>
            <a:br>
              <a:rPr lang="en-GB" u="sng" dirty="0" smtClean="0"/>
            </a:br>
            <a:r>
              <a:rPr lang="en-GB" sz="3600" u="sng" dirty="0" smtClean="0"/>
              <a:t>Bonnie Prince Charlie</a:t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endParaRPr lang="en-GB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9" y="1988840"/>
            <a:ext cx="2711333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1460681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/>
            </a:pPr>
            <a:r>
              <a:rPr lang="en-GB" sz="2000" dirty="0" smtClean="0"/>
              <a:t>Which King was sent away to France because he was a Catholic? Was it Charles I or James II?</a:t>
            </a:r>
          </a:p>
          <a:p>
            <a:pPr marL="457200" indent="-457200" algn="ctr">
              <a:buAutoNum type="arabicParenR"/>
            </a:pPr>
            <a:r>
              <a:rPr lang="en-GB" sz="2000" dirty="0" smtClean="0"/>
              <a:t>What country was James II sent to? Was it France or Ireland? </a:t>
            </a:r>
          </a:p>
          <a:p>
            <a:pPr marL="457200" indent="-457200" algn="ctr">
              <a:buAutoNum type="arabicParenR"/>
            </a:pPr>
            <a:r>
              <a:rPr lang="en-GB" sz="2000" dirty="0" smtClean="0"/>
              <a:t>What were the rebels who supported James II called? Clue = </a:t>
            </a:r>
            <a:r>
              <a:rPr lang="en-GB" sz="2000" dirty="0" err="1" smtClean="0"/>
              <a:t>Jaco</a:t>
            </a:r>
            <a:r>
              <a:rPr lang="en-GB" sz="2000" dirty="0" smtClean="0"/>
              <a:t>…</a:t>
            </a:r>
          </a:p>
          <a:p>
            <a:pPr marL="457200" indent="-457200" algn="ctr">
              <a:buAutoNum type="arabicParenR"/>
            </a:pPr>
            <a:r>
              <a:rPr lang="en-GB" sz="2000" dirty="0" smtClean="0"/>
              <a:t>What year did Bonnie Prince Charlie come to Scotland? 1745 or 1545?</a:t>
            </a:r>
          </a:p>
          <a:p>
            <a:pPr marL="457200" indent="-457200" algn="ctr">
              <a:buAutoNum type="arabicParenR"/>
            </a:pPr>
            <a:r>
              <a:rPr lang="en-GB" sz="2000" dirty="0" smtClean="0"/>
              <a:t>Was Charlie the son or the grandson of James II?</a:t>
            </a:r>
          </a:p>
          <a:p>
            <a:pPr marL="457200" indent="-457200" algn="ctr">
              <a:buAutoNum type="arabicParenR"/>
            </a:pPr>
            <a:r>
              <a:rPr lang="en-GB" sz="2000" dirty="0" smtClean="0"/>
              <a:t>Who said they would support Charlie’s rebellion? The French or the Spanish?</a:t>
            </a:r>
          </a:p>
          <a:p>
            <a:pPr marL="457200" indent="-457200" algn="ctr">
              <a:buAutoNum type="arabicParenR"/>
            </a:pPr>
            <a:r>
              <a:rPr lang="en-GB" sz="2000" dirty="0" smtClean="0"/>
              <a:t>Charlie’s rebellion was crushed by the British army near Inverness during the battle of what? </a:t>
            </a:r>
          </a:p>
          <a:p>
            <a:pPr algn="ctr"/>
            <a:endParaRPr lang="en-GB" sz="2000" dirty="0" smtClean="0"/>
          </a:p>
          <a:p>
            <a:pPr marL="457200" indent="-457200" algn="ctr">
              <a:buAutoNum type="arabicParenR"/>
            </a:pPr>
            <a:endParaRPr lang="en-GB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007526" y="1340768"/>
            <a:ext cx="5812946" cy="5256584"/>
          </a:xfrm>
          <a:prstGeom prst="wedgeRoundRectCallout">
            <a:avLst>
              <a:gd name="adj1" fmla="val -66058"/>
              <a:gd name="adj2" fmla="val -12155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Tuesday 21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2400" b="1" dirty="0" smtClean="0">
                <a:latin typeface="Comic Sans MS" panose="030F0702030302020204" pitchFamily="66" charset="0"/>
              </a:rPr>
              <a:t> April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LI: I can use strategies to help me spell common words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312739"/>
            <a:ext cx="79916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1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2" y="69269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5782" y="1588835"/>
            <a:ext cx="78986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S.C. (what I need to do to be successful)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1900" b="1" u="sng" dirty="0" smtClean="0">
              <a:latin typeface="Comic Sans MS" panose="030F0702030302020204" pitchFamily="66" charset="0"/>
            </a:endParaRPr>
          </a:p>
          <a:p>
            <a:endParaRPr lang="en-GB" sz="1900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19" y="1376001"/>
            <a:ext cx="740881" cy="7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05781" y="2420887"/>
            <a:ext cx="7898667" cy="3528393"/>
          </a:xfrm>
          <a:prstGeom prst="wedgeRoundRectCallout">
            <a:avLst>
              <a:gd name="adj1" fmla="val 46714"/>
              <a:gd name="adj2" fmla="val -657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5175" y="2573720"/>
            <a:ext cx="7637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 smtClean="0"/>
              <a:t>Find the ‘Range of Strategies’ help sheet in your work pack (it is on the following slide if you can’t find it!) 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Today’s challenge is to use some of these strategies to help you spell your common words. 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I will give you some examples in the following slides so that you know how to lay out the work in your jotters. 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6" y="1010072"/>
            <a:ext cx="858450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u="sng" dirty="0" smtClean="0">
                <a:latin typeface="Comic Sans MS" panose="030F0702030302020204" pitchFamily="66" charset="0"/>
              </a:rPr>
              <a:t>COMMON WORDS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312739"/>
            <a:ext cx="81440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2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" y="3431421"/>
            <a:ext cx="1478432" cy="14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736725" y="1586136"/>
            <a:ext cx="6867723" cy="4651176"/>
          </a:xfrm>
          <a:prstGeom prst="wedgeRoundRectCallout">
            <a:avLst>
              <a:gd name="adj1" fmla="val -57597"/>
              <a:gd name="adj2" fmla="val -62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39752" y="1916832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Christmas</a:t>
            </a:r>
          </a:p>
          <a:p>
            <a:pPr algn="ctr"/>
            <a:r>
              <a:rPr lang="en-GB" sz="3600" dirty="0" smtClean="0"/>
              <a:t>Easter</a:t>
            </a:r>
          </a:p>
          <a:p>
            <a:pPr algn="ctr"/>
            <a:r>
              <a:rPr lang="en-GB" sz="3600" dirty="0" smtClean="0"/>
              <a:t>Season</a:t>
            </a:r>
          </a:p>
          <a:p>
            <a:pPr algn="ctr"/>
            <a:r>
              <a:rPr lang="en-GB" sz="3600" dirty="0" smtClean="0"/>
              <a:t>birthday</a:t>
            </a:r>
          </a:p>
          <a:p>
            <a:pPr algn="ctr"/>
            <a:r>
              <a:rPr lang="en-GB" sz="3600" dirty="0" smtClean="0"/>
              <a:t>centre</a:t>
            </a:r>
          </a:p>
          <a:p>
            <a:pPr algn="ctr"/>
            <a:r>
              <a:rPr lang="en-GB" sz="3600" dirty="0" smtClean="0"/>
              <a:t>circle</a:t>
            </a:r>
          </a:p>
          <a:p>
            <a:pPr algn="ctr"/>
            <a:r>
              <a:rPr lang="en-GB" sz="3600" dirty="0" smtClean="0"/>
              <a:t>square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6136" y="1712997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triangle</a:t>
            </a:r>
          </a:p>
          <a:p>
            <a:pPr algn="ctr"/>
            <a:r>
              <a:rPr lang="en-GB" sz="3600" dirty="0" smtClean="0"/>
              <a:t>rectangle</a:t>
            </a:r>
          </a:p>
          <a:p>
            <a:pPr algn="ctr"/>
            <a:r>
              <a:rPr lang="en-GB" sz="3600" dirty="0" smtClean="0"/>
              <a:t>different</a:t>
            </a:r>
          </a:p>
          <a:p>
            <a:pPr algn="ctr"/>
            <a:r>
              <a:rPr lang="en-GB" sz="3600" dirty="0" smtClean="0"/>
              <a:t>satisfied</a:t>
            </a:r>
          </a:p>
          <a:p>
            <a:pPr algn="ctr"/>
            <a:r>
              <a:rPr lang="en-GB" sz="3600" dirty="0" smtClean="0"/>
              <a:t>juice</a:t>
            </a:r>
          </a:p>
          <a:p>
            <a:pPr algn="ctr"/>
            <a:r>
              <a:rPr lang="en-GB" sz="3600" dirty="0" smtClean="0"/>
              <a:t>stopped</a:t>
            </a:r>
          </a:p>
          <a:p>
            <a:pPr algn="ctr"/>
            <a:r>
              <a:rPr lang="en-GB" sz="3600" dirty="0" smtClean="0"/>
              <a:t>heard</a:t>
            </a:r>
          </a:p>
          <a:p>
            <a:pPr algn="ctr"/>
            <a:r>
              <a:rPr lang="en-GB" sz="3600" dirty="0" smtClean="0"/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9898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12223" r="3125" b="2777"/>
          <a:stretch/>
        </p:blipFill>
        <p:spPr>
          <a:xfrm rot="5400000">
            <a:off x="1083612" y="993349"/>
            <a:ext cx="683275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LI: I can use strategies to help me spell common words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312739"/>
            <a:ext cx="79916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4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2" y="69269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8" y="158613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375" y="1874217"/>
            <a:ext cx="78771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EXAMPLES:</a:t>
            </a:r>
          </a:p>
          <a:p>
            <a:endParaRPr lang="en-GB" sz="2400" dirty="0"/>
          </a:p>
          <a:p>
            <a:pPr algn="ctr"/>
            <a:r>
              <a:rPr lang="en-GB" sz="2800" dirty="0" smtClean="0"/>
              <a:t>triangle = tri  an  </a:t>
            </a:r>
            <a:r>
              <a:rPr lang="en-GB" sz="2800" dirty="0" err="1" smtClean="0"/>
              <a:t>gle</a:t>
            </a:r>
            <a:r>
              <a:rPr lang="en-GB" sz="2800" dirty="0" smtClean="0"/>
              <a:t> (</a:t>
            </a:r>
            <a:r>
              <a:rPr lang="en-GB" sz="2800" b="1" dirty="0" smtClean="0"/>
              <a:t>syllabification</a:t>
            </a:r>
            <a:r>
              <a:rPr lang="en-GB" sz="2800" dirty="0" smtClean="0"/>
              <a:t>)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heard = hear  d (</a:t>
            </a:r>
            <a:r>
              <a:rPr lang="en-GB" sz="2800" b="1" dirty="0" smtClean="0"/>
              <a:t>words within words</a:t>
            </a:r>
            <a:r>
              <a:rPr lang="en-GB" sz="2800" dirty="0" smtClean="0"/>
              <a:t>)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birthday = birth  day (</a:t>
            </a:r>
            <a:r>
              <a:rPr lang="en-GB" sz="2800" b="1" dirty="0" smtClean="0"/>
              <a:t>compound words</a:t>
            </a:r>
            <a:r>
              <a:rPr lang="en-GB" sz="2800" dirty="0" smtClean="0"/>
              <a:t>)</a:t>
            </a:r>
          </a:p>
          <a:p>
            <a:pPr algn="ctr"/>
            <a:endParaRPr lang="en-GB" sz="2800" dirty="0"/>
          </a:p>
          <a:p>
            <a:pPr algn="ctr"/>
            <a:r>
              <a:rPr lang="en-GB" sz="2800" i="1" dirty="0" smtClean="0"/>
              <a:t>Try and use as many different strategies as you can! </a:t>
            </a:r>
            <a:r>
              <a:rPr lang="en-GB" sz="2800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764242"/>
            <a:ext cx="8562282" cy="576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1290070"/>
            <a:ext cx="31683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Practise a set of common words, using the strategy shown in the picture on this slide.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Remember, you use this strategy in class every morning.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Your common words are in your folder, which your parents collected from school before we closed.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11144" r="20597" b="26567"/>
          <a:stretch/>
        </p:blipFill>
        <p:spPr>
          <a:xfrm>
            <a:off x="3628727" y="915324"/>
            <a:ext cx="5061193" cy="4271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727" y="5373216"/>
            <a:ext cx="5061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Example of how to practise your common words!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7893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7818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937470"/>
            <a:ext cx="8716505" cy="5544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983763"/>
            <a:ext cx="7623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8720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craig.paterson\AppData\Local\Microsoft\Windows\INetCache\IE\SSLNSO0U\aa-reading-owl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9" y="3039811"/>
            <a:ext cx="1313892" cy="12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6343" y="1910798"/>
            <a:ext cx="64094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b="1" i="1" dirty="0" smtClean="0">
              <a:latin typeface="Comic Sans MS" panose="030F0702030302020204" pitchFamily="66" charset="0"/>
            </a:endParaRPr>
          </a:p>
          <a:p>
            <a:pPr algn="ctr"/>
            <a:endParaRPr lang="en-GB" sz="2600" b="1" i="1" dirty="0">
              <a:latin typeface="Comic Sans MS" panose="030F0702030302020204" pitchFamily="66" charset="0"/>
            </a:endParaRPr>
          </a:p>
          <a:p>
            <a:pPr algn="ctr"/>
            <a:r>
              <a:rPr lang="en-GB" sz="2600" b="1" i="1" dirty="0" smtClean="0">
                <a:latin typeface="Comic Sans MS" panose="030F0702030302020204" pitchFamily="66" charset="0"/>
              </a:rPr>
              <a:t>Find your group’s reading task on Teams! </a:t>
            </a:r>
            <a:endParaRPr lang="en-GB" sz="2600" b="1" i="1" dirty="0">
              <a:latin typeface="Comic Sans MS" panose="030F0702030302020204" pitchFamily="66" charset="0"/>
            </a:endParaRPr>
          </a:p>
          <a:p>
            <a:pPr algn="ctr"/>
            <a:endParaRPr lang="en-GB" sz="2600" b="1" i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600" b="1" i="1" dirty="0" smtClean="0">
                <a:latin typeface="Comic Sans MS" panose="030F0702030302020204" pitchFamily="66" charset="0"/>
              </a:rPr>
              <a:t>If you are struggling to access it, there is a different reading task on the next slide.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907704" y="2276872"/>
            <a:ext cx="6768752" cy="3372197"/>
          </a:xfrm>
          <a:prstGeom prst="wedgeRoundRectCallout">
            <a:avLst>
              <a:gd name="adj1" fmla="val -56013"/>
              <a:gd name="adj2" fmla="val -233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7818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1052736"/>
            <a:ext cx="8716505" cy="5544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1151193"/>
            <a:ext cx="76232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Personal reading – choose any book / magazine / article online that you enjoy and read it for 20 minutes or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8720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craig.paterson\AppData\Local\Microsoft\Windows\INetCache\IE\SSLNSO0U\aa-reading-owl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25044"/>
            <a:ext cx="2627784" cy="24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464381" y="3533633"/>
            <a:ext cx="5273876" cy="2892736"/>
          </a:xfrm>
          <a:prstGeom prst="wedgeEllipseCallout">
            <a:avLst>
              <a:gd name="adj1" fmla="val -58266"/>
              <a:gd name="adj2" fmla="val -224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82577" y="3909725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Comic Sans MS" panose="030F0702030302020204" pitchFamily="66" charset="0"/>
              </a:rPr>
              <a:t>Challenge</a:t>
            </a:r>
            <a:r>
              <a:rPr lang="en-GB" sz="2400" dirty="0">
                <a:latin typeface="Comic Sans MS" panose="030F0702030302020204" pitchFamily="66" charset="0"/>
              </a:rPr>
              <a:t> – </a:t>
            </a:r>
            <a:r>
              <a:rPr lang="en-GB" sz="2400" dirty="0" smtClean="0">
                <a:latin typeface="Comic Sans MS" panose="030F0702030302020204" pitchFamily="66" charset="0"/>
              </a:rPr>
              <a:t>draw a picture of one of the character’s from your book. Having read about them, what do </a:t>
            </a:r>
            <a:r>
              <a:rPr lang="en-GB" sz="2400" i="1" dirty="0" smtClean="0">
                <a:latin typeface="Comic Sans MS" panose="030F0702030302020204" pitchFamily="66" charset="0"/>
              </a:rPr>
              <a:t>you</a:t>
            </a:r>
            <a:r>
              <a:rPr lang="en-GB" sz="2400" dirty="0" smtClean="0">
                <a:latin typeface="Comic Sans MS" panose="030F0702030302020204" pitchFamily="66" charset="0"/>
              </a:rPr>
              <a:t> think they will look like?  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1701</TotalTime>
  <Words>777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Tuesday 21st April  </vt:lpstr>
      <vt:lpstr>Health and Wellbeing </vt:lpstr>
      <vt:lpstr>Spelling slide 1 (Tom Fletcher &amp; Roald Dahl groups) </vt:lpstr>
      <vt:lpstr>Spelling slide 2 (Tom Fletcher &amp; Roald Dahl groups) </vt:lpstr>
      <vt:lpstr>PowerPoint Presentation</vt:lpstr>
      <vt:lpstr>Spelling slide 4 (Tom Fletcher &amp; Roald Dahl groups) </vt:lpstr>
      <vt:lpstr>PowerPoint Presentation</vt:lpstr>
      <vt:lpstr>Reading </vt:lpstr>
      <vt:lpstr>Reading </vt:lpstr>
      <vt:lpstr>Numeracy Activities </vt:lpstr>
      <vt:lpstr>Topic: Great Scots!  Bonnie Prince Charlie  </vt:lpstr>
      <vt:lpstr>Topic: Great Scots!  Bonnie Prince Charlie 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174</cp:revision>
  <dcterms:created xsi:type="dcterms:W3CDTF">2020-03-21T18:06:53Z</dcterms:created>
  <dcterms:modified xsi:type="dcterms:W3CDTF">2020-04-21T10:17:17Z</dcterms:modified>
</cp:coreProperties>
</file>