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9"/>
  </p:notesMasterIdLst>
  <p:sldIdLst>
    <p:sldId id="256" r:id="rId2"/>
    <p:sldId id="257" r:id="rId3"/>
    <p:sldId id="263" r:id="rId4"/>
    <p:sldId id="258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8900"/>
    <a:srgbClr val="CD03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2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6AE9E0-1960-4C64-8A3E-AB60B72511E5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2F320A-69C6-42B7-B01E-5838488FB4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9443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F320A-69C6-42B7-B01E-5838488FB4DE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8072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24FD3-DA4C-4A0E-81F8-6ECB430FA298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43A06-F6AF-4C0E-8F0E-DA186D2E19F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24FD3-DA4C-4A0E-81F8-6ECB430FA298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43A06-F6AF-4C0E-8F0E-DA186D2E19F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24FD3-DA4C-4A0E-81F8-6ECB430FA298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43A06-F6AF-4C0E-8F0E-DA186D2E19F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24FD3-DA4C-4A0E-81F8-6ECB430FA298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43A06-F6AF-4C0E-8F0E-DA186D2E19F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24FD3-DA4C-4A0E-81F8-6ECB430FA298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43A06-F6AF-4C0E-8F0E-DA186D2E19F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24FD3-DA4C-4A0E-81F8-6ECB430FA298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43A06-F6AF-4C0E-8F0E-DA186D2E19F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24FD3-DA4C-4A0E-81F8-6ECB430FA298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43A06-F6AF-4C0E-8F0E-DA186D2E19F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24FD3-DA4C-4A0E-81F8-6ECB430FA298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43A06-F6AF-4C0E-8F0E-DA186D2E19F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24FD3-DA4C-4A0E-81F8-6ECB430FA298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43A06-F6AF-4C0E-8F0E-DA186D2E19F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24FD3-DA4C-4A0E-81F8-6ECB430FA298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43A06-F6AF-4C0E-8F0E-DA186D2E19F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24FD3-DA4C-4A0E-81F8-6ECB430FA298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43A06-F6AF-4C0E-8F0E-DA186D2E19F2}" type="slidenum">
              <a:rPr lang="en-GB" smtClean="0"/>
              <a:t>‹#›</a:t>
            </a:fld>
            <a:endParaRPr lang="en-GB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4524FD3-DA4C-4A0E-81F8-6ECB430FA298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E743A06-F6AF-4C0E-8F0E-DA186D2E19F2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eBvJVOuBPXI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oxfordowl.co.uk/?sellanguage=en&amp;mode=hub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microsoft.com/office/2007/relationships/hdphoto" Target="../media/hdphoto2.wdp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07975" y="160338"/>
            <a:ext cx="8368481" cy="65810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971600" y="404664"/>
            <a:ext cx="7128792" cy="172819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476673"/>
            <a:ext cx="7117180" cy="792087"/>
          </a:xfrm>
        </p:spPr>
        <p:txBody>
          <a:bodyPr/>
          <a:lstStyle/>
          <a:p>
            <a:pPr algn="ctr"/>
            <a:r>
              <a:rPr lang="en-GB" sz="4400" b="1" dirty="0" smtClean="0">
                <a:latin typeface="Comic Sans MS" panose="030F0702030302020204" pitchFamily="66" charset="0"/>
              </a:rPr>
              <a:t>Tuesday </a:t>
            </a:r>
            <a:r>
              <a:rPr lang="en-GB" sz="4400" b="1" dirty="0" smtClean="0">
                <a:latin typeface="Comic Sans MS" panose="030F0702030302020204" pitchFamily="66" charset="0"/>
              </a:rPr>
              <a:t>21</a:t>
            </a:r>
            <a:r>
              <a:rPr lang="en-GB" sz="4400" b="1" baseline="30000" dirty="0" smtClean="0">
                <a:latin typeface="Comic Sans MS" panose="030F0702030302020204" pitchFamily="66" charset="0"/>
              </a:rPr>
              <a:t>st</a:t>
            </a:r>
            <a:r>
              <a:rPr lang="en-GB" sz="4400" b="1" dirty="0" smtClean="0">
                <a:latin typeface="Comic Sans MS" panose="030F0702030302020204" pitchFamily="66" charset="0"/>
              </a:rPr>
              <a:t> </a:t>
            </a:r>
            <a:r>
              <a:rPr lang="en-GB" sz="4400" b="1" dirty="0" smtClean="0">
                <a:latin typeface="Comic Sans MS" panose="030F0702030302020204" pitchFamily="66" charset="0"/>
              </a:rPr>
              <a:t>of </a:t>
            </a:r>
            <a:r>
              <a:rPr lang="en-GB" sz="4400" b="1" dirty="0" smtClean="0">
                <a:latin typeface="Comic Sans MS" panose="030F0702030302020204" pitchFamily="66" charset="0"/>
              </a:rPr>
              <a:t>April</a:t>
            </a:r>
            <a:endParaRPr lang="en-GB" sz="4400" b="1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1340768"/>
            <a:ext cx="7117180" cy="4298032"/>
          </a:xfrm>
        </p:spPr>
        <p:txBody>
          <a:bodyPr/>
          <a:lstStyle/>
          <a:p>
            <a:pPr algn="ctr"/>
            <a:r>
              <a:rPr lang="en-GB" sz="2800" b="1" dirty="0" smtClean="0">
                <a:latin typeface="Comic Sans MS" panose="030F0702030302020204" pitchFamily="66" charset="0"/>
              </a:rPr>
              <a:t>Good Morning Primary 3!</a:t>
            </a:r>
          </a:p>
          <a:p>
            <a:pPr algn="ctr"/>
            <a:endParaRPr lang="en-GB" b="1" dirty="0">
              <a:latin typeface="Comic Sans MS" panose="030F0702030302020204" pitchFamily="66" charset="0"/>
            </a:endParaRPr>
          </a:p>
          <a:p>
            <a:pPr algn="ctr"/>
            <a:r>
              <a:rPr lang="en-GB" sz="28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Bonjour la class!  Ca </a:t>
            </a:r>
            <a:r>
              <a:rPr lang="en-GB" sz="2800" b="1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Va</a:t>
            </a:r>
            <a:r>
              <a:rPr lang="en-GB" sz="28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?</a:t>
            </a:r>
            <a:r>
              <a:rPr lang="en-GB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Can you say todays date in French? </a:t>
            </a:r>
          </a:p>
          <a:p>
            <a:pPr algn="ctr"/>
            <a:r>
              <a:rPr lang="en-GB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Aujourd’hui</a:t>
            </a:r>
            <a:r>
              <a:rPr lang="en-GB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c’est</a:t>
            </a:r>
            <a:r>
              <a:rPr lang="en-GB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(</a:t>
            </a:r>
            <a:r>
              <a:rPr lang="en-GB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Tuesday</a:t>
            </a:r>
            <a:r>
              <a:rPr lang="en-GB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) </a:t>
            </a:r>
            <a:r>
              <a:rPr lang="en-GB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21</a:t>
            </a:r>
            <a:r>
              <a:rPr lang="en-GB" baseline="30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st</a:t>
            </a:r>
            <a:r>
              <a:rPr lang="en-GB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(</a:t>
            </a:r>
            <a:r>
              <a:rPr lang="en-GB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April)</a:t>
            </a:r>
            <a:r>
              <a:rPr lang="en-GB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GB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2020</a:t>
            </a:r>
          </a:p>
          <a:p>
            <a:pPr algn="ctr"/>
            <a:r>
              <a:rPr lang="en-GB" dirty="0">
                <a:solidFill>
                  <a:schemeClr val="tx1"/>
                </a:solidFill>
                <a:latin typeface="Comic Sans MS" panose="030F0702030302020204" pitchFamily="66" charset="0"/>
              </a:rPr>
              <a:t>Watch ‘</a:t>
            </a:r>
            <a:r>
              <a:rPr lang="en-GB" dirty="0" err="1">
                <a:solidFill>
                  <a:schemeClr val="tx1"/>
                </a:solidFill>
                <a:latin typeface="Comic Sans MS" panose="030F0702030302020204" pitchFamily="66" charset="0"/>
              </a:rPr>
              <a:t>Quel</a:t>
            </a:r>
            <a:r>
              <a:rPr lang="en-GB" dirty="0">
                <a:solidFill>
                  <a:schemeClr val="tx1"/>
                </a:solidFill>
                <a:latin typeface="Comic Sans MS" panose="030F0702030302020204" pitchFamily="66" charset="0"/>
              </a:rPr>
              <a:t> temps fait </a:t>
            </a:r>
            <a:r>
              <a:rPr lang="en-GB" dirty="0" err="1">
                <a:solidFill>
                  <a:schemeClr val="tx1"/>
                </a:solidFill>
                <a:latin typeface="Comic Sans MS" panose="030F0702030302020204" pitchFamily="66" charset="0"/>
              </a:rPr>
              <a:t>il</a:t>
            </a:r>
            <a:r>
              <a:rPr lang="en-GB" dirty="0">
                <a:solidFill>
                  <a:schemeClr val="tx1"/>
                </a:solidFill>
                <a:latin typeface="Comic Sans MS" panose="030F0702030302020204" pitchFamily="66" charset="0"/>
              </a:rPr>
              <a:t>?” and see if you can describe todays weather. </a:t>
            </a:r>
          </a:p>
          <a:p>
            <a:pPr algn="ctr"/>
            <a:r>
              <a:rPr lang="en-GB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Begin by saying - </a:t>
            </a:r>
            <a:r>
              <a:rPr lang="en-GB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Aujourd’hui</a:t>
            </a:r>
            <a:r>
              <a:rPr lang="en-GB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GB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c’est</a:t>
            </a:r>
            <a:r>
              <a:rPr lang="en-GB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……</a:t>
            </a:r>
          </a:p>
          <a:p>
            <a:pPr algn="ctr"/>
            <a:r>
              <a:rPr lang="en-GB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GB" dirty="0">
                <a:solidFill>
                  <a:schemeClr val="tx1"/>
                </a:solidFill>
                <a:latin typeface="Comic Sans MS" panose="030F0702030302020204" pitchFamily="66" charset="0"/>
                <a:hlinkClick r:id="rId2"/>
              </a:rPr>
              <a:t>https://www.youtube.com/watch?v=eBvJVOuBPXI</a:t>
            </a:r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" name="AutoShape 2" descr="Image result for sun happy face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35308" y1="33464" x2="54385" y2="47133"/>
                        <a14:foregroundMark x1="62000" y1="30086" x2="51000" y2="49097"/>
                        <a14:foregroundMark x1="31923" y1="49568" x2="56308" y2="71956"/>
                        <a14:foregroundMark x1="56308" y1="58366" x2="39077" y2="77298"/>
                        <a14:foregroundMark x1="32462" y1="62215" x2="49154" y2="69049"/>
                        <a14:foregroundMark x1="29538" y1="58366" x2="40538" y2="62687"/>
                        <a14:foregroundMark x1="53385" y1="67086" x2="44846" y2="74863"/>
                        <a14:foregroundMark x1="42000" y1="39827" x2="49615" y2="53967"/>
                        <a14:foregroundMark x1="61077" y1="65672" x2="39615" y2="63236"/>
                        <a14:foregroundMark x1="34308" y1="40299" x2="48615" y2="51060"/>
                        <a14:foregroundMark x1="33846" y1="67086" x2="52923" y2="67086"/>
                        <a14:foregroundMark x1="53385" y1="34014" x2="53385" y2="4909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6397" y="5589170"/>
            <a:ext cx="1151635" cy="1127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C:\Users\jenna.mclean\Desktop\Rainbow clipart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3006" y="5474961"/>
            <a:ext cx="1515037" cy="1134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jenna.mclean\Desktop\rain clipart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5474961"/>
            <a:ext cx="1612577" cy="1177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800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312739"/>
            <a:ext cx="7125113" cy="595981"/>
          </a:xfrm>
        </p:spPr>
        <p:txBody>
          <a:bodyPr>
            <a:noAutofit/>
          </a:bodyPr>
          <a:lstStyle/>
          <a:p>
            <a:pPr algn="ctr"/>
            <a:r>
              <a:rPr lang="en-GB" sz="4400" b="1" u="sng" dirty="0" smtClean="0">
                <a:latin typeface="Comic Sans MS" panose="030F0702030302020204" pitchFamily="66" charset="0"/>
              </a:rPr>
              <a:t>Literacy: Spelling </a:t>
            </a:r>
            <a:endParaRPr lang="en-GB" sz="4400" b="1" u="sng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1830" y="1370112"/>
            <a:ext cx="6608398" cy="5760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b="1" dirty="0" smtClean="0">
                <a:latin typeface="Comic Sans MS" panose="030F0702030302020204" pitchFamily="66" charset="0"/>
              </a:rPr>
              <a:t>LI: We are learning to read and spell this weeks common words.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1124744"/>
            <a:ext cx="1116800" cy="893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" y="4725144"/>
            <a:ext cx="11239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utoShape 7" descr="Image result for bake a cake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12" descr="Image result for played a game cartoon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16" descr="Image result for watched tv cartoon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AutoShape 22" descr="Image result for played with lego cartoon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333094" y="2492896"/>
            <a:ext cx="8562282" cy="37870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765175" y="2514858"/>
            <a:ext cx="7623249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sz="2800" dirty="0" smtClean="0">
                <a:latin typeface="Comic Sans MS" panose="030F0702030302020204" pitchFamily="66" charset="0"/>
              </a:rPr>
              <a:t>Sing ABC, </a:t>
            </a:r>
            <a:r>
              <a:rPr lang="en-GB" sz="2800" dirty="0" err="1" smtClean="0">
                <a:latin typeface="Comic Sans MS" panose="030F0702030302020204" pitchFamily="66" charset="0"/>
              </a:rPr>
              <a:t>abc</a:t>
            </a:r>
            <a:r>
              <a:rPr lang="en-GB" sz="2800" dirty="0" smtClean="0">
                <a:latin typeface="Comic Sans MS" panose="030F0702030302020204" pitchFamily="66" charset="0"/>
              </a:rPr>
              <a:t> and vowel song.</a:t>
            </a:r>
            <a:endParaRPr lang="en-GB" sz="2800" dirty="0">
              <a:latin typeface="Comic Sans MS" panose="030F0702030302020204" pitchFamily="66" charset="0"/>
            </a:endParaRPr>
          </a:p>
          <a:p>
            <a:pPr marL="342900" indent="-342900">
              <a:buAutoNum type="arabicPeriod"/>
            </a:pPr>
            <a:r>
              <a:rPr lang="en-GB" sz="2800" dirty="0" smtClean="0">
                <a:latin typeface="Comic Sans MS" panose="030F0702030302020204" pitchFamily="66" charset="0"/>
              </a:rPr>
              <a:t>See home learning packs for common words and activities.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Comic Sans MS" panose="030F0702030302020204" pitchFamily="66" charset="0"/>
              </a:rPr>
              <a:t>Introduce new common words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Comic Sans MS" panose="030F0702030302020204" pitchFamily="66" charset="0"/>
              </a:rPr>
              <a:t>Identify single sounds and phoneme blends in the words.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Comic Sans MS" panose="030F0702030302020204" pitchFamily="66" charset="0"/>
              </a:rPr>
              <a:t>Spell each word independently –</a:t>
            </a:r>
            <a:r>
              <a:rPr lang="en-GB" sz="2400" b="1" dirty="0" smtClean="0">
                <a:latin typeface="Comic Sans MS" panose="030F0702030302020204" pitchFamily="66" charset="0"/>
              </a:rPr>
              <a:t> look, say, cover, write, check</a:t>
            </a: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 smtClean="0">
              <a:latin typeface="Comic Sans MS" panose="030F0702030302020204" pitchFamily="66" charset="0"/>
            </a:endParaRPr>
          </a:p>
          <a:p>
            <a:pPr marL="342900" indent="-342900">
              <a:buAutoNum type="arabicPeriod"/>
            </a:pPr>
            <a:endParaRPr lang="en-GB" sz="2400" dirty="0" smtClean="0">
              <a:latin typeface="Comic Sans MS" panose="030F0702030302020204" pitchFamily="66" charset="0"/>
            </a:endParaRPr>
          </a:p>
          <a:p>
            <a:pPr marL="342900" indent="-342900">
              <a:buAutoNum type="arabicPeriod"/>
            </a:pPr>
            <a:endParaRPr lang="en-GB" dirty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  <a:p>
            <a:pPr marL="285750" indent="-285750">
              <a:buFontTx/>
              <a:buChar char="-"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285750" indent="-285750">
              <a:buFontTx/>
              <a:buChar char="-"/>
            </a:pPr>
            <a:endParaRPr lang="en-GB" dirty="0">
              <a:latin typeface="Comic Sans MS" panose="030F0702030302020204" pitchFamily="66" charset="0"/>
            </a:endParaRPr>
          </a:p>
          <a:p>
            <a:pPr marL="285750" indent="-285750">
              <a:buFontTx/>
              <a:buChar char="-"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285750" indent="-285750">
              <a:buFontTx/>
              <a:buChar char="-"/>
            </a:pPr>
            <a:endParaRPr lang="en-GB" dirty="0">
              <a:latin typeface="Comic Sans MS" panose="030F0702030302020204" pitchFamily="66" charset="0"/>
            </a:endParaRPr>
          </a:p>
          <a:p>
            <a:pPr marL="285750" indent="-285750">
              <a:buFontTx/>
              <a:buChar char="-"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285750" indent="-285750">
              <a:buFontTx/>
              <a:buChar char="-"/>
            </a:pPr>
            <a:endParaRPr lang="en-GB" dirty="0">
              <a:latin typeface="Comic Sans MS" panose="030F0702030302020204" pitchFamily="66" charset="0"/>
            </a:endParaRPr>
          </a:p>
          <a:p>
            <a:pPr marL="285750" indent="-285750">
              <a:buFontTx/>
              <a:buChar char="-"/>
            </a:pP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Picture 2" descr="C:\Users\jenna.mclean\Desktop\spelling clipart.jf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3105" y="5762869"/>
            <a:ext cx="3847388" cy="990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228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52938" y="2521351"/>
            <a:ext cx="8562282" cy="420909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898" y="260648"/>
            <a:ext cx="7125113" cy="924475"/>
          </a:xfrm>
        </p:spPr>
        <p:txBody>
          <a:bodyPr/>
          <a:lstStyle/>
          <a:p>
            <a:pPr algn="ctr"/>
            <a:r>
              <a:rPr lang="en-GB" sz="4400" b="1" u="sng" dirty="0" smtClean="0">
                <a:latin typeface="Comic Sans MS" panose="030F0702030302020204" pitchFamily="66" charset="0"/>
              </a:rPr>
              <a:t>Literacy: Reading </a:t>
            </a:r>
            <a:endParaRPr lang="en-GB" sz="4400" b="1" u="sng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31640" y="1197912"/>
            <a:ext cx="77048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We have signed up the infant department to this online reading resource. </a:t>
            </a:r>
          </a:p>
          <a:p>
            <a:r>
              <a:rPr lang="en-GB" sz="2000" dirty="0" smtClean="0">
                <a:latin typeface="Comic Sans MS" panose="030F0702030302020204" pitchFamily="66" charset="0"/>
              </a:rPr>
              <a:t>To access, follow the link and enter the username and password below. 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1189140"/>
            <a:ext cx="1116800" cy="893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14653" y="2565559"/>
            <a:ext cx="864096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Comic Sans MS" panose="030F0702030302020204" pitchFamily="66" charset="0"/>
                <a:hlinkClick r:id="rId4"/>
              </a:rPr>
              <a:t>https://www.oxfordowl.co.uk/?</a:t>
            </a:r>
            <a:r>
              <a:rPr lang="en-GB" sz="2000" dirty="0" smtClean="0">
                <a:latin typeface="Comic Sans MS" panose="030F0702030302020204" pitchFamily="66" charset="0"/>
                <a:hlinkClick r:id="rId4"/>
              </a:rPr>
              <a:t>sellanguage=en&amp;mode=hub</a:t>
            </a:r>
            <a:endParaRPr lang="en-GB" sz="2000" dirty="0" smtClean="0">
              <a:latin typeface="Comic Sans MS" panose="030F0702030302020204" pitchFamily="66" charset="0"/>
            </a:endParaRPr>
          </a:p>
          <a:p>
            <a:pPr algn="ctr"/>
            <a:endParaRPr lang="en-GB" sz="2000" dirty="0">
              <a:latin typeface="Comic Sans MS" panose="030F0702030302020204" pitchFamily="66" charset="0"/>
            </a:endParaRPr>
          </a:p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Username – stantsps3</a:t>
            </a:r>
          </a:p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Password – primary3</a:t>
            </a:r>
          </a:p>
          <a:p>
            <a:pPr algn="ctr"/>
            <a:endParaRPr lang="en-GB" sz="2000" dirty="0">
              <a:latin typeface="Comic Sans MS" panose="030F0702030302020204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Comic Sans MS" panose="030F0702030302020204" pitchFamily="66" charset="0"/>
              </a:rPr>
              <a:t>Click the ‘</a:t>
            </a:r>
            <a:r>
              <a:rPr lang="en-GB" sz="2000" b="1" dirty="0" smtClean="0">
                <a:latin typeface="Comic Sans MS" panose="030F0702030302020204" pitchFamily="66" charset="0"/>
              </a:rPr>
              <a:t>My Class Login</a:t>
            </a:r>
            <a:r>
              <a:rPr lang="en-GB" sz="2000" dirty="0" smtClean="0">
                <a:latin typeface="Comic Sans MS" panose="030F0702030302020204" pitchFamily="66" charset="0"/>
              </a:rPr>
              <a:t>’ button and type the above username and password.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Comic Sans MS" panose="030F0702030302020204" pitchFamily="66" charset="0"/>
              </a:rPr>
              <a:t>Go to ‘My Bookshelf’ and enter your child’s age and perhaps a genre that they may find interesting.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Comic Sans MS" panose="030F0702030302020204" pitchFamily="66" charset="0"/>
              </a:rPr>
              <a:t>Click on a book and begin reading.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Comic Sans MS" panose="030F0702030302020204" pitchFamily="66" charset="0"/>
              </a:rPr>
              <a:t>We encourage you to try and read a little bit every day.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>
              <a:latin typeface="Comic Sans MS" panose="030F0702030302020204" pitchFamily="66" charset="0"/>
            </a:endParaRPr>
          </a:p>
          <a:p>
            <a:pPr algn="ctr"/>
            <a:r>
              <a:rPr lang="en-GB" sz="20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*You could also read a book from your house if you would prefer*</a:t>
            </a:r>
            <a:endParaRPr lang="en-GB" sz="20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956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272277"/>
            <a:ext cx="6226851" cy="924475"/>
          </a:xfrm>
        </p:spPr>
        <p:txBody>
          <a:bodyPr>
            <a:noAutofit/>
          </a:bodyPr>
          <a:lstStyle/>
          <a:p>
            <a:pPr algn="ctr"/>
            <a:r>
              <a:rPr lang="en-GB" sz="3600" b="1" u="sng" dirty="0" smtClean="0">
                <a:latin typeface="Comic Sans MS" panose="030F0702030302020204" pitchFamily="66" charset="0"/>
              </a:rPr>
              <a:t>Numeracy – Warm Up </a:t>
            </a:r>
            <a:endParaRPr lang="en-GB" sz="3600" b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96752"/>
            <a:ext cx="1116800" cy="893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728360" y="1515425"/>
            <a:ext cx="6804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latin typeface="Comic Sans MS" panose="030F0702030302020204" pitchFamily="66" charset="0"/>
              </a:rPr>
              <a:t>LI: We are learning to identify odd and even numbers. </a:t>
            </a:r>
            <a:endParaRPr lang="en-GB" sz="2000" b="1" dirty="0">
              <a:latin typeface="Comic Sans MS" panose="030F0702030302020204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2938" y="2276872"/>
            <a:ext cx="8562282" cy="43204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73639" y="2242468"/>
            <a:ext cx="79208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latin typeface="Comic Sans MS" panose="030F0702030302020204" pitchFamily="66" charset="0"/>
              </a:rPr>
              <a:t>Can you read the following numbers aloud to an adult?</a:t>
            </a:r>
          </a:p>
          <a:p>
            <a:pPr algn="ctr"/>
            <a:endParaRPr lang="en-GB" sz="2000" b="1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sz="2000" b="1" dirty="0" smtClean="0">
                <a:latin typeface="Comic Sans MS" panose="030F0702030302020204" pitchFamily="66" charset="0"/>
              </a:rPr>
              <a:t>Can you work out what ones are odd and what ones are even? </a:t>
            </a:r>
          </a:p>
          <a:p>
            <a:pPr algn="ctr"/>
            <a:endParaRPr lang="en-GB" sz="2000" b="1" dirty="0">
              <a:latin typeface="Comic Sans MS" panose="030F0702030302020204" pitchFamily="66" charset="0"/>
            </a:endParaRPr>
          </a:p>
          <a:p>
            <a:pPr algn="ctr"/>
            <a:r>
              <a:rPr lang="en-GB" sz="2000" b="1" dirty="0" smtClean="0">
                <a:latin typeface="Comic Sans MS" panose="030F0702030302020204" pitchFamily="66" charset="0"/>
              </a:rPr>
              <a:t>*Extension Task* Can you put the numbers in order from smallest to biggest? </a:t>
            </a:r>
          </a:p>
        </p:txBody>
      </p:sp>
      <p:sp>
        <p:nvSpPr>
          <p:cNvPr id="9" name="AutoShape 2" descr="Image result for counting in 2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362295" y="3890665"/>
            <a:ext cx="16802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365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07276" y="4813995"/>
            <a:ext cx="11689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rgbClr val="FF0000"/>
                </a:solidFill>
                <a:effectLst/>
              </a:rPr>
              <a:t>50</a:t>
            </a:r>
            <a:endParaRPr lang="en-US" sz="5400" b="1" cap="none" spc="0" dirty="0">
              <a:ln/>
              <a:solidFill>
                <a:srgbClr val="FF0000"/>
              </a:solidFill>
              <a:effectLst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962695" y="4813995"/>
            <a:ext cx="16802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836</a:t>
            </a:r>
            <a:endParaRPr lang="en-US" sz="5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092282" y="4813995"/>
            <a:ext cx="11817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24</a:t>
            </a:r>
            <a:endParaRPr lang="en-US" sz="54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296829" y="3904755"/>
            <a:ext cx="16802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900</a:t>
            </a:r>
            <a:endParaRPr lang="en-US" sz="5400" b="1" cap="none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030226" y="3891360"/>
            <a:ext cx="11817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solidFill>
                  <a:srgbClr val="CD039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81</a:t>
            </a:r>
            <a:endParaRPr lang="en-US" sz="5400" b="1" cap="none" spc="50" dirty="0">
              <a:ln w="11430"/>
              <a:solidFill>
                <a:srgbClr val="CD0393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02044" y="5669557"/>
            <a:ext cx="11817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42</a:t>
            </a:r>
            <a:endParaRPr lang="en-US" sz="5400" b="1" cap="none" spc="50" dirty="0">
              <a:ln w="11430"/>
              <a:solidFill>
                <a:srgbClr val="FFC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426942" y="5639692"/>
            <a:ext cx="16802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solidFill>
                  <a:srgbClr val="92D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601</a:t>
            </a:r>
            <a:endParaRPr lang="en-US" sz="5400" b="1" cap="none" spc="50" dirty="0">
              <a:ln w="11430"/>
              <a:solidFill>
                <a:srgbClr val="92D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4178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911" y="597672"/>
            <a:ext cx="7934398" cy="792088"/>
          </a:xfrm>
        </p:spPr>
        <p:txBody>
          <a:bodyPr>
            <a:normAutofit/>
          </a:bodyPr>
          <a:lstStyle/>
          <a:p>
            <a:pPr algn="ctr"/>
            <a:r>
              <a:rPr lang="en-GB" sz="3600" b="1" u="sng" dirty="0" smtClean="0">
                <a:latin typeface="Comic Sans MS" panose="030F0702030302020204" pitchFamily="66" charset="0"/>
              </a:rPr>
              <a:t>Numeracy Activities </a:t>
            </a:r>
            <a:endParaRPr lang="en-GB" sz="3600" b="1" u="sng" dirty="0">
              <a:latin typeface="Comic Sans MS" panose="030F0702030302020204" pitchFamily="66" charset="0"/>
            </a:endParaRPr>
          </a:p>
        </p:txBody>
      </p:sp>
      <p:sp>
        <p:nvSpPr>
          <p:cNvPr id="4" name="AutoShape 2" descr="Image result for adding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076" name="Picture 4" descr="Image result for adding carto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550" b="98543" l="2667" r="98267">
                        <a14:foregroundMark x1="67600" y1="31876" x2="58800" y2="50273"/>
                        <a14:foregroundMark x1="84400" y1="32423" x2="68000" y2="50273"/>
                        <a14:foregroundMark x1="84000" y1="50820" x2="75600" y2="21494"/>
                        <a14:foregroundMark x1="69733" y1="29508" x2="57467" y2="44444"/>
                        <a14:foregroundMark x1="58800" y1="26594" x2="65467" y2="51913"/>
                        <a14:foregroundMark x1="85733" y1="32969" x2="60000" y2="38798"/>
                        <a14:foregroundMark x1="81067" y1="27869" x2="57467" y2="4681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7552" y="229423"/>
            <a:ext cx="2088232" cy="1528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347968" y="2420888"/>
            <a:ext cx="8472503" cy="41764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961" y="1325082"/>
            <a:ext cx="1116800" cy="893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601414" y="1587136"/>
            <a:ext cx="6696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latin typeface="Comic Sans MS" panose="030F0702030302020204" pitchFamily="66" charset="0"/>
              </a:rPr>
              <a:t>LI: We are learning to </a:t>
            </a:r>
            <a:r>
              <a:rPr lang="en-GB" sz="2000" b="1" dirty="0" smtClean="0">
                <a:latin typeface="Comic Sans MS" panose="030F0702030302020204" pitchFamily="66" charset="0"/>
              </a:rPr>
              <a:t>count in 3s. </a:t>
            </a:r>
            <a:endParaRPr lang="en-GB" sz="2000" b="1" dirty="0"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87021" y="5805262"/>
            <a:ext cx="812754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3, 6, 9, 12, 15, 18, 21, 24, 27, 30</a:t>
            </a:r>
            <a:endParaRPr lang="en-US" sz="32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7021" y="2564904"/>
            <a:ext cx="7873411" cy="3585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LOUD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sz="2400" dirty="0" smtClean="0">
                <a:latin typeface="Comic Sans MS" panose="030F0702030302020204" pitchFamily="66" charset="0"/>
              </a:rPr>
              <a:t>and </a:t>
            </a:r>
            <a:r>
              <a:rPr lang="en-GB" sz="2800" i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quiet</a:t>
            </a:r>
            <a:r>
              <a:rPr lang="en-GB" sz="28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  <a:r>
              <a:rPr lang="en-GB" sz="2400" dirty="0" smtClean="0">
                <a:latin typeface="Comic Sans MS" panose="030F0702030302020204" pitchFamily="66" charset="0"/>
              </a:rPr>
              <a:t>counting</a:t>
            </a:r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000" b="1" u="sng" dirty="0" smtClean="0">
                <a:latin typeface="Comic Sans MS" panose="030F0702030302020204" pitchFamily="66" charset="0"/>
              </a:rPr>
              <a:t>Task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Comic Sans MS" panose="030F0702030302020204" pitchFamily="66" charset="0"/>
              </a:rPr>
              <a:t>Count from 1-30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Whisper</a:t>
            </a:r>
            <a:r>
              <a:rPr lang="en-GB" sz="2000" dirty="0" smtClean="0">
                <a:latin typeface="Comic Sans MS" panose="030F0702030302020204" pitchFamily="66" charset="0"/>
              </a:rPr>
              <a:t> numbers which </a:t>
            </a:r>
            <a:r>
              <a:rPr lang="en-GB" sz="20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are not </a:t>
            </a:r>
            <a:r>
              <a:rPr lang="en-GB" sz="2000" dirty="0" smtClean="0">
                <a:latin typeface="Comic Sans MS" panose="030F0702030302020204" pitchFamily="66" charset="0"/>
              </a:rPr>
              <a:t>in the 3 times table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Shout</a:t>
            </a:r>
            <a:r>
              <a:rPr lang="en-GB" sz="2000" dirty="0" smtClean="0">
                <a:latin typeface="Comic Sans MS" panose="030F0702030302020204" pitchFamily="66" charset="0"/>
              </a:rPr>
              <a:t> (say loudly) numbers which </a:t>
            </a:r>
            <a:r>
              <a:rPr lang="en-GB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are</a:t>
            </a:r>
            <a:r>
              <a:rPr lang="en-GB" sz="2000" dirty="0" smtClean="0">
                <a:latin typeface="Comic Sans MS" panose="030F0702030302020204" pitchFamily="66" charset="0"/>
              </a:rPr>
              <a:t> in the 3 times table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>
              <a:latin typeface="Comic Sans MS" panose="030F0702030302020204" pitchFamily="66" charset="0"/>
            </a:endParaRPr>
          </a:p>
          <a:p>
            <a:pPr algn="ctr"/>
            <a:r>
              <a:rPr lang="en-GB" sz="2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1 2 </a:t>
            </a:r>
            <a:r>
              <a:rPr lang="en-GB" sz="5500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r>
              <a:rPr lang="en-GB" sz="2000" dirty="0" smtClean="0">
                <a:latin typeface="Comic Sans MS" panose="030F0702030302020204" pitchFamily="66" charset="0"/>
              </a:rPr>
              <a:t> </a:t>
            </a:r>
            <a:r>
              <a:rPr lang="en-GB" sz="2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4 5</a:t>
            </a:r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sz="55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6</a:t>
            </a:r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sz="2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7 8</a:t>
            </a:r>
            <a:r>
              <a:rPr lang="en-GB" sz="2000" dirty="0" smtClean="0">
                <a:latin typeface="Comic Sans MS" panose="030F0702030302020204" pitchFamily="66" charset="0"/>
              </a:rPr>
              <a:t> </a:t>
            </a:r>
            <a:r>
              <a:rPr lang="en-GB" sz="55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9</a:t>
            </a:r>
            <a:r>
              <a:rPr lang="en-GB" sz="5500" dirty="0" smtClean="0">
                <a:latin typeface="Comic Sans MS" panose="030F0702030302020204" pitchFamily="66" charset="0"/>
              </a:rPr>
              <a:t> </a:t>
            </a:r>
            <a:r>
              <a:rPr lang="en-GB" sz="2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10</a:t>
            </a:r>
          </a:p>
          <a:p>
            <a:pPr algn="ctr"/>
            <a:r>
              <a:rPr lang="en-GB" sz="2000" b="1" u="sng" dirty="0" smtClean="0">
                <a:latin typeface="Comic Sans MS" panose="030F0702030302020204" pitchFamily="66" charset="0"/>
              </a:rPr>
              <a:t>Challenge</a:t>
            </a:r>
            <a:r>
              <a:rPr lang="en-GB" sz="2000" dirty="0" smtClean="0">
                <a:latin typeface="Comic Sans MS" panose="030F0702030302020204" pitchFamily="66" charset="0"/>
              </a:rPr>
              <a:t> – Can you try it counting backwards?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 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9" name="Down Arrow 18"/>
          <p:cNvSpPr/>
          <p:nvPr/>
        </p:nvSpPr>
        <p:spPr>
          <a:xfrm rot="3713702">
            <a:off x="6700391" y="4127242"/>
            <a:ext cx="480210" cy="129909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482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4000" b="1" u="sng" dirty="0" smtClean="0">
                <a:latin typeface="Comic Sans MS" panose="030F0702030302020204" pitchFamily="66" charset="0"/>
              </a:rPr>
              <a:t>Health and Wellbeing </a:t>
            </a:r>
            <a:br>
              <a:rPr lang="en-GB" sz="4000" b="1" u="sng" dirty="0" smtClean="0">
                <a:latin typeface="Comic Sans MS" panose="030F0702030302020204" pitchFamily="66" charset="0"/>
              </a:rPr>
            </a:b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Leader in Me</a:t>
            </a:r>
            <a:endParaRPr lang="en-GB" b="1" u="sng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AutoShape 5" descr="Image result for drawbridge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6372200" y="2646204"/>
            <a:ext cx="2278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 smtClean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2" name="AutoShape 9" descr="Image result for battlements cartoon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" name="AutoShape 13" descr="Image result for arrow slits cartoon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307975" y="2480702"/>
            <a:ext cx="8562282" cy="397263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b="1" dirty="0">
              <a:latin typeface="Comic Sans MS" panose="030F0702030302020204" pitchFamily="66" charset="0"/>
            </a:endParaRP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961" y="1556792"/>
            <a:ext cx="1116800" cy="893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63688" y="1772816"/>
            <a:ext cx="66967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latin typeface="Comic Sans MS" panose="030F0702030302020204" pitchFamily="66" charset="0"/>
              </a:rPr>
              <a:t>LI: We are learning to plan ahead and set goals for our futures. </a:t>
            </a:r>
            <a:endParaRPr lang="en-GB" sz="2000" b="1" dirty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97711" y="2646204"/>
            <a:ext cx="5473717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>
                <a:latin typeface="Comic Sans MS" panose="030F0702030302020204" pitchFamily="66" charset="0"/>
              </a:rPr>
              <a:t>Habit 2 </a:t>
            </a:r>
            <a:r>
              <a:rPr lang="en-GB" sz="2400" b="1" dirty="0" smtClean="0">
                <a:latin typeface="Comic Sans MS" panose="030F0702030302020204" pitchFamily="66" charset="0"/>
              </a:rPr>
              <a:t>– Begin with the end in mind</a:t>
            </a:r>
          </a:p>
          <a:p>
            <a:pPr algn="ctr"/>
            <a:endParaRPr lang="en-GB" sz="2000" b="1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Think</a:t>
            </a:r>
            <a:r>
              <a:rPr lang="en-GB" sz="2000" b="1" dirty="0" smtClean="0">
                <a:latin typeface="Comic Sans MS" panose="030F0702030302020204" pitchFamily="66" charset="0"/>
              </a:rPr>
              <a:t> </a:t>
            </a:r>
            <a:r>
              <a:rPr lang="en-GB" sz="2000" dirty="0" smtClean="0">
                <a:latin typeface="Comic Sans MS" panose="030F0702030302020204" pitchFamily="66" charset="0"/>
              </a:rPr>
              <a:t>about what you would like to be when you grow up, how are you going to get there? </a:t>
            </a:r>
          </a:p>
          <a:p>
            <a:pPr algn="ctr"/>
            <a:endParaRPr lang="en-GB" sz="2000" b="1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Activity</a:t>
            </a:r>
            <a:r>
              <a:rPr lang="en-GB" sz="2000" b="1" dirty="0" smtClean="0">
                <a:latin typeface="Comic Sans MS" panose="030F0702030302020204" pitchFamily="66" charset="0"/>
              </a:rPr>
              <a:t> – </a:t>
            </a:r>
            <a:r>
              <a:rPr lang="en-GB" sz="2000" dirty="0" smtClean="0">
                <a:latin typeface="Comic Sans MS" panose="030F0702030302020204" pitchFamily="66" charset="0"/>
              </a:rPr>
              <a:t>Can you please copy and complete this worksheet in the back of your jotter.</a:t>
            </a:r>
          </a:p>
          <a:p>
            <a:pPr algn="ctr"/>
            <a:endParaRPr lang="en-GB" sz="2000" dirty="0">
              <a:latin typeface="Comic Sans MS" panose="030F0702030302020204" pitchFamily="66" charset="0"/>
            </a:endParaRPr>
          </a:p>
          <a:p>
            <a:pPr algn="ctr"/>
            <a:endParaRPr lang="en-GB" sz="2000" dirty="0" smtClean="0">
              <a:latin typeface="Comic Sans MS" panose="030F0702030302020204" pitchFamily="66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623" y="638127"/>
            <a:ext cx="1242138" cy="769394"/>
          </a:xfrm>
          <a:prstGeom prst="rect">
            <a:avLst/>
          </a:prstGeom>
        </p:spPr>
      </p:pic>
      <p:pic>
        <p:nvPicPr>
          <p:cNvPr id="15" name="Picture 2" descr="Habit 2 Clipart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1644" y="471038"/>
            <a:ext cx="1308534" cy="1103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6" descr="Leader In Me Habit 2 for Leadership Notebooks | Leader in me ...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7677" y="2372581"/>
            <a:ext cx="3280133" cy="4464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724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06252" y="1628800"/>
            <a:ext cx="8562282" cy="37870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9020" y="2550232"/>
            <a:ext cx="7336746" cy="1944216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GB" sz="3600" b="1" dirty="0" smtClean="0">
                <a:latin typeface="Comic Sans MS" panose="030F0702030302020204" pitchFamily="66" charset="0"/>
              </a:rPr>
              <a:t>Enjoy the rest of your day Primary 3!</a:t>
            </a:r>
            <a:endParaRPr lang="en-GB" sz="3600" b="1" dirty="0">
              <a:latin typeface="Comic Sans MS" panose="030F0702030302020204" pitchFamily="66" charset="0"/>
            </a:endParaRPr>
          </a:p>
        </p:txBody>
      </p:sp>
      <p:pic>
        <p:nvPicPr>
          <p:cNvPr id="3" name="Picture 2" descr="C:\Users\jenna.mclean\Desktop\children playing clipar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792" y="260648"/>
            <a:ext cx="4833466" cy="1767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500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TM02455596[[fn=Spring]]</Template>
  <TotalTime>32025</TotalTime>
  <Words>460</Words>
  <Application>Microsoft Office PowerPoint</Application>
  <PresentationFormat>On-screen Show (4:3)</PresentationFormat>
  <Paragraphs>76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Spring</vt:lpstr>
      <vt:lpstr>Tuesday 21st of April</vt:lpstr>
      <vt:lpstr>Literacy: Spelling </vt:lpstr>
      <vt:lpstr>Literacy: Reading </vt:lpstr>
      <vt:lpstr>Numeracy – Warm Up </vt:lpstr>
      <vt:lpstr>Numeracy Activities </vt:lpstr>
      <vt:lpstr>Health and Wellbeing  Leader in Me</vt:lpstr>
      <vt:lpstr>Enjoy the rest of your day Primary 3!</vt:lpstr>
    </vt:vector>
  </TitlesOfParts>
  <Company>West Lothian Council - Education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23rd of March</dc:title>
  <dc:creator>Alison Taylor</dc:creator>
  <cp:lastModifiedBy>Jenna McLean</cp:lastModifiedBy>
  <cp:revision>60</cp:revision>
  <dcterms:created xsi:type="dcterms:W3CDTF">2020-03-21T18:06:53Z</dcterms:created>
  <dcterms:modified xsi:type="dcterms:W3CDTF">2020-04-21T07:58:22Z</dcterms:modified>
</cp:coreProperties>
</file>