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57" r:id="rId5"/>
    <p:sldId id="271" r:id="rId6"/>
    <p:sldId id="263" r:id="rId7"/>
    <p:sldId id="270" r:id="rId8"/>
    <p:sldId id="264" r:id="rId9"/>
    <p:sldId id="265" r:id="rId10"/>
    <p:sldId id="266"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2E740F5-7E1B-45FC-AD53-AC07256D3066}" type="datetimeFigureOut">
              <a:rPr lang="en-GB" smtClean="0"/>
              <a:t>20/04/2020</a:t>
            </a:fld>
            <a:endParaRPr lang="en-GB"/>
          </a:p>
        </p:txBody>
      </p:sp>
      <p:sp>
        <p:nvSpPr>
          <p:cNvPr id="5" name="Footer Placeholder 4"/>
          <p:cNvSpPr>
            <a:spLocks noGrp="1"/>
          </p:cNvSpPr>
          <p:nvPr>
            <p:ph type="ftr" sz="quarter" idx="11"/>
          </p:nvPr>
        </p:nvSpPr>
        <p:spPr>
          <a:xfrm>
            <a:off x="1174044" y="5357592"/>
            <a:ext cx="5034845" cy="365125"/>
          </a:xfrm>
        </p:spPr>
        <p:txBody>
          <a:bodyPr/>
          <a:lstStyle/>
          <a:p>
            <a:endParaRPr lang="en-GB"/>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7EC9B78-EE74-42FC-AD89-DA78A7896DE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740F5-7E1B-45FC-AD53-AC07256D306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C9B78-EE74-42FC-AD89-DA78A7896DE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740F5-7E1B-45FC-AD53-AC07256D306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C9B78-EE74-42FC-AD89-DA78A7896DE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740F5-7E1B-45FC-AD53-AC07256D306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C9B78-EE74-42FC-AD89-DA78A7896DE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740F5-7E1B-45FC-AD53-AC07256D306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C9B78-EE74-42FC-AD89-DA78A7896DE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2E740F5-7E1B-45FC-AD53-AC07256D3066}"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EC9B78-EE74-42FC-AD89-DA78A7896DE8}" type="slidenum">
              <a:rPr lang="en-GB" smtClean="0"/>
              <a:t>‹#›</a:t>
            </a:fld>
            <a:endParaRPr lang="en-GB"/>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2E740F5-7E1B-45FC-AD53-AC07256D3066}"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EC9B78-EE74-42FC-AD89-DA78A7896DE8}" type="slidenum">
              <a:rPr lang="en-GB" smtClean="0"/>
              <a:t>‹#›</a:t>
            </a:fld>
            <a:endParaRPr lang="en-GB"/>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E740F5-7E1B-45FC-AD53-AC07256D3066}"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EC9B78-EE74-42FC-AD89-DA78A7896DE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740F5-7E1B-45FC-AD53-AC07256D3066}"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EC9B78-EE74-42FC-AD89-DA78A7896DE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2E740F5-7E1B-45FC-AD53-AC07256D3066}" type="datetimeFigureOut">
              <a:rPr lang="en-GB" smtClean="0"/>
              <a:t>20/04/2020</a:t>
            </a:fld>
            <a:endParaRPr lang="en-GB"/>
          </a:p>
        </p:txBody>
      </p:sp>
      <p:sp>
        <p:nvSpPr>
          <p:cNvPr id="6" name="Footer Placeholder 5"/>
          <p:cNvSpPr>
            <a:spLocks noGrp="1"/>
          </p:cNvSpPr>
          <p:nvPr>
            <p:ph type="ftr" sz="quarter" idx="11"/>
          </p:nvPr>
        </p:nvSpPr>
        <p:spPr>
          <a:xfrm rot="-60000">
            <a:off x="914554" y="5829261"/>
            <a:ext cx="3522607" cy="365125"/>
          </a:xfrm>
        </p:spPr>
        <p:txBody>
          <a:bodyPr/>
          <a:lstStyle/>
          <a:p>
            <a:endParaRPr lang="en-GB"/>
          </a:p>
        </p:txBody>
      </p:sp>
      <p:sp>
        <p:nvSpPr>
          <p:cNvPr id="7" name="Slide Number Placeholder 6"/>
          <p:cNvSpPr>
            <a:spLocks noGrp="1"/>
          </p:cNvSpPr>
          <p:nvPr>
            <p:ph type="sldNum" sz="quarter" idx="12"/>
          </p:nvPr>
        </p:nvSpPr>
        <p:spPr>
          <a:xfrm rot="60000">
            <a:off x="7557313" y="5896961"/>
            <a:ext cx="554023" cy="365125"/>
          </a:xfrm>
        </p:spPr>
        <p:txBody>
          <a:bodyPr/>
          <a:lstStyle/>
          <a:p>
            <a:fld id="{47EC9B78-EE74-42FC-AD89-DA78A7896DE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2E740F5-7E1B-45FC-AD53-AC07256D3066}" type="datetimeFigureOut">
              <a:rPr lang="en-GB" smtClean="0"/>
              <a:t>20/04/2020</a:t>
            </a:fld>
            <a:endParaRPr lang="en-GB"/>
          </a:p>
        </p:txBody>
      </p:sp>
      <p:sp>
        <p:nvSpPr>
          <p:cNvPr id="6" name="Footer Placeholder 5"/>
          <p:cNvSpPr>
            <a:spLocks noGrp="1"/>
          </p:cNvSpPr>
          <p:nvPr>
            <p:ph type="ftr" sz="quarter" idx="11"/>
          </p:nvPr>
        </p:nvSpPr>
        <p:spPr>
          <a:xfrm rot="-60000">
            <a:off x="914569" y="5831037"/>
            <a:ext cx="3319043" cy="365125"/>
          </a:xfrm>
        </p:spPr>
        <p:txBody>
          <a:bodyPr/>
          <a:lstStyle/>
          <a:p>
            <a:endParaRPr lang="en-GB"/>
          </a:p>
        </p:txBody>
      </p:sp>
      <p:sp>
        <p:nvSpPr>
          <p:cNvPr id="7" name="Slide Number Placeholder 6"/>
          <p:cNvSpPr>
            <a:spLocks noGrp="1"/>
          </p:cNvSpPr>
          <p:nvPr>
            <p:ph type="sldNum" sz="quarter" idx="12"/>
          </p:nvPr>
        </p:nvSpPr>
        <p:spPr>
          <a:xfrm rot="60000">
            <a:off x="7562089" y="5900026"/>
            <a:ext cx="554023" cy="365125"/>
          </a:xfrm>
        </p:spPr>
        <p:txBody>
          <a:bodyPr/>
          <a:lstStyle/>
          <a:p>
            <a:fld id="{47EC9B78-EE74-42FC-AD89-DA78A7896DE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2E740F5-7E1B-45FC-AD53-AC07256D3066}" type="datetimeFigureOut">
              <a:rPr lang="en-GB" smtClean="0"/>
              <a:t>20/04/2020</a:t>
            </a:fld>
            <a:endParaRPr lang="en-GB"/>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7EC9B78-EE74-42FC-AD89-DA78A7896DE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youtube.com/watch?v=3Jxeh-yAXe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pnKCGY9Zo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7_u2SigckN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bc.co.uk/teach/school-radio/english-meet-the-authors-anne-fine/zfrnxy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794935"/>
            <a:ext cx="5723468" cy="1202017"/>
          </a:xfrm>
        </p:spPr>
        <p:txBody>
          <a:bodyPr/>
          <a:lstStyle/>
          <a:p>
            <a:r>
              <a:rPr lang="en-GB" dirty="0" smtClean="0">
                <a:latin typeface="SassoonCRInfantMedium" panose="02000603020000020003" pitchFamily="2" charset="0"/>
              </a:rPr>
              <a:t>Tuesday 21-4-20</a:t>
            </a:r>
            <a:endParaRPr lang="en-GB" dirty="0">
              <a:latin typeface="SassoonCRInfantMedium" panose="02000603020000020003" pitchFamily="2" charset="0"/>
            </a:endParaRPr>
          </a:p>
        </p:txBody>
      </p:sp>
      <p:sp>
        <p:nvSpPr>
          <p:cNvPr id="3" name="Subtitle 2"/>
          <p:cNvSpPr>
            <a:spLocks noGrp="1"/>
          </p:cNvSpPr>
          <p:nvPr>
            <p:ph type="subTitle" idx="1"/>
          </p:nvPr>
        </p:nvSpPr>
        <p:spPr>
          <a:xfrm>
            <a:off x="1691680" y="3140968"/>
            <a:ext cx="5712179" cy="2182552"/>
          </a:xfrm>
        </p:spPr>
        <p:txBody>
          <a:bodyPr/>
          <a:lstStyle/>
          <a:p>
            <a:r>
              <a:rPr lang="en-GB" dirty="0" smtClean="0">
                <a:latin typeface="SassoonCRInfantMedium" panose="02000603020000020003" pitchFamily="2" charset="0"/>
              </a:rPr>
              <a:t>Good Morning Everyone!</a:t>
            </a:r>
          </a:p>
          <a:p>
            <a:endParaRPr lang="en-GB" dirty="0"/>
          </a:p>
        </p:txBody>
      </p:sp>
      <p:pic>
        <p:nvPicPr>
          <p:cNvPr id="4" name="Picture 2" descr="C:\Users\marianne.docherty\AppData\Local\Microsoft\Windows\INetCache\IE\59GN6VRP\scunnered_wulli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3573016"/>
            <a:ext cx="15811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377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solidFill>
                  <a:srgbClr val="7030A0"/>
                </a:solidFill>
                <a:latin typeface="SassoonCRInfantMedium" panose="02000603020000020003" pitchFamily="2" charset="0"/>
              </a:rPr>
              <a:t>Types of volcanoes</a:t>
            </a:r>
            <a:endParaRPr lang="en-GB" u="sng" dirty="0">
              <a:solidFill>
                <a:srgbClr val="7030A0"/>
              </a:solidFill>
              <a:latin typeface="SassoonCRInfantMedium" panose="02000603020000020003" pitchFamily="2" charset="0"/>
            </a:endParaRPr>
          </a:p>
        </p:txBody>
      </p:sp>
      <p:sp>
        <p:nvSpPr>
          <p:cNvPr id="3" name="Content Placeholder 2"/>
          <p:cNvSpPr>
            <a:spLocks noGrp="1"/>
          </p:cNvSpPr>
          <p:nvPr>
            <p:ph idx="1"/>
          </p:nvPr>
        </p:nvSpPr>
        <p:spPr>
          <a:xfrm>
            <a:off x="1463040" y="1844824"/>
            <a:ext cx="6196405" cy="3878245"/>
          </a:xfrm>
        </p:spPr>
        <p:txBody>
          <a:bodyPr>
            <a:normAutofit fontScale="92500" lnSpcReduction="10000"/>
          </a:bodyPr>
          <a:lstStyle/>
          <a:p>
            <a:pPr marL="0" indent="0">
              <a:buNone/>
            </a:pPr>
            <a:r>
              <a:rPr lang="en-GB" dirty="0" smtClean="0">
                <a:latin typeface="SassoonCRInfantMedium" panose="02000603020000020003" pitchFamily="2" charset="0"/>
              </a:rPr>
              <a:t>We have covered just about everything in our Natural Disasters topic. However we didn’t get round to learning about the 3 different types of volcanoes. Watch the clip below to learn about them</a:t>
            </a:r>
          </a:p>
          <a:p>
            <a:pPr marL="0" indent="0">
              <a:buNone/>
            </a:pPr>
            <a:r>
              <a:rPr lang="en-GB" dirty="0">
                <a:hlinkClick r:id="rId2"/>
              </a:rPr>
              <a:t>https://www.youtube.com/watch?v=3Jxeh-yAXek</a:t>
            </a:r>
            <a:r>
              <a:rPr lang="en-GB" dirty="0" smtClean="0">
                <a:latin typeface="SassoonCRInfantMedium" panose="02000603020000020003" pitchFamily="2" charset="0"/>
              </a:rPr>
              <a:t> </a:t>
            </a:r>
          </a:p>
          <a:p>
            <a:pPr marL="0" indent="0">
              <a:buNone/>
            </a:pPr>
            <a:r>
              <a:rPr lang="en-GB" dirty="0" smtClean="0">
                <a:latin typeface="SassoonCRInfantMedium" panose="02000603020000020003" pitchFamily="2" charset="0"/>
              </a:rPr>
              <a:t>Task:- Divide an A4 piece of paper into 3 sections. Use each section to give a definition of each type of volcano and give an example of each </a:t>
            </a:r>
            <a:r>
              <a:rPr lang="en-GB" dirty="0" err="1" smtClean="0">
                <a:latin typeface="SassoonCRInfantMedium" panose="02000603020000020003" pitchFamily="2" charset="0"/>
              </a:rPr>
              <a:t>eg</a:t>
            </a:r>
            <a:r>
              <a:rPr lang="en-GB" dirty="0" smtClean="0">
                <a:latin typeface="SassoonCRInfantMedium" panose="02000603020000020003" pitchFamily="2" charset="0"/>
              </a:rPr>
              <a:t>. Mount St Helens is a stratovolcano. You can use pictures/diagrams to enhance your definition.                          </a:t>
            </a:r>
          </a:p>
          <a:p>
            <a:pPr marL="0" indent="0">
              <a:buNone/>
            </a:pPr>
            <a:endParaRPr lang="en-GB" dirty="0" smtClean="0">
              <a:latin typeface="SassoonCRInfantMedium" panose="02000603020000020003" pitchFamily="2" charset="0"/>
            </a:endParaRPr>
          </a:p>
          <a:p>
            <a:pPr marL="0" indent="0">
              <a:buNone/>
            </a:pPr>
            <a:endParaRPr lang="en-GB" dirty="0"/>
          </a:p>
        </p:txBody>
      </p:sp>
      <p:pic>
        <p:nvPicPr>
          <p:cNvPr id="3074" name="Picture 2" descr="C:\Users\marianne.docherty\AppData\Local\Microsoft\Windows\INetCache\IE\329LSYY7\VESUVIO3_evidenza[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764705"/>
            <a:ext cx="1224136"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413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A </a:t>
            </a:r>
            <a:r>
              <a:rPr lang="en-GB" dirty="0">
                <a:latin typeface="SassoonCRInfantMedium" panose="02000603020000020003" pitchFamily="2" charset="0"/>
              </a:rPr>
              <a:t>p</a:t>
            </a:r>
            <a:r>
              <a:rPr lang="en-GB" dirty="0" smtClean="0">
                <a:latin typeface="SassoonCRInfantMedium" panose="02000603020000020003" pitchFamily="2" charset="0"/>
              </a:rPr>
              <a:t>rayer to end our day</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lstStyle/>
          <a:p>
            <a:r>
              <a:rPr lang="en-GB" dirty="0" smtClean="0">
                <a:latin typeface="SassoonCRInfantMedium" panose="02000603020000020003" pitchFamily="2" charset="0"/>
              </a:rPr>
              <a:t>Please take a few moments to say a prayer for all the doctors, nurses and care staff who are working very hard to save lives.</a:t>
            </a:r>
            <a:endParaRPr lang="en-GB" dirty="0" smtClean="0"/>
          </a:p>
          <a:p>
            <a:pPr marL="0" indent="0">
              <a:buNone/>
            </a:pPr>
            <a:endParaRPr lang="en-GB" dirty="0" smtClean="0">
              <a:solidFill>
                <a:srgbClr val="00B050"/>
              </a:solidFill>
            </a:endParaRPr>
          </a:p>
          <a:p>
            <a:endParaRPr lang="en-GB" dirty="0">
              <a:solidFill>
                <a:srgbClr val="00B050"/>
              </a:solidFill>
            </a:endParaRPr>
          </a:p>
        </p:txBody>
      </p:sp>
      <p:pic>
        <p:nvPicPr>
          <p:cNvPr id="5122" name="Picture 2" descr="C:\Users\marianne.docherty\AppData\Local\Microsoft\Windows\INetCache\IE\M1OIXKJY\prayinghand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3645024"/>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46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SassoonCRInfantMedium" panose="02000603020000020003" pitchFamily="2" charset="0"/>
              </a:rPr>
              <a:t>Well done!</a:t>
            </a:r>
            <a:endParaRPr lang="en-GB" dirty="0">
              <a:solidFill>
                <a:srgbClr val="0070C0"/>
              </a:solidFill>
              <a:latin typeface="SassoonCRInfantMedium" panose="02000603020000020003" pitchFamily="2" charset="0"/>
            </a:endParaRPr>
          </a:p>
        </p:txBody>
      </p:sp>
      <p:sp>
        <p:nvSpPr>
          <p:cNvPr id="3" name="Content Placeholder 2"/>
          <p:cNvSpPr>
            <a:spLocks noGrp="1"/>
          </p:cNvSpPr>
          <p:nvPr>
            <p:ph idx="1"/>
          </p:nvPr>
        </p:nvSpPr>
        <p:spPr/>
        <p:txBody>
          <a:bodyPr/>
          <a:lstStyle/>
          <a:p>
            <a:r>
              <a:rPr lang="en-GB" dirty="0" smtClean="0">
                <a:latin typeface="SassoonCRInfantMedium" panose="02000603020000020003" pitchFamily="2" charset="0"/>
              </a:rPr>
              <a:t>Well done for working hard today</a:t>
            </a:r>
            <a:r>
              <a:rPr lang="en-GB" dirty="0" smtClean="0"/>
              <a:t>!</a:t>
            </a:r>
          </a:p>
          <a:p>
            <a:endParaRPr lang="en-GB" dirty="0"/>
          </a:p>
          <a:p>
            <a:endParaRPr lang="en-GB" dirty="0"/>
          </a:p>
        </p:txBody>
      </p:sp>
      <p:pic>
        <p:nvPicPr>
          <p:cNvPr id="4098" name="Picture 2" descr="C:\Users\marianne.docherty\AppData\Local\Microsoft\Windows\INetCache\IE\59GN6VRP\clipart-thumbs-up-happy-smiley-emoticon-256x256-85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2852936"/>
            <a:ext cx="3283395"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932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Today’s Timetable</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normAutofit fontScale="92500" lnSpcReduction="10000"/>
          </a:bodyPr>
          <a:lstStyle/>
          <a:p>
            <a:r>
              <a:rPr lang="en-GB" dirty="0" smtClean="0"/>
              <a:t>Morning Exercise</a:t>
            </a:r>
          </a:p>
          <a:p>
            <a:r>
              <a:rPr lang="en-GB" dirty="0" smtClean="0"/>
              <a:t>French</a:t>
            </a:r>
          </a:p>
          <a:p>
            <a:r>
              <a:rPr lang="en-GB" dirty="0" smtClean="0"/>
              <a:t>Morning Starter</a:t>
            </a:r>
          </a:p>
          <a:p>
            <a:r>
              <a:rPr lang="en-GB" dirty="0" smtClean="0"/>
              <a:t>Maths Lesson</a:t>
            </a:r>
          </a:p>
          <a:p>
            <a:r>
              <a:rPr lang="en-GB" dirty="0" smtClean="0"/>
              <a:t>Spelling</a:t>
            </a:r>
            <a:endParaRPr lang="en-GB" dirty="0" smtClean="0"/>
          </a:p>
          <a:p>
            <a:r>
              <a:rPr lang="en-GB" dirty="0" smtClean="0"/>
              <a:t>Literacy Task</a:t>
            </a:r>
          </a:p>
          <a:p>
            <a:r>
              <a:rPr lang="en-GB" dirty="0" smtClean="0"/>
              <a:t>Health and Well-being</a:t>
            </a:r>
          </a:p>
          <a:p>
            <a:r>
              <a:rPr lang="en-GB" dirty="0" smtClean="0"/>
              <a:t>Topic</a:t>
            </a:r>
          </a:p>
          <a:p>
            <a:r>
              <a:rPr lang="en-GB" dirty="0" smtClean="0"/>
              <a:t>Prayer</a:t>
            </a:r>
          </a:p>
          <a:p>
            <a:endParaRPr lang="en-GB" dirty="0"/>
          </a:p>
        </p:txBody>
      </p:sp>
    </p:spTree>
    <p:extLst>
      <p:ext uri="{BB962C8B-B14F-4D97-AF65-F5344CB8AC3E}">
        <p14:creationId xmlns:p14="http://schemas.microsoft.com/office/powerpoint/2010/main" val="894121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Daily Exercise</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lstStyle/>
          <a:p>
            <a:r>
              <a:rPr lang="en-GB" dirty="0" smtClean="0">
                <a:latin typeface="SassoonCRInfantMedium" panose="02000603020000020003" pitchFamily="2" charset="0"/>
              </a:rPr>
              <a:t>Try to do some form of exercise to start the day. This could be a walk or run with a family member or a work-out in the house. Check with your parents that it is ok for you to do this.</a:t>
            </a:r>
          </a:p>
          <a:p>
            <a:r>
              <a:rPr lang="en-GB" dirty="0" smtClean="0">
                <a:latin typeface="SassoonCRInfantMedium" panose="02000603020000020003" pitchFamily="2" charset="0"/>
              </a:rPr>
              <a:t>Why not try this 5min workout with the Body Coach :- </a:t>
            </a:r>
          </a:p>
          <a:p>
            <a:pPr marL="0" indent="0">
              <a:buNone/>
            </a:pPr>
            <a:r>
              <a:rPr lang="en-GB" dirty="0">
                <a:hlinkClick r:id="rId2"/>
              </a:rPr>
              <a:t>https://www.youtube.com/watch?v=pnKCGY9ZocA</a:t>
            </a:r>
            <a:endParaRPr lang="en-GB" dirty="0">
              <a:latin typeface="SassoonCRInfantMedium" panose="02000603020000020003" pitchFamily="2" charset="0"/>
            </a:endParaRPr>
          </a:p>
        </p:txBody>
      </p:sp>
    </p:spTree>
    <p:extLst>
      <p:ext uri="{BB962C8B-B14F-4D97-AF65-F5344CB8AC3E}">
        <p14:creationId xmlns:p14="http://schemas.microsoft.com/office/powerpoint/2010/main" val="2720137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SassoonCRInfantMedium" panose="02000603020000020003" pitchFamily="2" charset="0"/>
              </a:rPr>
              <a:t>A little bit of French to start the day  </a:t>
            </a:r>
            <a:endParaRPr lang="en-GB" dirty="0">
              <a:latin typeface="SassoonCRInfantMedium" panose="02000603020000020003" pitchFamily="2" charset="0"/>
            </a:endParaRPr>
          </a:p>
        </p:txBody>
      </p:sp>
      <p:sp>
        <p:nvSpPr>
          <p:cNvPr id="3" name="Content Placeholder 2"/>
          <p:cNvSpPr>
            <a:spLocks noGrp="1"/>
          </p:cNvSpPr>
          <p:nvPr>
            <p:ph idx="1"/>
          </p:nvPr>
        </p:nvSpPr>
        <p:spPr>
          <a:xfrm>
            <a:off x="1331640" y="2119257"/>
            <a:ext cx="6480720" cy="3974039"/>
          </a:xfrm>
        </p:spPr>
        <p:txBody>
          <a:bodyPr>
            <a:normAutofit fontScale="85000" lnSpcReduction="20000"/>
          </a:bodyPr>
          <a:lstStyle/>
          <a:p>
            <a:pPr marL="0" indent="0">
              <a:buNone/>
            </a:pPr>
            <a:endParaRPr lang="en-GB" dirty="0" smtClean="0"/>
          </a:p>
          <a:p>
            <a:pPr marL="0" indent="0">
              <a:buNone/>
            </a:pPr>
            <a:r>
              <a:rPr lang="en-GB" dirty="0" smtClean="0">
                <a:latin typeface="SassoonCRInfantMedium" panose="02000603020000020003" pitchFamily="2" charset="0"/>
              </a:rPr>
              <a:t>Click on the link below to sing along to the months of the year song in French?</a:t>
            </a:r>
          </a:p>
          <a:p>
            <a:pPr marL="0" indent="0">
              <a:buNone/>
            </a:pPr>
            <a:r>
              <a:rPr lang="en-GB" dirty="0">
                <a:hlinkClick r:id="rId2"/>
              </a:rPr>
              <a:t>https://</a:t>
            </a:r>
            <a:r>
              <a:rPr lang="en-GB" dirty="0" smtClean="0">
                <a:hlinkClick r:id="rId2"/>
              </a:rPr>
              <a:t>www.youtube.com/watch?v=7_u2SigckNQ</a:t>
            </a:r>
            <a:endParaRPr lang="en-GB" dirty="0">
              <a:latin typeface="SassoonCRInfantMedium" panose="02000603020000020003" pitchFamily="2" charset="0"/>
            </a:endParaRPr>
          </a:p>
          <a:p>
            <a:pPr marL="0" indent="0">
              <a:buNone/>
            </a:pPr>
            <a:r>
              <a:rPr lang="en-GB" dirty="0">
                <a:latin typeface="SassoonCRInfantMedium" panose="02000603020000020003" pitchFamily="2" charset="0"/>
              </a:rPr>
              <a:t>Can you write today’s date in French?</a:t>
            </a:r>
          </a:p>
          <a:p>
            <a:pPr marL="0" indent="0">
              <a:buNone/>
            </a:pPr>
            <a:r>
              <a:rPr lang="en-GB" dirty="0" err="1">
                <a:latin typeface="SassoonCRInfantMedium" panose="02000603020000020003" pitchFamily="2" charset="0"/>
              </a:rPr>
              <a:t>Quelle</a:t>
            </a:r>
            <a:r>
              <a:rPr lang="en-GB" dirty="0">
                <a:latin typeface="SassoonCRInfantMedium" panose="02000603020000020003" pitchFamily="2" charset="0"/>
              </a:rPr>
              <a:t> </a:t>
            </a:r>
            <a:r>
              <a:rPr lang="en-GB" dirty="0" err="1">
                <a:latin typeface="SassoonCRInfantMedium" panose="02000603020000020003" pitchFamily="2" charset="0"/>
              </a:rPr>
              <a:t>est</a:t>
            </a:r>
            <a:r>
              <a:rPr lang="en-GB" dirty="0">
                <a:latin typeface="SassoonCRInfantMedium" panose="02000603020000020003" pitchFamily="2" charset="0"/>
              </a:rPr>
              <a:t> la date </a:t>
            </a:r>
            <a:r>
              <a:rPr lang="en-GB" dirty="0" err="1">
                <a:latin typeface="SassoonCRInfantMedium" panose="02000603020000020003" pitchFamily="2" charset="0"/>
              </a:rPr>
              <a:t>aujourd’hui</a:t>
            </a:r>
            <a:r>
              <a:rPr lang="en-GB" dirty="0">
                <a:latin typeface="SassoonCRInfantMedium" panose="02000603020000020003" pitchFamily="2" charset="0"/>
              </a:rPr>
              <a:t>?</a:t>
            </a:r>
          </a:p>
          <a:p>
            <a:pPr marL="0" indent="0">
              <a:buNone/>
            </a:pPr>
            <a:r>
              <a:rPr lang="en-GB" dirty="0" err="1">
                <a:latin typeface="SassoonCRInfantMedium" panose="02000603020000020003" pitchFamily="2" charset="0"/>
              </a:rPr>
              <a:t>C’est</a:t>
            </a:r>
            <a:r>
              <a:rPr lang="en-GB" dirty="0">
                <a:latin typeface="SassoonCRInfantMedium" panose="02000603020000020003" pitchFamily="2" charset="0"/>
              </a:rPr>
              <a:t>  </a:t>
            </a:r>
            <a:r>
              <a:rPr lang="en-GB" dirty="0" smtClean="0">
                <a:latin typeface="SassoonCRInfantMedium" panose="02000603020000020003" pitchFamily="2" charset="0"/>
              </a:rPr>
              <a:t>…………………….. [</a:t>
            </a:r>
            <a:r>
              <a:rPr lang="en-GB" dirty="0" err="1" smtClean="0">
                <a:latin typeface="SassoonCRInfantMedium" panose="02000603020000020003" pitchFamily="2" charset="0"/>
              </a:rPr>
              <a:t>eg</a:t>
            </a:r>
            <a:r>
              <a:rPr lang="en-GB" dirty="0" smtClean="0">
                <a:latin typeface="SassoonCRInfantMedium" panose="02000603020000020003" pitchFamily="2" charset="0"/>
              </a:rPr>
              <a:t>. </a:t>
            </a:r>
            <a:r>
              <a:rPr lang="en-GB" dirty="0" err="1" smtClean="0">
                <a:latin typeface="SassoonCRInfantMedium" panose="02000603020000020003" pitchFamily="2" charset="0"/>
              </a:rPr>
              <a:t>C’est</a:t>
            </a:r>
            <a:r>
              <a:rPr lang="en-GB" dirty="0" smtClean="0">
                <a:latin typeface="SassoonCRInfantMedium" panose="02000603020000020003" pitchFamily="2" charset="0"/>
              </a:rPr>
              <a:t> </a:t>
            </a:r>
            <a:r>
              <a:rPr lang="en-GB" dirty="0" err="1" smtClean="0">
                <a:latin typeface="SassoonCRInfantMedium" panose="02000603020000020003" pitchFamily="2" charset="0"/>
              </a:rPr>
              <a:t>lundi</a:t>
            </a:r>
            <a:r>
              <a:rPr lang="en-GB" dirty="0" smtClean="0">
                <a:latin typeface="SassoonCRInfantMedium" panose="02000603020000020003" pitchFamily="2" charset="0"/>
              </a:rPr>
              <a:t> </a:t>
            </a:r>
            <a:r>
              <a:rPr lang="en-GB" dirty="0" err="1" smtClean="0">
                <a:latin typeface="SassoonCRInfantMedium" panose="02000603020000020003" pitchFamily="2" charset="0"/>
              </a:rPr>
              <a:t>vingt</a:t>
            </a:r>
            <a:r>
              <a:rPr lang="en-GB" dirty="0" smtClean="0">
                <a:latin typeface="SassoonCRInfantMedium" panose="02000603020000020003" pitchFamily="2" charset="0"/>
              </a:rPr>
              <a:t> </a:t>
            </a:r>
            <a:r>
              <a:rPr lang="en-GB" dirty="0" err="1" smtClean="0">
                <a:latin typeface="SassoonCRInfantMedium" panose="02000603020000020003" pitchFamily="2" charset="0"/>
              </a:rPr>
              <a:t>avril</a:t>
            </a:r>
            <a:r>
              <a:rPr lang="en-GB" dirty="0" smtClean="0">
                <a:latin typeface="SassoonCRInfantMedium" panose="02000603020000020003" pitchFamily="2" charset="0"/>
              </a:rPr>
              <a:t>]</a:t>
            </a:r>
            <a:endParaRPr lang="en-GB" dirty="0">
              <a:latin typeface="SassoonCRInfantMedium" panose="02000603020000020003" pitchFamily="2" charset="0"/>
            </a:endParaRPr>
          </a:p>
          <a:p>
            <a:pPr marL="0" indent="0">
              <a:buNone/>
            </a:pPr>
            <a:endParaRPr lang="en-GB" dirty="0">
              <a:latin typeface="SassoonCRInfantMedium" panose="02000603020000020003" pitchFamily="2" charset="0"/>
            </a:endParaRPr>
          </a:p>
          <a:p>
            <a:pPr marL="0" indent="0">
              <a:buNone/>
            </a:pPr>
            <a:r>
              <a:rPr lang="en-GB" dirty="0">
                <a:latin typeface="SassoonCRInfantMedium" panose="02000603020000020003" pitchFamily="2" charset="0"/>
              </a:rPr>
              <a:t>Can you also write today’s weather in French?</a:t>
            </a:r>
          </a:p>
          <a:p>
            <a:pPr marL="0" indent="0">
              <a:buNone/>
            </a:pPr>
            <a:r>
              <a:rPr lang="en-GB" dirty="0" err="1">
                <a:latin typeface="SassoonCRInfantMedium" panose="02000603020000020003" pitchFamily="2" charset="0"/>
              </a:rPr>
              <a:t>Quel</a:t>
            </a:r>
            <a:r>
              <a:rPr lang="en-GB" dirty="0">
                <a:latin typeface="SassoonCRInfantMedium" panose="02000603020000020003" pitchFamily="2" charset="0"/>
              </a:rPr>
              <a:t> temps fait-</a:t>
            </a:r>
            <a:r>
              <a:rPr lang="en-GB" dirty="0" err="1">
                <a:latin typeface="SassoonCRInfantMedium" panose="02000603020000020003" pitchFamily="2" charset="0"/>
              </a:rPr>
              <a:t>il</a:t>
            </a:r>
            <a:r>
              <a:rPr lang="en-GB" dirty="0">
                <a:latin typeface="SassoonCRInfantMedium" panose="02000603020000020003" pitchFamily="2" charset="0"/>
              </a:rPr>
              <a:t>?</a:t>
            </a:r>
          </a:p>
          <a:p>
            <a:pPr marL="0" indent="0">
              <a:buNone/>
            </a:pPr>
            <a:r>
              <a:rPr lang="en-GB" dirty="0">
                <a:latin typeface="SassoonCRInfantMedium" panose="02000603020000020003" pitchFamily="2" charset="0"/>
              </a:rPr>
              <a:t>Il </a:t>
            </a:r>
            <a:r>
              <a:rPr lang="en-GB" dirty="0" err="1">
                <a:latin typeface="SassoonCRInfantMedium" panose="02000603020000020003" pitchFamily="2" charset="0"/>
              </a:rPr>
              <a:t>pleut</a:t>
            </a:r>
            <a:r>
              <a:rPr lang="en-GB" dirty="0">
                <a:latin typeface="SassoonCRInfantMedium" panose="02000603020000020003" pitchFamily="2" charset="0"/>
              </a:rPr>
              <a:t>/ Il fait beau/ Il fait </a:t>
            </a:r>
            <a:r>
              <a:rPr lang="en-GB" dirty="0" err="1">
                <a:latin typeface="SassoonCRInfantMedium" panose="02000603020000020003" pitchFamily="2" charset="0"/>
              </a:rPr>
              <a:t>froid</a:t>
            </a:r>
            <a:r>
              <a:rPr lang="en-GB" dirty="0">
                <a:latin typeface="SassoonCRInfantMedium" panose="02000603020000020003" pitchFamily="2" charset="0"/>
              </a:rPr>
              <a:t>/ Il y a du vent/</a:t>
            </a:r>
          </a:p>
          <a:p>
            <a:pPr marL="0" indent="0">
              <a:buNone/>
            </a:pPr>
            <a:r>
              <a:rPr lang="en-GB" dirty="0">
                <a:latin typeface="SassoonCRInfantMedium" panose="02000603020000020003" pitchFamily="2" charset="0"/>
              </a:rPr>
              <a:t>Il fait </a:t>
            </a:r>
            <a:r>
              <a:rPr lang="en-GB" dirty="0" err="1">
                <a:latin typeface="SassoonCRInfantMedium" panose="02000603020000020003" pitchFamily="2" charset="0"/>
              </a:rPr>
              <a:t>mauvais</a:t>
            </a:r>
            <a:r>
              <a:rPr lang="en-GB" dirty="0">
                <a:latin typeface="SassoonCRInfantMedium" panose="02000603020000020003" pitchFamily="2" charset="0"/>
              </a:rPr>
              <a:t>/ Il y a des </a:t>
            </a:r>
            <a:r>
              <a:rPr lang="en-GB" dirty="0" err="1">
                <a:latin typeface="SassoonCRInfantMedium" panose="02000603020000020003" pitchFamily="2" charset="0"/>
              </a:rPr>
              <a:t>nuages</a:t>
            </a:r>
            <a:r>
              <a:rPr lang="en-GB" dirty="0">
                <a:latin typeface="SassoonCRInfantMedium" panose="02000603020000020003" pitchFamily="2" charset="0"/>
              </a:rPr>
              <a:t>/ Il y a du </a:t>
            </a:r>
            <a:r>
              <a:rPr lang="en-GB" dirty="0" err="1">
                <a:latin typeface="SassoonCRInfantMedium" panose="02000603020000020003" pitchFamily="2" charset="0"/>
              </a:rPr>
              <a:t>soleil</a:t>
            </a:r>
            <a:endParaRPr lang="en-GB" dirty="0">
              <a:latin typeface="SassoonCRInfantMedium" panose="02000603020000020003" pitchFamily="2" charset="0"/>
            </a:endParaRPr>
          </a:p>
          <a:p>
            <a:pPr marL="0" indent="0">
              <a:buNone/>
            </a:pPr>
            <a:endParaRPr lang="en-GB" dirty="0" smtClean="0">
              <a:latin typeface="SassoonCRInfantMedium" panose="02000603020000020003" pitchFamily="2" charset="0"/>
            </a:endParaRPr>
          </a:p>
          <a:p>
            <a:pPr marL="0" indent="0">
              <a:buNone/>
            </a:pPr>
            <a:endParaRPr lang="en-GB" dirty="0" smtClean="0">
              <a:latin typeface="SassoonCRInfantMedium" panose="02000603020000020003" pitchFamily="2" charset="0"/>
            </a:endParaRPr>
          </a:p>
          <a:p>
            <a:pPr marL="0" indent="0">
              <a:buNone/>
            </a:pPr>
            <a:endParaRPr lang="en-GB" dirty="0" smtClean="0">
              <a:latin typeface="SassoonCRInfantMedium" panose="02000603020000020003" pitchFamily="2" charset="0"/>
            </a:endParaRPr>
          </a:p>
        </p:txBody>
      </p:sp>
      <p:pic>
        <p:nvPicPr>
          <p:cNvPr id="2050" name="Picture 2" descr="C:\Users\marianne.docherty\AppData\Local\Microsoft\Windows\INetCache\IE\M1OIXKJY\french_flag[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1412776"/>
            <a:ext cx="971600" cy="5486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marianne.docherty\AppData\Local\Microsoft\Windows\INetCache\IE\M1OIXKJY\french_flag[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1412776"/>
            <a:ext cx="971600" cy="548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080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SassoonCRInfantMedium" panose="02000603020000020003" pitchFamily="2" charset="0"/>
              </a:rPr>
              <a:t>Morning Starter</a:t>
            </a:r>
            <a:endParaRPr lang="en-GB" u="sng" dirty="0">
              <a:latin typeface="SassoonCRInfantMedium" panose="02000603020000020003" pitchFamily="2" charset="0"/>
            </a:endParaRPr>
          </a:p>
        </p:txBody>
      </p:sp>
      <p:sp>
        <p:nvSpPr>
          <p:cNvPr id="3" name="Content Placeholder 2"/>
          <p:cNvSpPr>
            <a:spLocks noGrp="1"/>
          </p:cNvSpPr>
          <p:nvPr>
            <p:ph idx="1"/>
          </p:nvPr>
        </p:nvSpPr>
        <p:spPr/>
        <p:txBody>
          <a:bodyPr/>
          <a:lstStyle/>
          <a:p>
            <a:pPr marL="0" indent="0">
              <a:buNone/>
            </a:pPr>
            <a:r>
              <a:rPr lang="en-GB" dirty="0">
                <a:latin typeface="SassoonCRInfantMedium" panose="02000603020000020003" pitchFamily="2" charset="0"/>
              </a:rPr>
              <a:t>Today, everyone’s morning starter is 15-20 minutes on </a:t>
            </a:r>
          </a:p>
          <a:p>
            <a:pPr marL="0" indent="0">
              <a:buNone/>
            </a:pPr>
            <a:r>
              <a:rPr lang="en-GB"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assoonCRInfantMedium" panose="02000603020000020003" pitchFamily="2" charset="0"/>
              </a:rPr>
              <a:t>Times Tables </a:t>
            </a:r>
            <a:r>
              <a:rPr lang="en-GB" sz="4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assoonCRInfantMedium" panose="02000603020000020003" pitchFamily="2" charset="0"/>
              </a:rPr>
              <a:t>Rockstars</a:t>
            </a:r>
            <a:endParaRPr lang="en-GB"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SassoonCRInfantMedium" panose="02000603020000020003" pitchFamily="2" charset="0"/>
            </a:endParaRPr>
          </a:p>
          <a:p>
            <a:pPr marL="0" indent="0">
              <a:buNone/>
            </a:pPr>
            <a:r>
              <a:rPr lang="en-GB"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a:p>
            <a:r>
              <a:rPr lang="en-GB" dirty="0" smtClean="0"/>
              <a:t>If you normally do IDL Maths, please do this also for 15-20mins.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53860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Maths Lesson</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normAutofit fontScale="85000" lnSpcReduction="10000"/>
          </a:bodyPr>
          <a:lstStyle/>
          <a:p>
            <a:r>
              <a:rPr lang="en-GB" dirty="0">
                <a:latin typeface="SassoonCRInfantMedium" panose="02000603020000020003" pitchFamily="2" charset="0"/>
              </a:rPr>
              <a:t>L.I. - We are revising how to </a:t>
            </a:r>
            <a:r>
              <a:rPr lang="en-GB" dirty="0" smtClean="0">
                <a:latin typeface="SassoonCRInfantMedium" panose="02000603020000020003" pitchFamily="2" charset="0"/>
              </a:rPr>
              <a:t>divide </a:t>
            </a:r>
            <a:r>
              <a:rPr lang="en-GB" dirty="0">
                <a:latin typeface="SassoonCRInfantMedium" panose="02000603020000020003" pitchFamily="2" charset="0"/>
              </a:rPr>
              <a:t>any decimal number by a multiple of 10,100 or 1000.</a:t>
            </a:r>
          </a:p>
          <a:p>
            <a:r>
              <a:rPr lang="en-GB" dirty="0">
                <a:latin typeface="SassoonCRInfantMedium" panose="02000603020000020003" pitchFamily="2" charset="0"/>
              </a:rPr>
              <a:t>S.C. – To be able to </a:t>
            </a:r>
            <a:r>
              <a:rPr lang="en-GB" dirty="0" smtClean="0">
                <a:latin typeface="SassoonCRInfantMedium" panose="02000603020000020003" pitchFamily="2" charset="0"/>
              </a:rPr>
              <a:t>divide </a:t>
            </a:r>
            <a:r>
              <a:rPr lang="en-GB" dirty="0">
                <a:latin typeface="SassoonCRInfantMedium" panose="02000603020000020003" pitchFamily="2" charset="0"/>
              </a:rPr>
              <a:t>by 10,100 or 1000</a:t>
            </a:r>
          </a:p>
          <a:p>
            <a:pPr marL="0" indent="0">
              <a:buNone/>
            </a:pPr>
            <a:r>
              <a:rPr lang="en-GB" dirty="0">
                <a:latin typeface="SassoonCRInfantMedium" panose="02000603020000020003" pitchFamily="2" charset="0"/>
              </a:rPr>
              <a:t>           - To be able to </a:t>
            </a:r>
            <a:r>
              <a:rPr lang="en-GB" dirty="0" smtClean="0">
                <a:latin typeface="SassoonCRInfantMedium" panose="02000603020000020003" pitchFamily="2" charset="0"/>
              </a:rPr>
              <a:t>divide </a:t>
            </a:r>
            <a:r>
              <a:rPr lang="en-GB" dirty="0">
                <a:latin typeface="SassoonCRInfantMedium" panose="02000603020000020003" pitchFamily="2" charset="0"/>
              </a:rPr>
              <a:t>by a multiple of 10,</a:t>
            </a:r>
          </a:p>
          <a:p>
            <a:pPr marL="0" indent="0">
              <a:buNone/>
            </a:pPr>
            <a:r>
              <a:rPr lang="en-GB" dirty="0">
                <a:latin typeface="SassoonCRInfantMedium" panose="02000603020000020003" pitchFamily="2" charset="0"/>
              </a:rPr>
              <a:t>             100 or 1000</a:t>
            </a:r>
          </a:p>
          <a:p>
            <a:pPr marL="0" indent="0">
              <a:buNone/>
            </a:pPr>
            <a:r>
              <a:rPr lang="en-GB" dirty="0">
                <a:latin typeface="SassoonCRInfantMedium" panose="02000603020000020003" pitchFamily="2" charset="0"/>
              </a:rPr>
              <a:t>           - To be able to answer problem-solving </a:t>
            </a:r>
          </a:p>
          <a:p>
            <a:pPr marL="0" indent="0">
              <a:buNone/>
            </a:pPr>
            <a:r>
              <a:rPr lang="en-GB" dirty="0">
                <a:latin typeface="SassoonCRInfantMedium" panose="02000603020000020003" pitchFamily="2" charset="0"/>
              </a:rPr>
              <a:t>             questions involving </a:t>
            </a:r>
            <a:r>
              <a:rPr lang="en-GB" dirty="0" smtClean="0">
                <a:latin typeface="SassoonCRInfantMedium" panose="02000603020000020003" pitchFamily="2" charset="0"/>
              </a:rPr>
              <a:t>dividing </a:t>
            </a:r>
            <a:r>
              <a:rPr lang="en-GB" dirty="0">
                <a:latin typeface="SassoonCRInfantMedium" panose="02000603020000020003" pitchFamily="2" charset="0"/>
              </a:rPr>
              <a:t>by a multiple  </a:t>
            </a:r>
          </a:p>
          <a:p>
            <a:pPr marL="0" indent="0">
              <a:buNone/>
            </a:pPr>
            <a:r>
              <a:rPr lang="en-GB" dirty="0">
                <a:latin typeface="SassoonCRInfantMedium" panose="02000603020000020003" pitchFamily="2" charset="0"/>
              </a:rPr>
              <a:t>             of 10,100 or 1000.</a:t>
            </a:r>
          </a:p>
          <a:p>
            <a:pPr marL="0" indent="0">
              <a:buNone/>
            </a:pPr>
            <a:r>
              <a:rPr lang="en-GB" dirty="0">
                <a:latin typeface="SassoonCRInfantMedium" panose="02000603020000020003" pitchFamily="2" charset="0"/>
              </a:rPr>
              <a:t>Task :- Please see the attached sheet for your task.     </a:t>
            </a:r>
          </a:p>
          <a:p>
            <a:endParaRPr lang="en-GB" dirty="0">
              <a:latin typeface="SassoonCRInfantMedium" panose="02000603020000020003" pitchFamily="2" charset="0"/>
            </a:endParaRPr>
          </a:p>
          <a:p>
            <a:endParaRPr lang="en-GB" dirty="0">
              <a:latin typeface="SassoonCRInfantMedium" panose="02000603020000020003" pitchFamily="2" charset="0"/>
            </a:endParaRPr>
          </a:p>
          <a:p>
            <a:endParaRPr lang="en-GB" dirty="0">
              <a:latin typeface="SassoonCRInfantMedium" panose="02000603020000020003" pitchFamily="2" charset="0"/>
            </a:endParaRPr>
          </a:p>
        </p:txBody>
      </p:sp>
      <p:pic>
        <p:nvPicPr>
          <p:cNvPr id="2050" name="Picture 2" descr="C:\Users\marianne.docherty\AppData\Local\Microsoft\Windows\INetCache\IE\59GN6VRP\division-sign-clip-art-divide-clipart-t48bPp-clipart-300x278[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2287" y="5229200"/>
            <a:ext cx="1428750" cy="8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992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Spelling</a:t>
            </a:r>
            <a:endParaRPr lang="en-GB" dirty="0">
              <a:latin typeface="SassoonCRInfantMedium" panose="02000603020000020003" pitchFamily="2" charset="0"/>
            </a:endParaRPr>
          </a:p>
        </p:txBody>
      </p:sp>
      <p:sp>
        <p:nvSpPr>
          <p:cNvPr id="3" name="Content Placeholder 2"/>
          <p:cNvSpPr>
            <a:spLocks noGrp="1"/>
          </p:cNvSpPr>
          <p:nvPr>
            <p:ph idx="1"/>
          </p:nvPr>
        </p:nvSpPr>
        <p:spPr>
          <a:xfrm>
            <a:off x="1463040" y="1844824"/>
            <a:ext cx="6349320" cy="3878245"/>
          </a:xfrm>
        </p:spPr>
        <p:txBody>
          <a:bodyPr>
            <a:normAutofit/>
          </a:bodyPr>
          <a:lstStyle/>
          <a:p>
            <a:r>
              <a:rPr lang="en-GB" dirty="0"/>
              <a:t>Today we’re </a:t>
            </a:r>
            <a:r>
              <a:rPr lang="en-GB" dirty="0" smtClean="0"/>
              <a:t>looking again </a:t>
            </a:r>
            <a:r>
              <a:rPr lang="en-GB" dirty="0"/>
              <a:t>at </a:t>
            </a:r>
            <a:r>
              <a:rPr lang="en-GB" dirty="0" smtClean="0"/>
              <a:t>the new </a:t>
            </a:r>
            <a:r>
              <a:rPr lang="en-GB" dirty="0"/>
              <a:t>spelling </a:t>
            </a:r>
            <a:r>
              <a:rPr lang="en-GB" dirty="0" smtClean="0"/>
              <a:t>list.</a:t>
            </a:r>
            <a:endParaRPr lang="en-GB" dirty="0"/>
          </a:p>
          <a:p>
            <a:r>
              <a:rPr lang="en-GB" dirty="0"/>
              <a:t>Choose 5 </a:t>
            </a:r>
            <a:r>
              <a:rPr lang="en-GB" dirty="0" smtClean="0"/>
              <a:t>different words </a:t>
            </a:r>
            <a:r>
              <a:rPr lang="en-GB" dirty="0"/>
              <a:t>from your </a:t>
            </a:r>
            <a:r>
              <a:rPr lang="en-GB" dirty="0" smtClean="0"/>
              <a:t>spelling </a:t>
            </a:r>
            <a:r>
              <a:rPr lang="en-GB" dirty="0"/>
              <a:t>list and write each word out 3 times. You can do this using ‘dot writing’, ‘pyramid spelling’ or another spelling task of your choice. Remember to use the most suitable spelling strategy to spell each word </a:t>
            </a:r>
            <a:r>
              <a:rPr lang="en-GB" dirty="0" err="1"/>
              <a:t>eg</a:t>
            </a:r>
            <a:r>
              <a:rPr lang="en-GB" dirty="0"/>
              <a:t>. syllables, spelling rule, mnemonic etc.</a:t>
            </a:r>
          </a:p>
          <a:p>
            <a:pPr marL="0" indent="0">
              <a:buNone/>
            </a:pPr>
            <a:endParaRPr lang="en-GB" dirty="0"/>
          </a:p>
          <a:p>
            <a:endParaRPr lang="en-GB" dirty="0"/>
          </a:p>
        </p:txBody>
      </p:sp>
    </p:spTree>
    <p:extLst>
      <p:ext uri="{BB962C8B-B14F-4D97-AF65-F5344CB8AC3E}">
        <p14:creationId xmlns:p14="http://schemas.microsoft.com/office/powerpoint/2010/main" val="3500732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955234"/>
          </a:xfrm>
        </p:spPr>
        <p:txBody>
          <a:bodyPr>
            <a:normAutofit/>
          </a:bodyPr>
          <a:lstStyle/>
          <a:p>
            <a:r>
              <a:rPr lang="en-GB" sz="2800" u="sng" dirty="0" smtClean="0">
                <a:solidFill>
                  <a:srgbClr val="7030A0"/>
                </a:solidFill>
                <a:latin typeface="SassoonCRInfantMedium" panose="02000603020000020003" pitchFamily="2" charset="0"/>
              </a:rPr>
              <a:t>Literacy Lesson</a:t>
            </a:r>
            <a:endParaRPr lang="en-GB" sz="2800" u="sng" dirty="0">
              <a:solidFill>
                <a:srgbClr val="7030A0"/>
              </a:solidFill>
              <a:latin typeface="SassoonCRInfantMedium" panose="02000603020000020003" pitchFamily="2" charset="0"/>
            </a:endParaRPr>
          </a:p>
        </p:txBody>
      </p:sp>
      <p:sp>
        <p:nvSpPr>
          <p:cNvPr id="3" name="Content Placeholder 2"/>
          <p:cNvSpPr>
            <a:spLocks noGrp="1"/>
          </p:cNvSpPr>
          <p:nvPr>
            <p:ph idx="1"/>
          </p:nvPr>
        </p:nvSpPr>
        <p:spPr>
          <a:xfrm>
            <a:off x="1463040" y="1484784"/>
            <a:ext cx="6196405" cy="4238285"/>
          </a:xfrm>
        </p:spPr>
        <p:txBody>
          <a:bodyPr>
            <a:normAutofit lnSpcReduction="10000"/>
          </a:bodyPr>
          <a:lstStyle/>
          <a:p>
            <a:r>
              <a:rPr lang="en-GB" dirty="0">
                <a:latin typeface="SassoonCRInfantMedium" panose="02000603020000020003" pitchFamily="2" charset="0"/>
              </a:rPr>
              <a:t>Today, your task is to listen to an interview with </a:t>
            </a:r>
            <a:r>
              <a:rPr lang="en-GB" dirty="0" smtClean="0">
                <a:latin typeface="SassoonCRInfantMedium" panose="02000603020000020003" pitchFamily="2" charset="0"/>
              </a:rPr>
              <a:t>the </a:t>
            </a:r>
            <a:r>
              <a:rPr lang="en-GB" dirty="0">
                <a:latin typeface="SassoonCRInfantMedium" panose="02000603020000020003" pitchFamily="2" charset="0"/>
              </a:rPr>
              <a:t>author, </a:t>
            </a:r>
            <a:r>
              <a:rPr lang="en-GB" dirty="0" smtClean="0">
                <a:latin typeface="SassoonCRInfantMedium" panose="02000603020000020003" pitchFamily="2" charset="0"/>
              </a:rPr>
              <a:t>Anne Fine. Click on the link:- </a:t>
            </a:r>
            <a:r>
              <a:rPr lang="en-GB" dirty="0" smtClean="0">
                <a:hlinkClick r:id="rId2"/>
              </a:rPr>
              <a:t>https</a:t>
            </a:r>
            <a:r>
              <a:rPr lang="en-GB" dirty="0">
                <a:hlinkClick r:id="rId2"/>
              </a:rPr>
              <a:t>://</a:t>
            </a:r>
            <a:r>
              <a:rPr lang="en-GB" dirty="0" smtClean="0">
                <a:hlinkClick r:id="rId2"/>
              </a:rPr>
              <a:t>www.bbc.co.uk/teach/school-radio/english-meet-the-authors-anne-fine/zfrnxyc</a:t>
            </a:r>
            <a:endParaRPr lang="en-GB" dirty="0">
              <a:latin typeface="SassoonCRInfantMedium" panose="02000603020000020003" pitchFamily="2" charset="0"/>
            </a:endParaRPr>
          </a:p>
          <a:p>
            <a:r>
              <a:rPr lang="en-GB" dirty="0">
                <a:latin typeface="SassoonCRInfantMedium" panose="02000603020000020003" pitchFamily="2" charset="0"/>
              </a:rPr>
              <a:t>Extra task: Using a piece of A4 paper, create a short </a:t>
            </a:r>
            <a:r>
              <a:rPr lang="en-GB" dirty="0" err="1">
                <a:latin typeface="SassoonCRInfantMedium" panose="02000603020000020003" pitchFamily="2" charset="0"/>
              </a:rPr>
              <a:t>factfile</a:t>
            </a:r>
            <a:r>
              <a:rPr lang="en-GB" dirty="0">
                <a:latin typeface="SassoonCRInfantMedium" panose="02000603020000020003" pitchFamily="2" charset="0"/>
              </a:rPr>
              <a:t>/biography of </a:t>
            </a:r>
            <a:r>
              <a:rPr lang="en-GB" dirty="0" smtClean="0">
                <a:latin typeface="SassoonCRInfantMedium" panose="02000603020000020003" pitchFamily="2" charset="0"/>
              </a:rPr>
              <a:t>Anne Fine.  </a:t>
            </a:r>
            <a:endParaRPr lang="en-GB" dirty="0">
              <a:latin typeface="SassoonCRInfantMedium" panose="02000603020000020003" pitchFamily="2" charset="0"/>
            </a:endParaRPr>
          </a:p>
          <a:p>
            <a:r>
              <a:rPr lang="en-GB" dirty="0">
                <a:latin typeface="SassoonCRInfantMedium" panose="02000603020000020003" pitchFamily="2" charset="0"/>
              </a:rPr>
              <a:t>If you have log-in details for IDL please continue to do 20 – 30mins Mon-Fri.</a:t>
            </a:r>
          </a:p>
          <a:p>
            <a:endParaRPr lang="en-GB" dirty="0" smtClean="0">
              <a:hlinkClick r:id="rId2"/>
            </a:endParaRPr>
          </a:p>
          <a:p>
            <a:endParaRPr lang="en-GB" dirty="0">
              <a:hlinkClick r:id="rId2"/>
            </a:endParaRPr>
          </a:p>
          <a:p>
            <a:endParaRPr lang="en-GB" dirty="0" smtClean="0">
              <a:hlinkClick r:id="rId2"/>
            </a:endParaRPr>
          </a:p>
          <a:p>
            <a:endParaRPr lang="en-GB" dirty="0">
              <a:hlinkClick r:id="rId2"/>
            </a:endParaRPr>
          </a:p>
          <a:p>
            <a:endParaRPr lang="en-GB" dirty="0" smtClean="0">
              <a:hlinkClick r:id="rId2"/>
            </a:endParaRPr>
          </a:p>
          <a:p>
            <a:endParaRPr lang="en-GB" dirty="0">
              <a:hlinkClick r:id="rId2"/>
            </a:endParaRPr>
          </a:p>
        </p:txBody>
      </p:sp>
    </p:spTree>
    <p:extLst>
      <p:ext uri="{BB962C8B-B14F-4D97-AF65-F5344CB8AC3E}">
        <p14:creationId xmlns:p14="http://schemas.microsoft.com/office/powerpoint/2010/main" val="2423505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83226"/>
          </a:xfrm>
        </p:spPr>
        <p:txBody>
          <a:bodyPr>
            <a:normAutofit/>
          </a:bodyPr>
          <a:lstStyle/>
          <a:p>
            <a:r>
              <a:rPr lang="en-GB" sz="2800" u="sng" dirty="0" smtClean="0">
                <a:solidFill>
                  <a:srgbClr val="FFC000"/>
                </a:solidFill>
                <a:latin typeface="SassoonCRInfantMedium" panose="02000603020000020003" pitchFamily="2" charset="0"/>
              </a:rPr>
              <a:t>Health and Wellbeing</a:t>
            </a:r>
            <a:endParaRPr lang="en-GB" sz="2800" u="sng" dirty="0">
              <a:solidFill>
                <a:srgbClr val="FFC000"/>
              </a:solidFill>
              <a:latin typeface="SassoonCRInfantMedium" panose="02000603020000020003" pitchFamily="2" charset="0"/>
            </a:endParaRPr>
          </a:p>
        </p:txBody>
      </p:sp>
      <p:sp>
        <p:nvSpPr>
          <p:cNvPr id="3" name="Content Placeholder 2"/>
          <p:cNvSpPr>
            <a:spLocks noGrp="1"/>
          </p:cNvSpPr>
          <p:nvPr>
            <p:ph idx="1"/>
          </p:nvPr>
        </p:nvSpPr>
        <p:spPr>
          <a:xfrm>
            <a:off x="1437793" y="1484784"/>
            <a:ext cx="6196405" cy="4680520"/>
          </a:xfrm>
        </p:spPr>
        <p:txBody>
          <a:bodyPr>
            <a:normAutofit/>
          </a:bodyPr>
          <a:lstStyle/>
          <a:p>
            <a:pPr marL="0" indent="0">
              <a:buNone/>
            </a:pPr>
            <a:r>
              <a:rPr lang="en-GB" sz="1800" dirty="0" smtClean="0">
                <a:latin typeface="SassoonCRInfantMedium" panose="02000603020000020003" pitchFamily="2" charset="0"/>
              </a:rPr>
              <a:t>Today, we are going to learn about recognising our skills and achievements. This will help to prepare you for your next stage in your life and learning e.g. starting high school. We will look at areas for development in our next lesson.</a:t>
            </a:r>
          </a:p>
          <a:p>
            <a:r>
              <a:rPr lang="en-GB" sz="1800" dirty="0" smtClean="0">
                <a:latin typeface="SassoonCRInfantMedium" panose="02000603020000020003" pitchFamily="2" charset="0"/>
              </a:rPr>
              <a:t>Task : - Draw a picture of yourself. Around your picture write some of your strengths </a:t>
            </a:r>
            <a:r>
              <a:rPr lang="en-GB" sz="1800" dirty="0" err="1" smtClean="0">
                <a:latin typeface="SassoonCRInfantMedium" panose="02000603020000020003" pitchFamily="2" charset="0"/>
              </a:rPr>
              <a:t>eg</a:t>
            </a:r>
            <a:r>
              <a:rPr lang="en-GB" sz="1800" dirty="0" smtClean="0">
                <a:latin typeface="SassoonCRInfantMedium" panose="02000603020000020003" pitchFamily="2" charset="0"/>
              </a:rPr>
              <a:t>. hard-working, kind, good listener etc.</a:t>
            </a:r>
          </a:p>
          <a:p>
            <a:pPr marL="0" indent="0">
              <a:buNone/>
            </a:pPr>
            <a:r>
              <a:rPr lang="en-GB" sz="1800" dirty="0" smtClean="0">
                <a:latin typeface="SassoonCRInfantMedium" panose="02000603020000020003" pitchFamily="2" charset="0"/>
              </a:rPr>
              <a:t>    Under your picture write a short paragraph about</a:t>
            </a:r>
          </a:p>
          <a:p>
            <a:pPr marL="0" indent="0">
              <a:buNone/>
            </a:pPr>
            <a:r>
              <a:rPr lang="en-GB" sz="1800" dirty="0">
                <a:latin typeface="SassoonCRInfantMedium" panose="02000603020000020003" pitchFamily="2" charset="0"/>
              </a:rPr>
              <a:t> </a:t>
            </a:r>
            <a:r>
              <a:rPr lang="en-GB" sz="1800" dirty="0" smtClean="0">
                <a:latin typeface="SassoonCRInfantMedium" panose="02000603020000020003" pitchFamily="2" charset="0"/>
              </a:rPr>
              <a:t>   the skills and achievements you have gained both </a:t>
            </a:r>
            <a:endParaRPr lang="en-GB" sz="1800" dirty="0">
              <a:latin typeface="SassoonCRInfantMedium" panose="02000603020000020003" pitchFamily="2" charset="0"/>
            </a:endParaRPr>
          </a:p>
          <a:p>
            <a:pPr marL="0" indent="0">
              <a:buNone/>
            </a:pPr>
            <a:r>
              <a:rPr lang="en-GB" sz="1800" dirty="0" smtClean="0">
                <a:latin typeface="SassoonCRInfantMedium" panose="02000603020000020003" pitchFamily="2" charset="0"/>
              </a:rPr>
              <a:t>    at school and </a:t>
            </a:r>
            <a:r>
              <a:rPr lang="en-GB" sz="1800" dirty="0" err="1" smtClean="0">
                <a:latin typeface="SassoonCRInfantMedium" panose="02000603020000020003" pitchFamily="2" charset="0"/>
              </a:rPr>
              <a:t>outwith</a:t>
            </a:r>
            <a:r>
              <a:rPr lang="en-GB" sz="1800" dirty="0" smtClean="0">
                <a:latin typeface="SassoonCRInfantMedium" panose="02000603020000020003" pitchFamily="2" charset="0"/>
              </a:rPr>
              <a:t> school. This should be a </a:t>
            </a:r>
          </a:p>
          <a:p>
            <a:pPr marL="0" indent="0">
              <a:buNone/>
            </a:pPr>
            <a:r>
              <a:rPr lang="en-GB" sz="1800" dirty="0">
                <a:latin typeface="SassoonCRInfantMedium" panose="02000603020000020003" pitchFamily="2" charset="0"/>
              </a:rPr>
              <a:t> </a:t>
            </a:r>
            <a:r>
              <a:rPr lang="en-GB" sz="1800" dirty="0" smtClean="0">
                <a:latin typeface="SassoonCRInfantMedium" panose="02000603020000020003" pitchFamily="2" charset="0"/>
              </a:rPr>
              <a:t>   positive paragraph and should only include </a:t>
            </a:r>
          </a:p>
          <a:p>
            <a:pPr marL="0" indent="0">
              <a:buNone/>
            </a:pPr>
            <a:r>
              <a:rPr lang="en-GB" sz="1800" dirty="0">
                <a:latin typeface="SassoonCRInfantMedium" panose="02000603020000020003" pitchFamily="2" charset="0"/>
              </a:rPr>
              <a:t> </a:t>
            </a:r>
            <a:r>
              <a:rPr lang="en-GB" sz="1800" dirty="0" smtClean="0">
                <a:latin typeface="SassoonCRInfantMedium" panose="02000603020000020003" pitchFamily="2" charset="0"/>
              </a:rPr>
              <a:t>   strengths and achievements, not weaknesses.</a:t>
            </a:r>
          </a:p>
          <a:p>
            <a:pPr marL="0" indent="0">
              <a:buNone/>
            </a:pPr>
            <a:endParaRPr lang="en-GB" sz="1800" dirty="0">
              <a:latin typeface="SassoonCRInfantMedium" panose="02000603020000020003" pitchFamily="2" charset="0"/>
            </a:endParaRPr>
          </a:p>
        </p:txBody>
      </p:sp>
      <p:pic>
        <p:nvPicPr>
          <p:cNvPr id="1026" name="Picture 2" descr="C:\Users\marianne.docherty\AppData\Local\Microsoft\Windows\INetCache\IE\IKH0WW8E\Achievementsheade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5229200"/>
            <a:ext cx="5688632" cy="711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265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538</TotalTime>
  <Words>678</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Tuesday 21-4-20</vt:lpstr>
      <vt:lpstr>Today’s Timetable</vt:lpstr>
      <vt:lpstr>Daily Exercise</vt:lpstr>
      <vt:lpstr>A little bit of French to start the day  </vt:lpstr>
      <vt:lpstr>Morning Starter</vt:lpstr>
      <vt:lpstr>Maths Lesson</vt:lpstr>
      <vt:lpstr>Spelling</vt:lpstr>
      <vt:lpstr>Literacy Lesson</vt:lpstr>
      <vt:lpstr>Health and Wellbeing</vt:lpstr>
      <vt:lpstr>Types of volcanoes</vt:lpstr>
      <vt:lpstr>A prayer to end our day</vt:lpstr>
      <vt:lpstr>Well done!</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24-3-20</dc:title>
  <dc:creator>Marianne Docherty</dc:creator>
  <cp:lastModifiedBy>Marianne Docherty</cp:lastModifiedBy>
  <cp:revision>47</cp:revision>
  <dcterms:created xsi:type="dcterms:W3CDTF">2020-03-23T22:24:08Z</dcterms:created>
  <dcterms:modified xsi:type="dcterms:W3CDTF">2020-04-20T21:25:39Z</dcterms:modified>
</cp:coreProperties>
</file>