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1"/>
  </p:notesMasterIdLst>
  <p:sldIdLst>
    <p:sldId id="256" r:id="rId2"/>
    <p:sldId id="257" r:id="rId3"/>
    <p:sldId id="265" r:id="rId4"/>
    <p:sldId id="266" r:id="rId5"/>
    <p:sldId id="267" r:id="rId6"/>
    <p:sldId id="259" r:id="rId7"/>
    <p:sldId id="268" r:id="rId8"/>
    <p:sldId id="263" r:id="rId9"/>
    <p:sldId id="2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20/04/2020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20/04/2020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24FD3-DA4C-4A0E-81F8-6ECB430FA298}" type="datetimeFigureOut">
              <a:rPr lang="en-GB" smtClean="0"/>
              <a:t>20/04/2020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20/04/2020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20/04/2020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20/04/2020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524FD3-DA4C-4A0E-81F8-6ECB430FA298}" type="datetimeFigureOut">
              <a:rPr lang="en-GB" smtClean="0"/>
              <a:t>20/04/2020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UsEz58BblMY" TargetMode="Externa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eg"/><Relationship Id="rId5" Type="http://schemas.microsoft.com/office/2007/relationships/hdphoto" Target="../media/hdphoto3.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oxfordowl.co.uk/?sellanguage=en&amp;mode=hub"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teachingtime.co.uk/draggames/sthec1.html" TargetMode="External"/><Relationship Id="rId2" Type="http://schemas.openxmlformats.org/officeDocument/2006/relationships/hyperlink" Target="https://www.bbc.co.uk/bitesize/clips/zbc2y9q"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10.tmp"/><Relationship Id="rId3" Type="http://schemas.microsoft.com/office/2007/relationships/hdphoto" Target="../media/hdphoto4.wdp"/><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topmarks.co.uk/maths-games/hit-the-button" TargetMode="External"/><Relationship Id="rId5" Type="http://schemas.microsoft.com/office/2007/relationships/hdphoto" Target="../media/hdphoto2.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tmp"/><Relationship Id="rId4" Type="http://schemas.openxmlformats.org/officeDocument/2006/relationships/hyperlink" Target="https://www.youtube.com/watch?v=aACgMV9_FmQ" TargetMode="Externa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3.tmp"/><Relationship Id="rId5" Type="http://schemas.openxmlformats.org/officeDocument/2006/relationships/image" Target="../media/image12.jpeg"/><Relationship Id="rId4" Type="http://schemas.openxmlformats.org/officeDocument/2006/relationships/hyperlink" Target="https://www.youtube.com/watch?v=8KHH-6vwl-I"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0374" y="1484784"/>
            <a:ext cx="8144073" cy="295232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77404" y="160338"/>
            <a:ext cx="7117180" cy="792087"/>
          </a:xfrm>
        </p:spPr>
        <p:txBody>
          <a:bodyPr/>
          <a:lstStyle/>
          <a:p>
            <a:pPr algn="ctr"/>
            <a:r>
              <a:rPr lang="en-GB" sz="4400" b="1" dirty="0" smtClean="0">
                <a:latin typeface="Comic Sans MS" panose="030F0702030302020204" pitchFamily="66" charset="0"/>
              </a:rPr>
              <a:t/>
            </a:r>
            <a:br>
              <a:rPr lang="en-GB" sz="4400" b="1" dirty="0" smtClean="0">
                <a:latin typeface="Comic Sans MS" panose="030F0702030302020204" pitchFamily="66" charset="0"/>
              </a:rPr>
            </a:br>
            <a:r>
              <a:rPr lang="en-GB" sz="4400" b="1" dirty="0" smtClean="0">
                <a:latin typeface="Comic Sans MS" panose="030F0702030302020204" pitchFamily="66" charset="0"/>
              </a:rPr>
              <a:t>Tuesday </a:t>
            </a:r>
            <a:r>
              <a:rPr lang="en-GB" sz="4400" b="1" dirty="0" smtClean="0">
                <a:latin typeface="Comic Sans MS" panose="030F0702030302020204" pitchFamily="66" charset="0"/>
              </a:rPr>
              <a:t>21</a:t>
            </a:r>
            <a:r>
              <a:rPr lang="en-GB" sz="4400" b="1" baseline="30000" dirty="0" smtClean="0">
                <a:latin typeface="Comic Sans MS" panose="030F0702030302020204" pitchFamily="66" charset="0"/>
              </a:rPr>
              <a:t>st</a:t>
            </a:r>
            <a:r>
              <a:rPr lang="en-GB" sz="4400" b="1" dirty="0" smtClean="0">
                <a:latin typeface="Comic Sans MS" panose="030F0702030302020204" pitchFamily="66" charset="0"/>
              </a:rPr>
              <a:t> </a:t>
            </a:r>
            <a:r>
              <a:rPr lang="en-GB" sz="4400" b="1" dirty="0" smtClean="0">
                <a:latin typeface="Comic Sans MS" panose="030F0702030302020204" pitchFamily="66" charset="0"/>
              </a:rPr>
              <a:t>of </a:t>
            </a:r>
            <a:r>
              <a:rPr lang="en-GB" sz="4400" b="1" dirty="0" smtClean="0">
                <a:latin typeface="Comic Sans MS" panose="030F0702030302020204" pitchFamily="66" charset="0"/>
              </a:rPr>
              <a:t>April  </a:t>
            </a:r>
            <a:endParaRPr lang="en-GB" sz="4400" b="1" dirty="0">
              <a:latin typeface="Comic Sans MS" panose="030F0702030302020204" pitchFamily="66" charset="0"/>
            </a:endParaRPr>
          </a:p>
        </p:txBody>
      </p:sp>
      <p:sp>
        <p:nvSpPr>
          <p:cNvPr id="3" name="Subtitle 2"/>
          <p:cNvSpPr>
            <a:spLocks noGrp="1"/>
          </p:cNvSpPr>
          <p:nvPr>
            <p:ph type="subTitle" idx="1"/>
          </p:nvPr>
        </p:nvSpPr>
        <p:spPr>
          <a:xfrm>
            <a:off x="611560" y="836712"/>
            <a:ext cx="7848872" cy="4298032"/>
          </a:xfrm>
        </p:spPr>
        <p:txBody>
          <a:bodyPr/>
          <a:lstStyle/>
          <a:p>
            <a:pPr algn="ctr"/>
            <a:r>
              <a:rPr lang="en-GB" sz="3200" b="1" dirty="0" smtClean="0">
                <a:latin typeface="Comic Sans MS" panose="030F0702030302020204" pitchFamily="66" charset="0"/>
              </a:rPr>
              <a:t>Good Morning Primary 2/3!</a:t>
            </a:r>
          </a:p>
          <a:p>
            <a:r>
              <a:rPr lang="en-GB" sz="2800" dirty="0">
                <a:latin typeface="Comic Sans MS" panose="030F0702030302020204" pitchFamily="66" charset="0"/>
              </a:rPr>
              <a:t>French: </a:t>
            </a:r>
            <a:r>
              <a:rPr lang="en-GB" sz="2800" b="1" dirty="0" smtClean="0">
                <a:latin typeface="Comic Sans MS" panose="030F0702030302020204" pitchFamily="66" charset="0"/>
              </a:rPr>
              <a:t>Bonjour la class!  Ca </a:t>
            </a:r>
            <a:r>
              <a:rPr lang="en-GB" sz="2800" b="1" dirty="0" err="1" smtClean="0">
                <a:latin typeface="Comic Sans MS" panose="030F0702030302020204" pitchFamily="66" charset="0"/>
              </a:rPr>
              <a:t>Va</a:t>
            </a:r>
            <a:r>
              <a:rPr lang="en-GB" sz="2800" b="1" dirty="0" smtClean="0">
                <a:latin typeface="Comic Sans MS" panose="030F0702030302020204" pitchFamily="66" charset="0"/>
              </a:rPr>
              <a:t>?</a:t>
            </a:r>
            <a:endParaRPr lang="en-GB" b="1" dirty="0" smtClean="0">
              <a:latin typeface="Comic Sans MS" panose="030F0702030302020204" pitchFamily="66" charset="0"/>
            </a:endParaRPr>
          </a:p>
          <a:p>
            <a:pPr algn="ctr"/>
            <a:endParaRPr lang="en-GB" sz="1050" b="1" dirty="0">
              <a:latin typeface="Comic Sans MS" panose="030F0702030302020204" pitchFamily="66" charset="0"/>
            </a:endParaRPr>
          </a:p>
          <a:p>
            <a:pPr algn="ctr"/>
            <a:r>
              <a:rPr lang="en-GB" sz="2400" b="1" dirty="0" err="1" smtClean="0">
                <a:latin typeface="Comic Sans MS" panose="030F0702030302020204" pitchFamily="66" charset="0"/>
              </a:rPr>
              <a:t>Quelle</a:t>
            </a:r>
            <a:r>
              <a:rPr lang="en-GB" sz="2400" b="1" dirty="0" smtClean="0">
                <a:latin typeface="Comic Sans MS" panose="030F0702030302020204" pitchFamily="66" charset="0"/>
              </a:rPr>
              <a:t> </a:t>
            </a:r>
            <a:r>
              <a:rPr lang="en-GB" sz="2400" b="1" dirty="0" err="1" smtClean="0">
                <a:latin typeface="Comic Sans MS" panose="030F0702030302020204" pitchFamily="66" charset="0"/>
              </a:rPr>
              <a:t>est</a:t>
            </a:r>
            <a:r>
              <a:rPr lang="en-GB" sz="2400" b="1" dirty="0" smtClean="0">
                <a:latin typeface="Comic Sans MS" panose="030F0702030302020204" pitchFamily="66" charset="0"/>
              </a:rPr>
              <a:t> la date </a:t>
            </a:r>
            <a:r>
              <a:rPr lang="en-GB" sz="2400" b="1" dirty="0" err="1" smtClean="0">
                <a:latin typeface="Comic Sans MS" panose="030F0702030302020204" pitchFamily="66" charset="0"/>
              </a:rPr>
              <a:t>aujourd’hui</a:t>
            </a:r>
            <a:r>
              <a:rPr lang="en-GB" sz="2400" b="1" dirty="0" smtClean="0">
                <a:latin typeface="Comic Sans MS" panose="030F0702030302020204" pitchFamily="66" charset="0"/>
              </a:rPr>
              <a:t>? </a:t>
            </a:r>
          </a:p>
          <a:p>
            <a:pPr algn="ctr"/>
            <a:r>
              <a:rPr lang="en-GB" sz="2400" b="1" dirty="0" err="1" smtClean="0">
                <a:solidFill>
                  <a:schemeClr val="bg2">
                    <a:lumMod val="50000"/>
                  </a:schemeClr>
                </a:solidFill>
                <a:latin typeface="Comic Sans MS" panose="030F0702030302020204" pitchFamily="66" charset="0"/>
              </a:rPr>
              <a:t>Aujourd’hui</a:t>
            </a:r>
            <a:r>
              <a:rPr lang="en-GB" sz="2400" b="1" dirty="0" smtClean="0">
                <a:solidFill>
                  <a:schemeClr val="bg2">
                    <a:lumMod val="50000"/>
                  </a:schemeClr>
                </a:solidFill>
                <a:latin typeface="Comic Sans MS" panose="030F0702030302020204" pitchFamily="66" charset="0"/>
              </a:rPr>
              <a:t> </a:t>
            </a:r>
            <a:r>
              <a:rPr lang="en-GB" sz="2400" b="1" dirty="0" err="1" smtClean="0">
                <a:solidFill>
                  <a:schemeClr val="bg2">
                    <a:lumMod val="50000"/>
                  </a:schemeClr>
                </a:solidFill>
                <a:latin typeface="Comic Sans MS" panose="030F0702030302020204" pitchFamily="66" charset="0"/>
              </a:rPr>
              <a:t>cest</a:t>
            </a:r>
            <a:r>
              <a:rPr lang="en-GB" sz="2400" b="1" dirty="0">
                <a:solidFill>
                  <a:schemeClr val="bg2">
                    <a:lumMod val="50000"/>
                  </a:schemeClr>
                </a:solidFill>
                <a:latin typeface="Comic Sans MS" panose="030F0702030302020204" pitchFamily="66" charset="0"/>
              </a:rPr>
              <a:t> </a:t>
            </a:r>
            <a:r>
              <a:rPr lang="en-GB" sz="2400" b="1" dirty="0" smtClean="0">
                <a:solidFill>
                  <a:schemeClr val="bg2">
                    <a:lumMod val="50000"/>
                  </a:schemeClr>
                </a:solidFill>
                <a:latin typeface="Comic Sans MS" panose="030F0702030302020204" pitchFamily="66" charset="0"/>
              </a:rPr>
              <a:t>M____ </a:t>
            </a:r>
            <a:r>
              <a:rPr lang="en-GB" sz="2400" b="1" dirty="0">
                <a:solidFill>
                  <a:schemeClr val="bg2">
                    <a:lumMod val="50000"/>
                  </a:schemeClr>
                </a:solidFill>
                <a:latin typeface="Comic Sans MS" panose="030F0702030302020204" pitchFamily="66" charset="0"/>
              </a:rPr>
              <a:t>2</a:t>
            </a:r>
            <a:r>
              <a:rPr lang="en-GB" sz="2400" b="1" dirty="0" smtClean="0">
                <a:solidFill>
                  <a:schemeClr val="bg2">
                    <a:lumMod val="50000"/>
                  </a:schemeClr>
                </a:solidFill>
                <a:latin typeface="Comic Sans MS" panose="030F0702030302020204" pitchFamily="66" charset="0"/>
              </a:rPr>
              <a:t>1</a:t>
            </a:r>
            <a:r>
              <a:rPr lang="en-GB" sz="2400" b="1" baseline="30000" dirty="0" smtClean="0">
                <a:solidFill>
                  <a:schemeClr val="bg2">
                    <a:lumMod val="50000"/>
                  </a:schemeClr>
                </a:solidFill>
                <a:latin typeface="Comic Sans MS" panose="030F0702030302020204" pitchFamily="66" charset="0"/>
              </a:rPr>
              <a:t>st</a:t>
            </a:r>
            <a:r>
              <a:rPr lang="en-GB" sz="2400" b="1" dirty="0" smtClean="0">
                <a:solidFill>
                  <a:schemeClr val="bg2">
                    <a:lumMod val="50000"/>
                  </a:schemeClr>
                </a:solidFill>
                <a:latin typeface="Comic Sans MS" panose="030F0702030302020204" pitchFamily="66" charset="0"/>
              </a:rPr>
              <a:t> A____ 2020</a:t>
            </a:r>
            <a:endParaRPr lang="en-GB" sz="2400" b="1" dirty="0" smtClean="0">
              <a:solidFill>
                <a:schemeClr val="bg2">
                  <a:lumMod val="50000"/>
                </a:schemeClr>
              </a:solidFill>
              <a:latin typeface="Comic Sans MS" panose="030F0702030302020204" pitchFamily="66" charset="0"/>
            </a:endParaRPr>
          </a:p>
          <a:p>
            <a:pPr algn="ctr"/>
            <a:r>
              <a:rPr lang="en-GB" sz="2400" dirty="0" smtClean="0">
                <a:latin typeface="Comic Sans MS" panose="030F0702030302020204" pitchFamily="66" charset="0"/>
              </a:rPr>
              <a:t>Now </a:t>
            </a:r>
            <a:r>
              <a:rPr lang="en-GB" sz="2400" dirty="0" smtClean="0">
                <a:latin typeface="Comic Sans MS" panose="030F0702030302020204" pitchFamily="66" charset="0"/>
              </a:rPr>
              <a:t>practice counting </a:t>
            </a:r>
            <a:r>
              <a:rPr lang="en-GB" sz="2400" dirty="0" smtClean="0">
                <a:latin typeface="Comic Sans MS" panose="030F0702030302020204" pitchFamily="66" charset="0"/>
              </a:rPr>
              <a:t>to 20 in French with this song:</a:t>
            </a:r>
          </a:p>
          <a:p>
            <a:pPr algn="ctr"/>
            <a:r>
              <a:rPr lang="en-GB" sz="2400" dirty="0">
                <a:latin typeface="Comic Sans MS" panose="030F0702030302020204" pitchFamily="66" charset="0"/>
                <a:hlinkClick r:id="rId2"/>
              </a:rPr>
              <a:t>https://</a:t>
            </a:r>
            <a:r>
              <a:rPr lang="en-GB" sz="2400" dirty="0" smtClean="0">
                <a:latin typeface="Comic Sans MS" panose="030F0702030302020204" pitchFamily="66" charset="0"/>
                <a:hlinkClick r:id="rId2"/>
              </a:rPr>
              <a:t>www.youtube.com/watch?v=UsEz58BblMY</a:t>
            </a:r>
            <a:r>
              <a:rPr lang="en-GB" sz="2400" dirty="0" smtClean="0">
                <a:latin typeface="Comic Sans MS" panose="030F0702030302020204" pitchFamily="66" charset="0"/>
              </a:rPr>
              <a:t> </a:t>
            </a:r>
            <a:endParaRPr lang="en-GB" sz="2400"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5308" y1="33464" x2="54385" y2="47133"/>
                        <a14:foregroundMark x1="62000" y1="30086" x2="51000" y2="49097"/>
                        <a14:foregroundMark x1="31923" y1="49568" x2="56308" y2="71956"/>
                        <a14:foregroundMark x1="56308" y1="58366" x2="39077" y2="77298"/>
                        <a14:foregroundMark x1="32462" y1="62215" x2="49154" y2="69049"/>
                        <a14:foregroundMark x1="29538" y1="58366" x2="40538" y2="62687"/>
                        <a14:foregroundMark x1="53385" y1="67086" x2="44846" y2="74863"/>
                        <a14:foregroundMark x1="42000" y1="39827" x2="49615" y2="53967"/>
                        <a14:foregroundMark x1="61077" y1="65672" x2="39615" y2="63236"/>
                        <a14:foregroundMark x1="34308" y1="40299" x2="48615" y2="51060"/>
                        <a14:foregroundMark x1="33846" y1="67086" x2="52923" y2="67086"/>
                        <a14:foregroundMark x1="53385" y1="34014" x2="53385" y2="49097"/>
                      </a14:backgroundRemoval>
                    </a14:imgEffect>
                  </a14:imgLayer>
                </a14:imgProps>
              </a:ext>
              <a:ext uri="{28A0092B-C50C-407E-A947-70E740481C1C}">
                <a14:useLocalDpi xmlns:a14="http://schemas.microsoft.com/office/drawing/2010/main" val="0"/>
              </a:ext>
            </a:extLst>
          </a:blip>
          <a:srcRect/>
          <a:stretch>
            <a:fillRect/>
          </a:stretch>
        </p:blipFill>
        <p:spPr bwMode="auto">
          <a:xfrm>
            <a:off x="3231662" y="4368514"/>
            <a:ext cx="2608665" cy="2554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8000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312739"/>
            <a:ext cx="7125113" cy="595981"/>
          </a:xfrm>
        </p:spPr>
        <p:txBody>
          <a:bodyPr>
            <a:noAutofit/>
          </a:bodyPr>
          <a:lstStyle/>
          <a:p>
            <a:pPr algn="ctr"/>
            <a:r>
              <a:rPr lang="en-GB" sz="4400" b="1" u="sng" dirty="0" smtClean="0">
                <a:latin typeface="Comic Sans MS" panose="030F0702030302020204" pitchFamily="66" charset="0"/>
              </a:rPr>
              <a:t>Literacy</a:t>
            </a:r>
            <a:endParaRPr lang="en-GB" sz="4400" b="1" u="sng" dirty="0">
              <a:latin typeface="Comic Sans MS" panose="030F0702030302020204" pitchFamily="66" charset="0"/>
            </a:endParaRPr>
          </a:p>
        </p:txBody>
      </p:sp>
      <p:sp>
        <p:nvSpPr>
          <p:cNvPr id="3" name="Content Placeholder 2"/>
          <p:cNvSpPr>
            <a:spLocks noGrp="1"/>
          </p:cNvSpPr>
          <p:nvPr>
            <p:ph idx="1"/>
          </p:nvPr>
        </p:nvSpPr>
        <p:spPr>
          <a:xfrm>
            <a:off x="1541830" y="1370112"/>
            <a:ext cx="6608398" cy="576064"/>
          </a:xfrm>
        </p:spPr>
        <p:txBody>
          <a:bodyPr>
            <a:noAutofit/>
          </a:bodyPr>
          <a:lstStyle/>
          <a:p>
            <a:pPr marL="0" indent="0">
              <a:buNone/>
            </a:pPr>
            <a:r>
              <a:rPr lang="en-GB" sz="2400" b="1" dirty="0" smtClean="0">
                <a:latin typeface="Comic Sans MS" panose="030F0702030302020204" pitchFamily="66" charset="0"/>
              </a:rPr>
              <a:t>LI: We are learning to read and spell this weeks common words. </a:t>
            </a: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7975" y="1124744"/>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75" y="4725144"/>
            <a:ext cx="112395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AutoShape 7" descr="Image result for bake a cak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12" descr="Image result for played a game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6" descr="Image result for watched tv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22" descr="Image result for played with lego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282863" y="2267744"/>
            <a:ext cx="8562282" cy="3787080"/>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2" name="TextBox 11"/>
          <p:cNvSpPr txBox="1"/>
          <p:nvPr/>
        </p:nvSpPr>
        <p:spPr>
          <a:xfrm>
            <a:off x="333095" y="2325082"/>
            <a:ext cx="8562282" cy="6093976"/>
          </a:xfrm>
          <a:prstGeom prst="rect">
            <a:avLst/>
          </a:prstGeom>
          <a:noFill/>
        </p:spPr>
        <p:txBody>
          <a:bodyPr wrap="square" rtlCol="0">
            <a:spAutoFit/>
          </a:bodyPr>
          <a:lstStyle/>
          <a:p>
            <a:pPr marL="342900" indent="-342900">
              <a:buAutoNum type="arabicPeriod"/>
            </a:pPr>
            <a:r>
              <a:rPr lang="en-GB" sz="2400" dirty="0" smtClean="0">
                <a:latin typeface="Comic Sans MS" panose="030F0702030302020204" pitchFamily="66" charset="0"/>
              </a:rPr>
              <a:t>Sing ABC, </a:t>
            </a:r>
            <a:r>
              <a:rPr lang="en-GB" sz="2400" dirty="0" err="1" smtClean="0">
                <a:latin typeface="Comic Sans MS" panose="030F0702030302020204" pitchFamily="66" charset="0"/>
              </a:rPr>
              <a:t>abc</a:t>
            </a:r>
            <a:r>
              <a:rPr lang="en-GB" sz="2400" dirty="0" smtClean="0">
                <a:latin typeface="Comic Sans MS" panose="030F0702030302020204" pitchFamily="66" charset="0"/>
              </a:rPr>
              <a:t> songs</a:t>
            </a:r>
            <a:r>
              <a:rPr lang="en-GB" sz="2400" dirty="0" smtClean="0">
                <a:latin typeface="Comic Sans MS" panose="030F0702030302020204" pitchFamily="66" charset="0"/>
              </a:rPr>
              <a:t>.</a:t>
            </a:r>
          </a:p>
          <a:p>
            <a:pPr marL="342900" indent="-342900">
              <a:buAutoNum type="arabicPeriod"/>
            </a:pPr>
            <a:endParaRPr lang="en-GB" sz="2400" dirty="0">
              <a:latin typeface="Comic Sans MS" panose="030F0702030302020204" pitchFamily="66" charset="0"/>
            </a:endParaRPr>
          </a:p>
          <a:p>
            <a:pPr marL="342900" indent="-342900">
              <a:buAutoNum type="arabicPeriod"/>
            </a:pPr>
            <a:r>
              <a:rPr lang="en-GB" sz="2400" b="1" dirty="0" smtClean="0">
                <a:latin typeface="Comic Sans MS" panose="030F0702030302020204" pitchFamily="66" charset="0"/>
              </a:rPr>
              <a:t>Common words:</a:t>
            </a:r>
          </a:p>
          <a:p>
            <a:r>
              <a:rPr lang="en-GB" sz="2400" b="1" dirty="0" smtClean="0">
                <a:latin typeface="Comic Sans MS" panose="030F0702030302020204" pitchFamily="66" charset="0"/>
              </a:rPr>
              <a:t>   Stage 2 words- </a:t>
            </a:r>
            <a:r>
              <a:rPr lang="en-GB" b="1" dirty="0" smtClean="0">
                <a:latin typeface="Comic Sans MS" panose="030F0702030302020204" pitchFamily="66" charset="0"/>
              </a:rPr>
              <a:t>home, more, school, </a:t>
            </a:r>
            <a:r>
              <a:rPr lang="en-GB" b="1" dirty="0">
                <a:latin typeface="Comic Sans MS" panose="030F0702030302020204" pitchFamily="66" charset="0"/>
              </a:rPr>
              <a:t>M</a:t>
            </a:r>
            <a:r>
              <a:rPr lang="en-GB" b="1" dirty="0" smtClean="0">
                <a:latin typeface="Comic Sans MS" panose="030F0702030302020204" pitchFamily="66" charset="0"/>
              </a:rPr>
              <a:t>rs</a:t>
            </a:r>
            <a:r>
              <a:rPr lang="en-GB" b="1" dirty="0" smtClean="0">
                <a:latin typeface="Comic Sans MS" panose="030F0702030302020204" pitchFamily="66" charset="0"/>
              </a:rPr>
              <a:t>, five, time , life , line </a:t>
            </a:r>
            <a:endParaRPr lang="en-GB" b="1" dirty="0" smtClean="0">
              <a:latin typeface="Comic Sans MS" panose="030F0702030302020204" pitchFamily="66" charset="0"/>
            </a:endParaRPr>
          </a:p>
          <a:p>
            <a:r>
              <a:rPr lang="en-GB" sz="2400" b="1" dirty="0" smtClean="0">
                <a:latin typeface="Comic Sans MS" panose="030F0702030302020204" pitchFamily="66" charset="0"/>
              </a:rPr>
              <a:t>   Stage 3 words- </a:t>
            </a:r>
            <a:r>
              <a:rPr lang="en-GB" b="1" dirty="0" smtClean="0">
                <a:latin typeface="Comic Sans MS" panose="030F0702030302020204" pitchFamily="66" charset="0"/>
              </a:rPr>
              <a:t>walk, water, picture, once, until</a:t>
            </a:r>
            <a:endParaRPr lang="en-GB" b="1" dirty="0" smtClean="0">
              <a:latin typeface="Comic Sans MS" panose="030F0702030302020204" pitchFamily="66" charset="0"/>
            </a:endParaRPr>
          </a:p>
          <a:p>
            <a:pPr marL="800100" lvl="1" indent="-342900">
              <a:buFont typeface="Arial" panose="020B0604020202020204" pitchFamily="34" charset="0"/>
              <a:buChar char="•"/>
            </a:pPr>
            <a:endParaRPr lang="en-GB" sz="2000" dirty="0" smtClean="0">
              <a:latin typeface="Comic Sans MS" panose="030F0702030302020204" pitchFamily="66" charset="0"/>
            </a:endParaRPr>
          </a:p>
          <a:p>
            <a:pPr marL="800100" lvl="1" indent="-342900">
              <a:buFont typeface="Arial" panose="020B0604020202020204" pitchFamily="34" charset="0"/>
              <a:buChar char="•"/>
            </a:pPr>
            <a:r>
              <a:rPr lang="en-GB" sz="2000" dirty="0">
                <a:latin typeface="Comic Sans MS" panose="030F0702030302020204" pitchFamily="66" charset="0"/>
              </a:rPr>
              <a:t>W</a:t>
            </a:r>
            <a:r>
              <a:rPr lang="en-GB" sz="2000" dirty="0" smtClean="0">
                <a:latin typeface="Comic Sans MS" panose="030F0702030302020204" pitchFamily="66" charset="0"/>
              </a:rPr>
              <a:t>rite each word in your jotter 2 times- once normal, once in bubble writing</a:t>
            </a:r>
            <a:endParaRPr lang="en-GB" sz="2000" dirty="0">
              <a:latin typeface="Comic Sans MS" panose="030F0702030302020204" pitchFamily="66" charset="0"/>
            </a:endParaRPr>
          </a:p>
          <a:p>
            <a:pPr lvl="1"/>
            <a:endParaRPr lang="en-GB" sz="2400" dirty="0" smtClean="0">
              <a:latin typeface="Comic Sans MS" panose="030F0702030302020204" pitchFamily="66" charset="0"/>
            </a:endParaRPr>
          </a:p>
          <a:p>
            <a:pPr marL="342900" indent="-342900">
              <a:buAutoNum type="arabicPeriod"/>
            </a:pPr>
            <a:endParaRPr lang="en-GB" sz="2400" dirty="0" smtClean="0">
              <a:latin typeface="Comic Sans MS" panose="030F0702030302020204" pitchFamily="66" charset="0"/>
            </a:endParaRPr>
          </a:p>
          <a:p>
            <a:pPr marL="342900" indent="-342900">
              <a:buAutoNum type="arabicPeriod"/>
            </a:pPr>
            <a:endParaRPr lang="en-GB" dirty="0">
              <a:latin typeface="Comic Sans MS" panose="030F0702030302020204" pitchFamily="66" charset="0"/>
            </a:endParaRPr>
          </a:p>
          <a:p>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smtClean="0">
              <a:latin typeface="Comic Sans MS" panose="030F0702030302020204" pitchFamily="66" charset="0"/>
            </a:endParaRPr>
          </a:p>
          <a:p>
            <a:pPr marL="285750" indent="-285750">
              <a:buFontTx/>
              <a:buChar char="-"/>
            </a:pPr>
            <a:endParaRPr lang="en-GB" dirty="0">
              <a:latin typeface="Comic Sans MS" panose="030F0702030302020204" pitchFamily="66" charset="0"/>
            </a:endParaRPr>
          </a:p>
          <a:p>
            <a:pPr marL="285750" indent="-285750">
              <a:buFontTx/>
              <a:buChar char="-"/>
            </a:pPr>
            <a:endParaRPr lang="en-GB" dirty="0">
              <a:latin typeface="Comic Sans MS" panose="030F0702030302020204" pitchFamily="66" charset="0"/>
            </a:endParaRPr>
          </a:p>
        </p:txBody>
      </p:sp>
      <p:pic>
        <p:nvPicPr>
          <p:cNvPr id="4" name="Picture 2" descr="C:\Users\jenna.mclean\Desktop\spelling clipart.jf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2716" y="5413725"/>
            <a:ext cx="4982575" cy="1282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285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85507" y="1700809"/>
            <a:ext cx="8562282" cy="496855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33400" y="404664"/>
            <a:ext cx="6918920" cy="432048"/>
          </a:xfrm>
        </p:spPr>
        <p:txBody>
          <a:bodyPr>
            <a:noAutofit/>
          </a:bodyPr>
          <a:lstStyle/>
          <a:p>
            <a:pPr algn="ctr"/>
            <a:r>
              <a:rPr lang="en-GB" sz="4400" b="1" u="sng" dirty="0" smtClean="0">
                <a:latin typeface="Comic Sans MS" panose="030F0702030302020204" pitchFamily="66" charset="0"/>
              </a:rPr>
              <a:t>Reading</a:t>
            </a:r>
            <a:endParaRPr lang="en-GB" sz="4400" b="1" u="sng" dirty="0">
              <a:latin typeface="Comic Sans MS" panose="030F0702030302020204" pitchFamily="66" charset="0"/>
            </a:endParaRPr>
          </a:p>
        </p:txBody>
      </p:sp>
      <p:sp>
        <p:nvSpPr>
          <p:cNvPr id="3" name="Content Placeholder 2"/>
          <p:cNvSpPr>
            <a:spLocks noGrp="1"/>
          </p:cNvSpPr>
          <p:nvPr>
            <p:ph idx="1"/>
          </p:nvPr>
        </p:nvSpPr>
        <p:spPr>
          <a:xfrm>
            <a:off x="533400" y="836712"/>
            <a:ext cx="8287072" cy="5616624"/>
          </a:xfrm>
        </p:spPr>
        <p:txBody>
          <a:bodyPr>
            <a:normAutofit/>
          </a:bodyPr>
          <a:lstStyle/>
          <a:p>
            <a:pPr marL="0" indent="0">
              <a:buNone/>
            </a:pPr>
            <a:r>
              <a:rPr lang="en-GB" sz="2400" cap="none" dirty="0" smtClean="0">
                <a:latin typeface="Comic Sans MS" panose="030F0702030302020204" pitchFamily="66" charset="0"/>
                <a:hlinkClick r:id="rId2"/>
              </a:rPr>
              <a:t>https://www.oxfordowl.co.uk/?sellanguage=en&amp;mode=hub</a:t>
            </a:r>
            <a:r>
              <a:rPr lang="en-GB" sz="2400" cap="none" dirty="0" smtClean="0">
                <a:latin typeface="Comic Sans MS" panose="030F0702030302020204" pitchFamily="66" charset="0"/>
              </a:rPr>
              <a:t/>
            </a:r>
            <a:br>
              <a:rPr lang="en-GB" sz="2400" cap="none" dirty="0" smtClean="0">
                <a:latin typeface="Comic Sans MS" panose="030F0702030302020204" pitchFamily="66" charset="0"/>
              </a:rPr>
            </a:br>
            <a:r>
              <a:rPr lang="en-GB" sz="2400" i="1" cap="none" dirty="0" smtClean="0">
                <a:latin typeface="Comic Sans MS" panose="030F0702030302020204" pitchFamily="66" charset="0"/>
              </a:rPr>
              <a:t>username:</a:t>
            </a:r>
            <a:r>
              <a:rPr lang="en-GB" sz="2400" cap="none" dirty="0" smtClean="0">
                <a:latin typeface="Comic Sans MS" panose="030F0702030302020204" pitchFamily="66" charset="0"/>
              </a:rPr>
              <a:t> </a:t>
            </a:r>
            <a:r>
              <a:rPr lang="en-GB" sz="2400" cap="none" dirty="0" err="1" smtClean="0">
                <a:latin typeface="Comic Sans MS" panose="030F0702030302020204" pitchFamily="66" charset="0"/>
              </a:rPr>
              <a:t>stantsps</a:t>
            </a:r>
            <a:r>
              <a:rPr lang="en-GB" sz="2400" cap="none" dirty="0" smtClean="0">
                <a:latin typeface="Comic Sans MS" panose="030F0702030302020204" pitchFamily="66" charset="0"/>
              </a:rPr>
              <a:t/>
            </a:r>
            <a:br>
              <a:rPr lang="en-GB" sz="2400" cap="none" dirty="0" smtClean="0">
                <a:latin typeface="Comic Sans MS" panose="030F0702030302020204" pitchFamily="66" charset="0"/>
              </a:rPr>
            </a:br>
            <a:r>
              <a:rPr lang="en-GB" sz="2400" i="1" cap="none" dirty="0" err="1" smtClean="0">
                <a:latin typeface="Comic Sans MS" panose="030F0702030302020204" pitchFamily="66" charset="0"/>
              </a:rPr>
              <a:t>password:homelearning</a:t>
            </a:r>
            <a:r>
              <a:rPr lang="en-GB" sz="2400" i="1" cap="none" dirty="0" smtClean="0">
                <a:latin typeface="Comic Sans MS" panose="030F0702030302020204" pitchFamily="66" charset="0"/>
              </a:rPr>
              <a:t> </a:t>
            </a:r>
            <a:endParaRPr lang="en-GB" sz="2400" cap="none" dirty="0" smtClean="0">
              <a:latin typeface="Comic Sans MS" panose="030F0702030302020204" pitchFamily="66" charset="0"/>
            </a:endParaRPr>
          </a:p>
          <a:p>
            <a:pPr marL="0" indent="0">
              <a:buNone/>
            </a:pPr>
            <a:r>
              <a:rPr lang="en-GB" sz="2400" cap="none" dirty="0" smtClean="0">
                <a:latin typeface="Comic Sans MS" panose="030F0702030302020204" pitchFamily="66" charset="0"/>
              </a:rPr>
              <a:t>Using your online reading book from yesterday can you complete the read to write task below in your jotter.</a:t>
            </a:r>
          </a:p>
          <a:p>
            <a:pPr marL="0" indent="0">
              <a:buNone/>
            </a:pPr>
            <a:endParaRPr lang="en-GB" sz="2400" cap="none" dirty="0" smtClean="0">
              <a:latin typeface="Comic Sans MS" panose="030F0702030302020204" pitchFamily="66" charset="0"/>
            </a:endParaRPr>
          </a:p>
          <a:p>
            <a:endParaRPr lang="en-GB" sz="2400" dirty="0">
              <a:latin typeface="Comic Sans MS" panose="030F0702030302020204" pitchFamily="66" charset="0"/>
            </a:endParaRPr>
          </a:p>
        </p:txBody>
      </p:sp>
      <p:pic>
        <p:nvPicPr>
          <p:cNvPr id="3076" name="Picture 4" descr="Oxford Owl has landed | Teaching News | Teach Primar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40" y="116632"/>
            <a:ext cx="2285674" cy="16870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1042677255"/>
              </p:ext>
            </p:extLst>
          </p:nvPr>
        </p:nvGraphicFramePr>
        <p:xfrm>
          <a:off x="1043609" y="4653136"/>
          <a:ext cx="7344817" cy="1800199"/>
        </p:xfrm>
        <a:graphic>
          <a:graphicData uri="http://schemas.openxmlformats.org/drawingml/2006/table">
            <a:tbl>
              <a:tblPr firstRow="1" firstCol="1" bandRow="1">
                <a:tableStyleId>{616DA210-FB5B-4158-B5E0-FEB733F419BA}</a:tableStyleId>
              </a:tblPr>
              <a:tblGrid>
                <a:gridCol w="1280390">
                  <a:extLst>
                    <a:ext uri="{9D8B030D-6E8A-4147-A177-3AD203B41FA5}">
                      <a16:colId xmlns:a16="http://schemas.microsoft.com/office/drawing/2014/main" xmlns="" val="3409170997"/>
                    </a:ext>
                  </a:extLst>
                </a:gridCol>
                <a:gridCol w="543481">
                  <a:extLst>
                    <a:ext uri="{9D8B030D-6E8A-4147-A177-3AD203B41FA5}">
                      <a16:colId xmlns:a16="http://schemas.microsoft.com/office/drawing/2014/main" xmlns="" val="2057896043"/>
                    </a:ext>
                  </a:extLst>
                </a:gridCol>
                <a:gridCol w="1185633">
                  <a:extLst>
                    <a:ext uri="{9D8B030D-6E8A-4147-A177-3AD203B41FA5}">
                      <a16:colId xmlns:a16="http://schemas.microsoft.com/office/drawing/2014/main" xmlns="" val="3737104028"/>
                    </a:ext>
                  </a:extLst>
                </a:gridCol>
                <a:gridCol w="518887">
                  <a:extLst>
                    <a:ext uri="{9D8B030D-6E8A-4147-A177-3AD203B41FA5}">
                      <a16:colId xmlns:a16="http://schemas.microsoft.com/office/drawing/2014/main" xmlns="" val="2033259705"/>
                    </a:ext>
                  </a:extLst>
                </a:gridCol>
                <a:gridCol w="1406005">
                  <a:extLst>
                    <a:ext uri="{9D8B030D-6E8A-4147-A177-3AD203B41FA5}">
                      <a16:colId xmlns:a16="http://schemas.microsoft.com/office/drawing/2014/main" xmlns="" val="1652749644"/>
                    </a:ext>
                  </a:extLst>
                </a:gridCol>
                <a:gridCol w="543481">
                  <a:extLst>
                    <a:ext uri="{9D8B030D-6E8A-4147-A177-3AD203B41FA5}">
                      <a16:colId xmlns:a16="http://schemas.microsoft.com/office/drawing/2014/main" xmlns="" val="3366472485"/>
                    </a:ext>
                  </a:extLst>
                </a:gridCol>
                <a:gridCol w="1283521">
                  <a:extLst>
                    <a:ext uri="{9D8B030D-6E8A-4147-A177-3AD203B41FA5}">
                      <a16:colId xmlns:a16="http://schemas.microsoft.com/office/drawing/2014/main" xmlns="" val="2580119541"/>
                    </a:ext>
                  </a:extLst>
                </a:gridCol>
                <a:gridCol w="583419">
                  <a:extLst>
                    <a:ext uri="{9D8B030D-6E8A-4147-A177-3AD203B41FA5}">
                      <a16:colId xmlns:a16="http://schemas.microsoft.com/office/drawing/2014/main" xmlns="" val="4130128927"/>
                    </a:ext>
                  </a:extLst>
                </a:gridCol>
              </a:tblGrid>
              <a:tr h="503271">
                <a:tc>
                  <a:txBody>
                    <a:bodyPr/>
                    <a:lstStyle/>
                    <a:p>
                      <a:pPr>
                        <a:lnSpc>
                          <a:spcPct val="107000"/>
                        </a:lnSpc>
                        <a:spcAft>
                          <a:spcPts val="0"/>
                        </a:spcAft>
                      </a:pPr>
                      <a:r>
                        <a:rPr lang="en-GB" sz="1100" dirty="0">
                          <a:effectLst/>
                        </a:rPr>
                        <a:t>2 letter words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page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3 letter words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page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4 letter words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page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5 or more letter words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page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28970691"/>
                  </a:ext>
                </a:extLst>
              </a:tr>
              <a:tr h="314434">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solidFill>
                            <a:schemeClr val="bg1"/>
                          </a:solidFill>
                          <a:effectLst/>
                        </a:rPr>
                        <a:t> </a:t>
                      </a:r>
                      <a:endParaRPr lang="en-GB"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83229178"/>
                  </a:ext>
                </a:extLst>
              </a:tr>
              <a:tr h="334030">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34595489"/>
                  </a:ext>
                </a:extLst>
              </a:tr>
              <a:tr h="314434">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7282975"/>
                  </a:ext>
                </a:extLst>
              </a:tr>
              <a:tr h="334030">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22330782"/>
                  </a:ext>
                </a:extLst>
              </a:tr>
            </a:tbl>
          </a:graphicData>
        </a:graphic>
      </p:graphicFrame>
    </p:spTree>
    <p:extLst>
      <p:ext uri="{BB962C8B-B14F-4D97-AF65-F5344CB8AC3E}">
        <p14:creationId xmlns:p14="http://schemas.microsoft.com/office/powerpoint/2010/main" val="3494697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72277"/>
            <a:ext cx="6226851" cy="924475"/>
          </a:xfrm>
        </p:spPr>
        <p:txBody>
          <a:bodyPr>
            <a:noAutofit/>
          </a:bodyPr>
          <a:lstStyle/>
          <a:p>
            <a:pPr algn="ctr"/>
            <a:r>
              <a:rPr lang="en-GB" sz="3600" b="1" u="sng" dirty="0" smtClean="0">
                <a:latin typeface="Comic Sans MS" panose="030F0702030302020204" pitchFamily="66" charset="0"/>
              </a:rPr>
              <a:t>Numeracy – Warm Up </a:t>
            </a:r>
            <a:endParaRPr lang="en-GB" sz="3600" b="1" dirty="0"/>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1560" y="119675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28360" y="1515425"/>
            <a:ext cx="6804080" cy="400110"/>
          </a:xfrm>
          <a:prstGeom prst="rect">
            <a:avLst/>
          </a:prstGeom>
          <a:noFill/>
        </p:spPr>
        <p:txBody>
          <a:bodyPr wrap="square" rtlCol="0">
            <a:spAutoFit/>
          </a:bodyPr>
          <a:lstStyle/>
          <a:p>
            <a:r>
              <a:rPr lang="en-GB" sz="2000" b="1" dirty="0" smtClean="0">
                <a:latin typeface="Comic Sans MS" panose="030F0702030302020204" pitchFamily="66" charset="0"/>
              </a:rPr>
              <a:t>LI: We are learning to count in multiples of 3</a:t>
            </a:r>
            <a:endParaRPr lang="en-GB" sz="2000" b="1" dirty="0">
              <a:latin typeface="Comic Sans MS" panose="030F0702030302020204" pitchFamily="66" charset="0"/>
            </a:endParaRPr>
          </a:p>
        </p:txBody>
      </p:sp>
      <p:sp>
        <p:nvSpPr>
          <p:cNvPr id="8" name="Rectangle 7"/>
          <p:cNvSpPr/>
          <p:nvPr/>
        </p:nvSpPr>
        <p:spPr>
          <a:xfrm>
            <a:off x="155575" y="2276872"/>
            <a:ext cx="8880921" cy="43204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7" name="TextBox 6"/>
          <p:cNvSpPr txBox="1"/>
          <p:nvPr/>
        </p:nvSpPr>
        <p:spPr>
          <a:xfrm>
            <a:off x="155575" y="2400697"/>
            <a:ext cx="8880921" cy="4647426"/>
          </a:xfrm>
          <a:prstGeom prst="rect">
            <a:avLst/>
          </a:prstGeom>
          <a:solidFill>
            <a:schemeClr val="accent2">
              <a:lumMod val="20000"/>
              <a:lumOff val="80000"/>
            </a:schemeClr>
          </a:solidFill>
        </p:spPr>
        <p:txBody>
          <a:bodyPr wrap="square" rtlCol="0">
            <a:spAutoFit/>
          </a:bodyPr>
          <a:lstStyle/>
          <a:p>
            <a:pPr algn="ctr"/>
            <a:r>
              <a:rPr lang="en-GB" sz="2400" b="1" dirty="0" smtClean="0">
                <a:latin typeface="Comic Sans MS" panose="030F0702030302020204" pitchFamily="66" charset="0"/>
              </a:rPr>
              <a:t>Choral </a:t>
            </a:r>
            <a:r>
              <a:rPr lang="en-GB" sz="2400" b="1" dirty="0" smtClean="0">
                <a:latin typeface="Comic Sans MS" panose="030F0702030302020204" pitchFamily="66" charset="0"/>
              </a:rPr>
              <a:t>counting: You will need to do this with an adult. </a:t>
            </a:r>
          </a:p>
          <a:p>
            <a:pPr algn="ctr"/>
            <a:endParaRPr lang="en-GB" sz="2400" b="1" dirty="0" smtClean="0">
              <a:latin typeface="Comic Sans MS" panose="030F0702030302020204" pitchFamily="66" charset="0"/>
            </a:endParaRPr>
          </a:p>
          <a:p>
            <a:r>
              <a:rPr lang="en-GB" sz="2000" b="1" dirty="0" smtClean="0">
                <a:latin typeface="Comic Sans MS" panose="030F0702030302020204" pitchFamily="66" charset="0"/>
              </a:rPr>
              <a:t>Adult: </a:t>
            </a:r>
            <a:r>
              <a:rPr lang="en-GB" sz="2000" dirty="0" smtClean="0">
                <a:latin typeface="Comic Sans MS" panose="030F0702030302020204" pitchFamily="66" charset="0"/>
              </a:rPr>
              <a:t>Clap 1,2</a:t>
            </a:r>
            <a:endParaRPr lang="en-GB" sz="2000" dirty="0" smtClean="0">
              <a:latin typeface="Comic Sans MS" panose="030F0702030302020204" pitchFamily="66" charset="0"/>
            </a:endParaRPr>
          </a:p>
          <a:p>
            <a:r>
              <a:rPr lang="en-GB" sz="2000" b="1" dirty="0" smtClean="0">
                <a:latin typeface="Comic Sans MS" panose="030F0702030302020204" pitchFamily="66" charset="0"/>
              </a:rPr>
              <a:t>Child: </a:t>
            </a:r>
            <a:r>
              <a:rPr lang="en-GB" sz="2000" dirty="0" smtClean="0">
                <a:latin typeface="Comic Sans MS" panose="030F0702030302020204" pitchFamily="66" charset="0"/>
              </a:rPr>
              <a:t>Say 3</a:t>
            </a:r>
            <a:r>
              <a:rPr lang="en-GB" sz="2000" b="1" dirty="0" smtClean="0">
                <a:latin typeface="Comic Sans MS" panose="030F0702030302020204" pitchFamily="66" charset="0"/>
              </a:rPr>
              <a:t> </a:t>
            </a:r>
          </a:p>
          <a:p>
            <a:r>
              <a:rPr lang="en-GB" sz="2000" b="1" dirty="0" smtClean="0">
                <a:latin typeface="Comic Sans MS" panose="030F0702030302020204" pitchFamily="66" charset="0"/>
              </a:rPr>
              <a:t>Adult: </a:t>
            </a:r>
            <a:r>
              <a:rPr lang="en-GB" sz="2000" dirty="0" smtClean="0">
                <a:latin typeface="Comic Sans MS" panose="030F0702030302020204" pitchFamily="66" charset="0"/>
              </a:rPr>
              <a:t>Clap 4,5</a:t>
            </a:r>
            <a:endParaRPr lang="en-GB" sz="2000" dirty="0" smtClean="0">
              <a:latin typeface="Comic Sans MS" panose="030F0702030302020204" pitchFamily="66" charset="0"/>
            </a:endParaRPr>
          </a:p>
          <a:p>
            <a:r>
              <a:rPr lang="en-GB" sz="2000" b="1" dirty="0" smtClean="0">
                <a:latin typeface="Comic Sans MS" panose="030F0702030302020204" pitchFamily="66" charset="0"/>
              </a:rPr>
              <a:t>Child: </a:t>
            </a:r>
            <a:r>
              <a:rPr lang="en-GB" sz="2000" dirty="0" smtClean="0">
                <a:latin typeface="Comic Sans MS" panose="030F0702030302020204" pitchFamily="66" charset="0"/>
              </a:rPr>
              <a:t>Say 6</a:t>
            </a:r>
          </a:p>
          <a:p>
            <a:r>
              <a:rPr lang="en-GB" sz="2000" dirty="0" smtClean="0">
                <a:latin typeface="Comic Sans MS" panose="030F0702030302020204" pitchFamily="66" charset="0"/>
              </a:rPr>
              <a:t>And so on, up to 30. </a:t>
            </a:r>
          </a:p>
          <a:p>
            <a:endParaRPr lang="en-GB" sz="2000" dirty="0" smtClean="0">
              <a:latin typeface="Comic Sans MS" panose="030F0702030302020204" pitchFamily="66" charset="0"/>
            </a:endParaRPr>
          </a:p>
          <a:p>
            <a:r>
              <a:rPr lang="en-GB" sz="1600" dirty="0" smtClean="0">
                <a:latin typeface="Comic Sans MS" panose="030F0702030302020204" pitchFamily="66" charset="0"/>
              </a:rPr>
              <a:t>**If </a:t>
            </a:r>
            <a:r>
              <a:rPr lang="en-GB" sz="1600" dirty="0" smtClean="0">
                <a:latin typeface="Comic Sans MS" panose="030F0702030302020204" pitchFamily="66" charset="0"/>
              </a:rPr>
              <a:t>your child </a:t>
            </a:r>
            <a:r>
              <a:rPr lang="en-GB" sz="1600" dirty="0" smtClean="0">
                <a:latin typeface="Comic Sans MS" panose="030F0702030302020204" pitchFamily="66" charset="0"/>
              </a:rPr>
              <a:t>can do this with the clap and no words, you can reduce the claps to a silent action, like a finger point for each count. So the only sound should be your child saying every third number up to 30 whilst they watch your silent point for the numbers in between.  </a:t>
            </a:r>
            <a:endParaRPr lang="en-GB" sz="1600" dirty="0" smtClean="0">
              <a:latin typeface="Comic Sans MS" panose="030F0702030302020204" pitchFamily="66" charset="0"/>
            </a:endParaRPr>
          </a:p>
          <a:p>
            <a:endParaRPr lang="en-GB" sz="2000" dirty="0" smtClean="0">
              <a:latin typeface="Comic Sans MS" panose="030F0702030302020204" pitchFamily="66" charset="0"/>
            </a:endParaRPr>
          </a:p>
          <a:p>
            <a:r>
              <a:rPr lang="en-GB" sz="2400" b="1" dirty="0" smtClean="0">
                <a:solidFill>
                  <a:schemeClr val="accent6">
                    <a:lumMod val="50000"/>
                  </a:schemeClr>
                </a:solidFill>
                <a:latin typeface="Comic Sans MS" panose="030F0702030302020204" pitchFamily="66" charset="0"/>
              </a:rPr>
              <a:t>3	6	9	12	15	18	21	24	27	30</a:t>
            </a:r>
            <a:endParaRPr lang="en-GB" sz="2800" b="1" dirty="0" smtClean="0">
              <a:solidFill>
                <a:schemeClr val="accent6">
                  <a:lumMod val="50000"/>
                </a:schemeClr>
              </a:solidFill>
              <a:latin typeface="Comic Sans MS" panose="030F0702030302020204" pitchFamily="66" charset="0"/>
            </a:endParaRPr>
          </a:p>
          <a:p>
            <a:endParaRPr lang="en-GB" sz="2000" b="1" u="sng" dirty="0" smtClean="0">
              <a:latin typeface="Comic Sans MS" panose="030F0702030302020204" pitchFamily="66" charset="0"/>
            </a:endParaRPr>
          </a:p>
        </p:txBody>
      </p:sp>
      <p:sp>
        <p:nvSpPr>
          <p:cNvPr id="9" name="AutoShape 2" descr="Image result for counting in 2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6854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9513" y="2420888"/>
            <a:ext cx="8730738" cy="429034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476430" y="116632"/>
            <a:ext cx="8136904" cy="899591"/>
          </a:xfrm>
        </p:spPr>
        <p:txBody>
          <a:bodyPr>
            <a:normAutofit fontScale="90000"/>
          </a:bodyPr>
          <a:lstStyle/>
          <a:p>
            <a:pPr algn="ctr"/>
            <a:r>
              <a:rPr lang="en-GB" sz="4900" b="1" dirty="0" smtClean="0">
                <a:latin typeface="Comic Sans MS" panose="030F0702030302020204" pitchFamily="66" charset="0"/>
              </a:rPr>
              <a:t/>
            </a:r>
            <a:br>
              <a:rPr lang="en-GB" sz="4900" b="1" dirty="0" smtClean="0">
                <a:latin typeface="Comic Sans MS" panose="030F0702030302020204" pitchFamily="66" charset="0"/>
              </a:rPr>
            </a:br>
            <a:r>
              <a:rPr lang="en-GB" sz="4400" b="1" u="sng" dirty="0">
                <a:latin typeface="Comic Sans MS" panose="030F0702030302020204" pitchFamily="66" charset="0"/>
              </a:rPr>
              <a:t/>
            </a:r>
            <a:br>
              <a:rPr lang="en-GB" sz="4400" b="1" u="sng" dirty="0">
                <a:latin typeface="Comic Sans MS" panose="030F0702030302020204" pitchFamily="66" charset="0"/>
              </a:rPr>
            </a:br>
            <a:r>
              <a:rPr lang="en-GB" sz="4400" b="1" u="sng" dirty="0" smtClean="0">
                <a:latin typeface="Comic Sans MS" panose="030F0702030302020204" pitchFamily="66" charset="0"/>
              </a:rPr>
              <a:t>P2 Maths Activities  </a:t>
            </a:r>
            <a:r>
              <a:rPr lang="en-GB" sz="4900" b="1" u="sng" dirty="0" smtClean="0">
                <a:latin typeface="Comic Sans MS" panose="030F0702030302020204" pitchFamily="66" charset="0"/>
              </a:rPr>
              <a:t>  </a:t>
            </a:r>
            <a:r>
              <a:rPr lang="en-GB" sz="4900" b="1" dirty="0" smtClean="0">
                <a:latin typeface="Comic Sans MS" panose="030F0702030302020204" pitchFamily="66" charset="0"/>
              </a:rPr>
              <a:t/>
            </a:r>
            <a:br>
              <a:rPr lang="en-GB" sz="4900" b="1" dirty="0" smtClean="0">
                <a:latin typeface="Comic Sans MS" panose="030F0702030302020204" pitchFamily="66" charset="0"/>
              </a:rPr>
            </a:br>
            <a:r>
              <a:rPr lang="en-GB" dirty="0" smtClean="0">
                <a:latin typeface="SassoonCRInfant" panose="02010503020300020003" pitchFamily="2" charset="0"/>
              </a:rPr>
              <a:t/>
            </a:r>
            <a:br>
              <a:rPr lang="en-GB" dirty="0" smtClean="0">
                <a:latin typeface="SassoonCRInfant" panose="02010503020300020003" pitchFamily="2" charset="0"/>
              </a:rPr>
            </a:br>
            <a:endParaRPr lang="en-GB" sz="2000" dirty="0">
              <a:solidFill>
                <a:srgbClr val="002060"/>
              </a:solidFill>
              <a:latin typeface="SassoonCRInfant" panose="02010503020300020003" pitchFamily="2" charset="0"/>
            </a:endParaRPr>
          </a:p>
        </p:txBody>
      </p:sp>
      <p:sp>
        <p:nvSpPr>
          <p:cNvPr id="2" name="Content Placeholder 1"/>
          <p:cNvSpPr>
            <a:spLocks noGrp="1"/>
          </p:cNvSpPr>
          <p:nvPr>
            <p:ph idx="1"/>
          </p:nvPr>
        </p:nvSpPr>
        <p:spPr>
          <a:xfrm>
            <a:off x="365342" y="1196752"/>
            <a:ext cx="8359080" cy="4968552"/>
          </a:xfrm>
        </p:spPr>
        <p:txBody>
          <a:bodyPr>
            <a:normAutofit fontScale="25000" lnSpcReduction="20000"/>
          </a:bodyPr>
          <a:lstStyle/>
          <a:p>
            <a:pPr marL="0" indent="0">
              <a:buNone/>
            </a:pPr>
            <a:endParaRPr lang="en-GB" sz="7400" cap="none" dirty="0" smtClean="0">
              <a:latin typeface="SassoonCRInfant" panose="02010503020300020003" pitchFamily="2" charset="0"/>
            </a:endParaRPr>
          </a:p>
          <a:p>
            <a:pPr marL="0" indent="0">
              <a:buNone/>
            </a:pPr>
            <a:endParaRPr lang="en-GB" sz="7400" cap="none" dirty="0">
              <a:latin typeface="SassoonCRInfant" panose="02010503020300020003" pitchFamily="2" charset="0"/>
            </a:endParaRPr>
          </a:p>
          <a:p>
            <a:pPr marL="0" indent="0">
              <a:buNone/>
            </a:pPr>
            <a:endParaRPr lang="en-GB" sz="7400" cap="none" dirty="0" smtClean="0">
              <a:latin typeface="SassoonCRInfant" panose="02010503020300020003" pitchFamily="2" charset="0"/>
            </a:endParaRPr>
          </a:p>
          <a:p>
            <a:pPr marL="0" indent="0" algn="ctr">
              <a:buNone/>
            </a:pPr>
            <a:r>
              <a:rPr lang="en-GB" sz="9600" b="1" cap="none" dirty="0" smtClean="0">
                <a:latin typeface="Comic Sans MS" panose="030F0702030302020204" pitchFamily="66" charset="0"/>
              </a:rPr>
              <a:t>L.I – </a:t>
            </a:r>
            <a:r>
              <a:rPr lang="en-GB" sz="9600" b="1" dirty="0" smtClean="0">
                <a:latin typeface="Comic Sans MS" panose="030F0702030302020204" pitchFamily="66" charset="0"/>
              </a:rPr>
              <a:t>To </a:t>
            </a:r>
            <a:r>
              <a:rPr lang="en-GB" sz="9600" b="1" cap="none" dirty="0" smtClean="0">
                <a:latin typeface="Comic Sans MS" panose="030F0702030302020204" pitchFamily="66" charset="0"/>
              </a:rPr>
              <a:t>tell </a:t>
            </a:r>
            <a:r>
              <a:rPr lang="en-GB" sz="9600" b="1" cap="none" dirty="0" smtClean="0">
                <a:latin typeface="Comic Sans MS" panose="030F0702030302020204" pitchFamily="66" charset="0"/>
              </a:rPr>
              <a:t>the time on an analogue and digital clock using the terms half past, quarter past and o’clock.</a:t>
            </a:r>
          </a:p>
          <a:p>
            <a:pPr marL="0" indent="0">
              <a:buNone/>
            </a:pPr>
            <a:endParaRPr lang="en-GB" sz="9600" b="1" cap="none" dirty="0" smtClean="0">
              <a:solidFill>
                <a:schemeClr val="tx1"/>
              </a:solidFill>
              <a:latin typeface="Comic Sans MS" panose="030F0702030302020204" pitchFamily="66" charset="0"/>
            </a:endParaRPr>
          </a:p>
          <a:p>
            <a:pPr marL="0" indent="0">
              <a:buNone/>
            </a:pPr>
            <a:r>
              <a:rPr lang="en-GB" sz="9600" b="1" cap="none" dirty="0" smtClean="0">
                <a:solidFill>
                  <a:schemeClr val="tx1"/>
                </a:solidFill>
                <a:latin typeface="Comic Sans MS" panose="030F0702030302020204" pitchFamily="66" charset="0"/>
              </a:rPr>
              <a:t>Watch </a:t>
            </a:r>
            <a:r>
              <a:rPr lang="en-GB" sz="9600" cap="none" dirty="0" smtClean="0">
                <a:solidFill>
                  <a:srgbClr val="FF0000"/>
                </a:solidFill>
                <a:latin typeface="Comic Sans MS" panose="030F0702030302020204" pitchFamily="66" charset="0"/>
              </a:rPr>
              <a:t> </a:t>
            </a:r>
            <a:r>
              <a:rPr lang="en-GB" sz="9600" cap="none" dirty="0" smtClean="0">
                <a:latin typeface="Comic Sans MS" panose="030F0702030302020204" pitchFamily="66" charset="0"/>
              </a:rPr>
              <a:t>- </a:t>
            </a:r>
            <a:r>
              <a:rPr lang="en-GB" sz="9600" cap="none" dirty="0" smtClean="0">
                <a:latin typeface="Comic Sans MS" panose="030F0702030302020204" pitchFamily="66" charset="0"/>
                <a:hlinkClick r:id="rId2"/>
              </a:rPr>
              <a:t>https://www.bbc.co.uk/bitesize/clips/zbc2y9q</a:t>
            </a:r>
            <a:endParaRPr lang="en-GB" sz="9600" cap="none" dirty="0" smtClean="0">
              <a:latin typeface="Comic Sans MS" panose="030F0702030302020204" pitchFamily="66" charset="0"/>
            </a:endParaRPr>
          </a:p>
          <a:p>
            <a:pPr marL="0" indent="0">
              <a:buNone/>
            </a:pPr>
            <a:endParaRPr lang="en-GB" sz="9600" cap="none" dirty="0" smtClean="0">
              <a:solidFill>
                <a:srgbClr val="FF0000"/>
              </a:solidFill>
              <a:latin typeface="Comic Sans MS" panose="030F0702030302020204" pitchFamily="66" charset="0"/>
            </a:endParaRPr>
          </a:p>
          <a:p>
            <a:pPr marL="0" indent="0">
              <a:buNone/>
            </a:pPr>
            <a:r>
              <a:rPr lang="en-GB" sz="9600" b="1" cap="none" dirty="0" smtClean="0">
                <a:solidFill>
                  <a:schemeClr val="tx1"/>
                </a:solidFill>
                <a:latin typeface="Comic Sans MS" panose="030F0702030302020204" pitchFamily="66" charset="0"/>
              </a:rPr>
              <a:t>Time workbook </a:t>
            </a:r>
            <a:r>
              <a:rPr lang="en-GB" sz="9600" cap="none" dirty="0" smtClean="0">
                <a:latin typeface="Comic Sans MS" panose="030F0702030302020204" pitchFamily="66" charset="0"/>
              </a:rPr>
              <a:t>– Complete this workbook</a:t>
            </a:r>
          </a:p>
          <a:p>
            <a:pPr marL="0" indent="0">
              <a:buNone/>
            </a:pPr>
            <a:r>
              <a:rPr lang="en-GB" sz="9600" cap="none" dirty="0" smtClean="0">
                <a:latin typeface="Comic Sans MS" panose="030F0702030302020204" pitchFamily="66" charset="0"/>
              </a:rPr>
              <a:t>page found in your home </a:t>
            </a:r>
          </a:p>
          <a:p>
            <a:pPr marL="0" indent="0">
              <a:buNone/>
            </a:pPr>
            <a:r>
              <a:rPr lang="en-GB" sz="9600" cap="none" dirty="0" smtClean="0">
                <a:latin typeface="Comic Sans MS" panose="030F0702030302020204" pitchFamily="66" charset="0"/>
              </a:rPr>
              <a:t>learning pack. </a:t>
            </a:r>
          </a:p>
          <a:p>
            <a:pPr marL="0" indent="0">
              <a:buNone/>
            </a:pPr>
            <a:endParaRPr lang="en-GB" sz="9600" cap="none" dirty="0" smtClean="0">
              <a:solidFill>
                <a:srgbClr val="FF0000"/>
              </a:solidFill>
              <a:latin typeface="Comic Sans MS" panose="030F0702030302020204" pitchFamily="66" charset="0"/>
            </a:endParaRPr>
          </a:p>
          <a:p>
            <a:pPr marL="0" indent="0">
              <a:buNone/>
            </a:pPr>
            <a:endParaRPr lang="en-GB" sz="9600" cap="none" dirty="0">
              <a:solidFill>
                <a:srgbClr val="FF0000"/>
              </a:solidFill>
              <a:latin typeface="Comic Sans MS" panose="030F0702030302020204" pitchFamily="66" charset="0"/>
            </a:endParaRPr>
          </a:p>
          <a:p>
            <a:pPr marL="0" indent="0">
              <a:buNone/>
            </a:pPr>
            <a:r>
              <a:rPr lang="en-GB" sz="9600" b="1" cap="none" dirty="0" smtClean="0">
                <a:solidFill>
                  <a:schemeClr val="tx1"/>
                </a:solidFill>
                <a:latin typeface="Comic Sans MS" panose="030F0702030302020204" pitchFamily="66" charset="0"/>
              </a:rPr>
              <a:t>Play –</a:t>
            </a:r>
            <a:r>
              <a:rPr lang="en-GB" sz="9600" cap="none" dirty="0" smtClean="0">
                <a:latin typeface="Comic Sans MS" panose="030F0702030302020204" pitchFamily="66" charset="0"/>
              </a:rPr>
              <a:t> </a:t>
            </a:r>
            <a:r>
              <a:rPr lang="en-GB" sz="9600" cap="none" dirty="0" smtClean="0">
                <a:latin typeface="Comic Sans MS" panose="030F0702030302020204" pitchFamily="66" charset="0"/>
                <a:hlinkClick r:id="rId3"/>
              </a:rPr>
              <a:t>https</a:t>
            </a:r>
            <a:r>
              <a:rPr lang="en-GB" sz="9600" cap="none" dirty="0">
                <a:latin typeface="Comic Sans MS" panose="030F0702030302020204" pitchFamily="66" charset="0"/>
                <a:hlinkClick r:id="rId3"/>
              </a:rPr>
              <a:t>://</a:t>
            </a:r>
            <a:r>
              <a:rPr lang="en-GB" sz="9600" cap="none" dirty="0" smtClean="0">
                <a:latin typeface="Comic Sans MS" panose="030F0702030302020204" pitchFamily="66" charset="0"/>
                <a:hlinkClick r:id="rId3"/>
              </a:rPr>
              <a:t>teachingtime.co.uk/draggames/sthec1.html</a:t>
            </a:r>
            <a:endParaRPr lang="en-GB" sz="9600" cap="none" dirty="0" smtClean="0">
              <a:latin typeface="Comic Sans MS" panose="030F0702030302020204" pitchFamily="66" charset="0"/>
            </a:endParaRPr>
          </a:p>
          <a:p>
            <a:pPr marL="0" indent="0">
              <a:buNone/>
            </a:pPr>
            <a:endParaRPr lang="en-GB" sz="2800" dirty="0">
              <a:latin typeface="Comic Sans MS" panose="030F0702030302020204" pitchFamily="66" charset="0"/>
            </a:endParaRPr>
          </a:p>
        </p:txBody>
      </p:sp>
      <p:pic>
        <p:nvPicPr>
          <p:cNvPr id="4" name="Picture 3"/>
          <p:cNvPicPr>
            <a:picLocks noChangeAspect="1"/>
          </p:cNvPicPr>
          <p:nvPr/>
        </p:nvPicPr>
        <p:blipFill>
          <a:blip r:embed="rId4"/>
          <a:stretch>
            <a:fillRect/>
          </a:stretch>
        </p:blipFill>
        <p:spPr>
          <a:xfrm>
            <a:off x="6444208" y="3320988"/>
            <a:ext cx="2329398" cy="2885547"/>
          </a:xfrm>
          <a:prstGeom prst="rect">
            <a:avLst/>
          </a:prstGeom>
        </p:spPr>
      </p:pic>
      <p:cxnSp>
        <p:nvCxnSpPr>
          <p:cNvPr id="6" name="Straight Arrow Connector 5"/>
          <p:cNvCxnSpPr/>
          <p:nvPr/>
        </p:nvCxnSpPr>
        <p:spPr>
          <a:xfrm>
            <a:off x="4355976" y="3212976"/>
            <a:ext cx="1656183"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Children Teaching Clock Learning To Tell Time Magnetic Back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6968" y="28540"/>
            <a:ext cx="1556792" cy="15567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ildren Teaching Clock Learning To Tell Time Magnetic Back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3" y="33363"/>
            <a:ext cx="1556792" cy="155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6886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969" y="560789"/>
            <a:ext cx="7934398" cy="792088"/>
          </a:xfrm>
        </p:spPr>
        <p:txBody>
          <a:bodyPr>
            <a:normAutofit/>
          </a:bodyPr>
          <a:lstStyle/>
          <a:p>
            <a:pPr algn="ctr"/>
            <a:r>
              <a:rPr lang="en-GB" sz="3600" b="1" u="sng" dirty="0" smtClean="0">
                <a:latin typeface="Comic Sans MS" panose="030F0702030302020204" pitchFamily="66" charset="0"/>
              </a:rPr>
              <a:t>P3 Numeracy Activities </a:t>
            </a:r>
            <a:endParaRPr lang="en-GB" sz="3600" b="1" u="sng" dirty="0">
              <a:latin typeface="Comic Sans MS" panose="030F0702030302020204" pitchFamily="66" charset="0"/>
            </a:endParaRPr>
          </a:p>
        </p:txBody>
      </p:sp>
      <p:sp>
        <p:nvSpPr>
          <p:cNvPr id="4" name="AutoShape 2" descr="Image result for adding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6" name="Picture 4" descr="Image result for adding cartoon"/>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550" b="98543" l="2667" r="98267">
                        <a14:foregroundMark x1="67600" y1="31876" x2="58800" y2="50273"/>
                        <a14:foregroundMark x1="84400" y1="32423" x2="68000" y2="50273"/>
                        <a14:foregroundMark x1="84000" y1="50820" x2="75600" y2="21494"/>
                        <a14:foregroundMark x1="69733" y1="29508" x2="57467" y2="44444"/>
                        <a14:foregroundMark x1="58800" y1="26594" x2="65467" y2="51913"/>
                        <a14:foregroundMark x1="85733" y1="32969" x2="60000" y2="38798"/>
                        <a14:foregroundMark x1="81067" y1="27869" x2="57467" y2="46812"/>
                      </a14:backgroundRemoval>
                    </a14:imgEffect>
                  </a14:imgLayer>
                </a14:imgProps>
              </a:ext>
              <a:ext uri="{28A0092B-C50C-407E-A947-70E740481C1C}">
                <a14:useLocalDpi xmlns:a14="http://schemas.microsoft.com/office/drawing/2010/main" val="0"/>
              </a:ext>
            </a:extLst>
          </a:blip>
          <a:srcRect/>
          <a:stretch>
            <a:fillRect/>
          </a:stretch>
        </p:blipFill>
        <p:spPr bwMode="auto">
          <a:xfrm>
            <a:off x="7055768" y="560789"/>
            <a:ext cx="2088232" cy="15285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47969" y="2420888"/>
            <a:ext cx="8562282" cy="429034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9"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8961" y="1325082"/>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01414" y="1587136"/>
            <a:ext cx="6696744" cy="461665"/>
          </a:xfrm>
          <a:prstGeom prst="rect">
            <a:avLst/>
          </a:prstGeom>
          <a:noFill/>
        </p:spPr>
        <p:txBody>
          <a:bodyPr wrap="square" rtlCol="0">
            <a:spAutoFit/>
          </a:bodyPr>
          <a:lstStyle/>
          <a:p>
            <a:r>
              <a:rPr lang="en-GB" sz="2400" b="1" dirty="0" smtClean="0">
                <a:latin typeface="Comic Sans MS" panose="030F0702030302020204" pitchFamily="66" charset="0"/>
              </a:rPr>
              <a:t>LI: To develop multiplication strategies. </a:t>
            </a:r>
            <a:endParaRPr lang="en-GB" sz="2400" b="1" dirty="0">
              <a:latin typeface="Comic Sans MS" panose="030F0702030302020204" pitchFamily="66" charset="0"/>
            </a:endParaRPr>
          </a:p>
        </p:txBody>
      </p:sp>
      <p:sp>
        <p:nvSpPr>
          <p:cNvPr id="10" name="TextBox 9"/>
          <p:cNvSpPr txBox="1"/>
          <p:nvPr/>
        </p:nvSpPr>
        <p:spPr>
          <a:xfrm>
            <a:off x="755576" y="2564904"/>
            <a:ext cx="7542582" cy="3693319"/>
          </a:xfrm>
          <a:prstGeom prst="rect">
            <a:avLst/>
          </a:prstGeom>
          <a:noFill/>
        </p:spPr>
        <p:txBody>
          <a:bodyPr wrap="square" rtlCol="0">
            <a:spAutoFit/>
          </a:bodyPr>
          <a:lstStyle/>
          <a:p>
            <a:r>
              <a:rPr lang="en-GB" sz="2400" b="1" dirty="0" smtClean="0">
                <a:latin typeface="Comic Sans MS" panose="030F0702030302020204" pitchFamily="66" charset="0"/>
              </a:rPr>
              <a:t>Multiplication Workbook </a:t>
            </a:r>
          </a:p>
          <a:p>
            <a:r>
              <a:rPr lang="en-GB" sz="2400" dirty="0" smtClean="0">
                <a:latin typeface="Comic Sans MS" panose="030F0702030302020204" pitchFamily="66" charset="0"/>
              </a:rPr>
              <a:t>Please do this worksheet in your booklet: </a:t>
            </a:r>
            <a:endParaRPr lang="en-GB" sz="2400" dirty="0" smtClean="0">
              <a:latin typeface="Comic Sans MS" panose="030F0702030302020204" pitchFamily="66" charset="0"/>
            </a:endParaRPr>
          </a:p>
          <a:p>
            <a:pPr marL="342900" indent="-342900" algn="ctr">
              <a:buFontTx/>
              <a:buChar char="-"/>
            </a:pPr>
            <a:endParaRPr lang="en-GB" sz="2400" dirty="0">
              <a:latin typeface="Comic Sans MS" panose="030F0702030302020204" pitchFamily="66" charset="0"/>
            </a:endParaRPr>
          </a:p>
          <a:p>
            <a:pPr algn="ctr"/>
            <a:endParaRPr lang="en-GB" sz="2400" dirty="0" smtClean="0">
              <a:latin typeface="Comic Sans MS" panose="030F0702030302020204" pitchFamily="66" charset="0"/>
            </a:endParaRPr>
          </a:p>
          <a:p>
            <a:pPr algn="ctr"/>
            <a:endParaRPr lang="en-GB" sz="2400" dirty="0">
              <a:latin typeface="Comic Sans MS" panose="030F0702030302020204" pitchFamily="66" charset="0"/>
            </a:endParaRPr>
          </a:p>
          <a:p>
            <a:pPr algn="ctr"/>
            <a:endParaRPr lang="en-GB" sz="2400" dirty="0" smtClean="0">
              <a:latin typeface="Comic Sans MS" panose="030F0702030302020204" pitchFamily="66" charset="0"/>
            </a:endParaRPr>
          </a:p>
          <a:p>
            <a:r>
              <a:rPr lang="en-GB" sz="2400" dirty="0" err="1" smtClean="0">
                <a:latin typeface="Comic Sans MS" panose="030F0702030302020204" pitchFamily="66" charset="0"/>
              </a:rPr>
              <a:t>Topmarks</a:t>
            </a:r>
            <a:r>
              <a:rPr lang="en-GB" sz="2400" dirty="0" smtClean="0">
                <a:latin typeface="Comic Sans MS" panose="030F0702030302020204" pitchFamily="66" charset="0"/>
              </a:rPr>
              <a:t>– </a:t>
            </a:r>
            <a:r>
              <a:rPr lang="en-GB" sz="2400" b="1" dirty="0" smtClean="0">
                <a:latin typeface="Comic Sans MS" panose="030F0702030302020204" pitchFamily="66" charset="0"/>
              </a:rPr>
              <a:t>5x table hit the button </a:t>
            </a:r>
            <a:endParaRPr lang="en-GB" sz="2400" b="1" dirty="0" smtClean="0">
              <a:latin typeface="Comic Sans MS" panose="030F0702030302020204" pitchFamily="66" charset="0"/>
            </a:endParaRPr>
          </a:p>
          <a:p>
            <a:pPr algn="ctr"/>
            <a:r>
              <a:rPr lang="en-GB" dirty="0">
                <a:hlinkClick r:id="rId6"/>
              </a:rPr>
              <a:t>https://www.topmarks.co.uk/maths-games/hit-the-button</a:t>
            </a:r>
            <a:endParaRPr lang="en-GB" dirty="0" smtClean="0">
              <a:latin typeface="Comic Sans MS" panose="030F0702030302020204" pitchFamily="66" charset="0"/>
            </a:endParaRPr>
          </a:p>
          <a:p>
            <a:pPr marL="342900" indent="-342900">
              <a:buFontTx/>
              <a:buChar char="-"/>
            </a:pPr>
            <a:endParaRPr lang="en-GB" sz="2400" dirty="0" smtClean="0">
              <a:latin typeface="Comic Sans MS" panose="030F0702030302020204" pitchFamily="66" charset="0"/>
            </a:endParaRPr>
          </a:p>
          <a:p>
            <a:pPr marL="342900" indent="-342900">
              <a:buFontTx/>
              <a:buChar char="-"/>
            </a:pPr>
            <a:endParaRPr lang="en-GB" sz="2400" dirty="0">
              <a:latin typeface="Comic Sans MS" panose="030F0702030302020204" pitchFamily="66" charset="0"/>
            </a:endParaRPr>
          </a:p>
        </p:txBody>
      </p:sp>
      <p:pic>
        <p:nvPicPr>
          <p:cNvPr id="5" name="Picture 4"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88391" y="5517232"/>
            <a:ext cx="1676952" cy="1068702"/>
          </a:xfrm>
          <a:prstGeom prst="rect">
            <a:avLst/>
          </a:prstGeom>
        </p:spPr>
      </p:pic>
      <p:pic>
        <p:nvPicPr>
          <p:cNvPr id="6" name="Picture 5"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90669" y="2441297"/>
            <a:ext cx="2019582" cy="2734056"/>
          </a:xfrm>
          <a:prstGeom prst="rect">
            <a:avLst/>
          </a:prstGeom>
        </p:spPr>
      </p:pic>
    </p:spTree>
    <p:extLst>
      <p:ext uri="{BB962C8B-B14F-4D97-AF65-F5344CB8AC3E}">
        <p14:creationId xmlns:p14="http://schemas.microsoft.com/office/powerpoint/2010/main" val="23548206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6557" y="133830"/>
            <a:ext cx="7125113" cy="924475"/>
          </a:xfrm>
        </p:spPr>
        <p:txBody>
          <a:bodyPr/>
          <a:lstStyle/>
          <a:p>
            <a:pPr algn="ctr"/>
            <a:r>
              <a:rPr lang="en-GB" sz="4000" b="1" u="sng" dirty="0" smtClean="0">
                <a:latin typeface="Comic Sans MS" panose="030F0702030302020204" pitchFamily="66" charset="0"/>
              </a:rPr>
              <a:t>Health and Wellbeing </a:t>
            </a:r>
            <a:endParaRPr lang="en-GB" sz="4000" b="1" u="sng" dirty="0">
              <a:latin typeface="Comic Sans MS" panose="030F0702030302020204" pitchFamily="66" charset="0"/>
            </a:endParaRPr>
          </a:p>
        </p:txBody>
      </p:sp>
      <p:sp>
        <p:nvSpPr>
          <p:cNvPr id="10" name="AutoShape 5" descr="Image result for drawbridg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6372200" y="2646204"/>
            <a:ext cx="2278888" cy="646331"/>
          </a:xfrm>
          <a:prstGeom prst="rect">
            <a:avLst/>
          </a:prstGeom>
          <a:noFill/>
        </p:spPr>
        <p:txBody>
          <a:bodyPr wrap="square" rtlCol="0">
            <a:spAutoFit/>
          </a:bodyPr>
          <a:lstStyle/>
          <a:p>
            <a:endParaRPr lang="en-GB" dirty="0" smtClean="0">
              <a:latin typeface="Comic Sans MS" panose="030F0702030302020204" pitchFamily="66" charset="0"/>
            </a:endParaRPr>
          </a:p>
          <a:p>
            <a:endParaRPr lang="en-GB" dirty="0">
              <a:latin typeface="Comic Sans MS" panose="030F0702030302020204" pitchFamily="66" charset="0"/>
            </a:endParaRPr>
          </a:p>
        </p:txBody>
      </p:sp>
      <p:sp>
        <p:nvSpPr>
          <p:cNvPr id="12" name="AutoShape 9" descr="Image result for battlements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AutoShape 13" descr="Image result for arrow slits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Rectangle 21"/>
          <p:cNvSpPr/>
          <p:nvPr/>
        </p:nvSpPr>
        <p:spPr>
          <a:xfrm>
            <a:off x="311150" y="2158208"/>
            <a:ext cx="8562282" cy="436713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2000" dirty="0">
              <a:solidFill>
                <a:schemeClr val="accent2">
                  <a:lumMod val="20000"/>
                  <a:lumOff val="80000"/>
                </a:schemeClr>
              </a:solidFill>
              <a:latin typeface="Comic Sans MS" panose="030F0702030302020204" pitchFamily="66" charset="0"/>
            </a:endParaRPr>
          </a:p>
        </p:txBody>
      </p:sp>
      <p:pic>
        <p:nvPicPr>
          <p:cNvPr id="23"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60375" y="956627"/>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75656" y="956627"/>
            <a:ext cx="6696744" cy="1200329"/>
          </a:xfrm>
          <a:prstGeom prst="rect">
            <a:avLst/>
          </a:prstGeom>
          <a:noFill/>
        </p:spPr>
        <p:txBody>
          <a:bodyPr wrap="square" rtlCol="0">
            <a:spAutoFit/>
          </a:bodyPr>
          <a:lstStyle/>
          <a:p>
            <a:r>
              <a:rPr lang="en-GB" sz="2400" b="1" dirty="0" smtClean="0">
                <a:latin typeface="Comic Sans MS" panose="030F0702030302020204" pitchFamily="66" charset="0"/>
              </a:rPr>
              <a:t>LI: </a:t>
            </a:r>
            <a:r>
              <a:rPr lang="en-GB" sz="2400" dirty="0" smtClean="0">
                <a:latin typeface="Comic Sans MS" panose="030F0702030302020204" pitchFamily="66" charset="0"/>
              </a:rPr>
              <a:t>To identify different </a:t>
            </a:r>
            <a:r>
              <a:rPr lang="en-GB" sz="2400" dirty="0">
                <a:latin typeface="Comic Sans MS" panose="030F0702030302020204" pitchFamily="66" charset="0"/>
              </a:rPr>
              <a:t>features of dance </a:t>
            </a:r>
            <a:r>
              <a:rPr lang="en-GB" sz="2400" dirty="0" smtClean="0">
                <a:latin typeface="Comic Sans MS" panose="030F0702030302020204" pitchFamily="66" charset="0"/>
              </a:rPr>
              <a:t>and </a:t>
            </a:r>
            <a:r>
              <a:rPr lang="en-GB" sz="2400" dirty="0">
                <a:latin typeface="Comic Sans MS" panose="030F0702030302020204" pitchFamily="66" charset="0"/>
              </a:rPr>
              <a:t>practise and perform </a:t>
            </a:r>
            <a:r>
              <a:rPr lang="en-GB" sz="2400" dirty="0" smtClean="0">
                <a:latin typeface="Comic Sans MS" panose="030F0702030302020204" pitchFamily="66" charset="0"/>
              </a:rPr>
              <a:t>steps and routines  </a:t>
            </a:r>
            <a:r>
              <a:rPr lang="en-GB" sz="2400" dirty="0">
                <a:latin typeface="Comic Sans MS" panose="030F0702030302020204" pitchFamily="66" charset="0"/>
              </a:rPr>
              <a:t>	</a:t>
            </a:r>
          </a:p>
        </p:txBody>
      </p:sp>
      <p:sp>
        <p:nvSpPr>
          <p:cNvPr id="13" name="TextBox 12"/>
          <p:cNvSpPr txBox="1"/>
          <p:nvPr/>
        </p:nvSpPr>
        <p:spPr>
          <a:xfrm>
            <a:off x="307974" y="2162603"/>
            <a:ext cx="8562281" cy="2369880"/>
          </a:xfrm>
          <a:prstGeom prst="rect">
            <a:avLst/>
          </a:prstGeom>
          <a:solidFill>
            <a:schemeClr val="accent2">
              <a:lumMod val="20000"/>
              <a:lumOff val="80000"/>
            </a:schemeClr>
          </a:solidFill>
        </p:spPr>
        <p:txBody>
          <a:bodyPr wrap="square" rtlCol="0">
            <a:spAutoFit/>
          </a:bodyPr>
          <a:lstStyle/>
          <a:p>
            <a:pPr algn="ctr"/>
            <a:r>
              <a:rPr lang="en-GB" sz="2800" b="1" u="sng" dirty="0" smtClean="0">
                <a:latin typeface="Comic Sans MS" panose="030F0702030302020204" pitchFamily="66" charset="0"/>
              </a:rPr>
              <a:t>Watch </a:t>
            </a:r>
          </a:p>
          <a:p>
            <a:pPr algn="ctr"/>
            <a:r>
              <a:rPr lang="en-GB" sz="2400" b="1" dirty="0" err="1" smtClean="0">
                <a:latin typeface="Comic Sans MS" panose="030F0702030302020204" pitchFamily="66" charset="0"/>
              </a:rPr>
              <a:t>Oti</a:t>
            </a:r>
            <a:r>
              <a:rPr lang="en-GB" sz="2400" b="1" dirty="0" smtClean="0">
                <a:latin typeface="Comic Sans MS" panose="030F0702030302020204" pitchFamily="66" charset="0"/>
              </a:rPr>
              <a:t> </a:t>
            </a:r>
            <a:r>
              <a:rPr lang="en-GB" sz="2400" b="1" dirty="0" err="1" smtClean="0">
                <a:latin typeface="Comic Sans MS" panose="030F0702030302020204" pitchFamily="66" charset="0"/>
              </a:rPr>
              <a:t>Mabuse</a:t>
            </a:r>
            <a:r>
              <a:rPr lang="en-GB" sz="2400" b="1" dirty="0" smtClean="0">
                <a:latin typeface="Comic Sans MS" panose="030F0702030302020204" pitchFamily="66" charset="0"/>
              </a:rPr>
              <a:t>- I like to move it- Madagascar </a:t>
            </a:r>
            <a:endParaRPr lang="en-GB" sz="2400" b="1" dirty="0" smtClean="0">
              <a:latin typeface="Comic Sans MS" panose="030F0702030302020204" pitchFamily="66" charset="0"/>
            </a:endParaRPr>
          </a:p>
          <a:p>
            <a:pPr algn="ctr"/>
            <a:r>
              <a:rPr lang="en-GB" sz="2400" dirty="0"/>
              <a:t>	</a:t>
            </a:r>
          </a:p>
          <a:p>
            <a:pPr algn="ctr"/>
            <a:r>
              <a:rPr lang="en-GB" sz="2400" dirty="0">
                <a:hlinkClick r:id="rId4"/>
              </a:rPr>
              <a:t>https://www.youtube.com/watch?v=aACgMV9_FmQ</a:t>
            </a:r>
            <a:endParaRPr lang="en-GB" sz="2400" b="1" dirty="0" smtClean="0">
              <a:latin typeface="Comic Sans MS" panose="030F0702030302020204" pitchFamily="66" charset="0"/>
            </a:endParaRPr>
          </a:p>
          <a:p>
            <a:pPr algn="ctr"/>
            <a:endParaRPr lang="en-GB" sz="2400" b="1" dirty="0">
              <a:latin typeface="Comic Sans MS" panose="030F0702030302020204" pitchFamily="66" charset="0"/>
            </a:endParaRPr>
          </a:p>
          <a:p>
            <a:pPr algn="ctr"/>
            <a:endParaRPr lang="en-GB" sz="2400" b="1" dirty="0">
              <a:latin typeface="Comic Sans MS" panose="030F0702030302020204" pitchFamily="66" charset="0"/>
            </a:endParaRPr>
          </a:p>
        </p:txBody>
      </p:sp>
      <p:pic>
        <p:nvPicPr>
          <p:cNvPr id="4" name="Picture 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2610" y="3785477"/>
            <a:ext cx="4499362" cy="2806587"/>
          </a:xfrm>
          <a:prstGeom prst="rect">
            <a:avLst/>
          </a:prstGeom>
        </p:spPr>
      </p:pic>
    </p:spTree>
    <p:extLst>
      <p:ext uri="{BB962C8B-B14F-4D97-AF65-F5344CB8AC3E}">
        <p14:creationId xmlns:p14="http://schemas.microsoft.com/office/powerpoint/2010/main" val="41646277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325" y="0"/>
            <a:ext cx="7125113" cy="924475"/>
          </a:xfrm>
        </p:spPr>
        <p:txBody>
          <a:bodyPr/>
          <a:lstStyle/>
          <a:p>
            <a:pPr algn="ctr"/>
            <a:r>
              <a:rPr lang="en-GB" b="1" u="sng" dirty="0" smtClean="0">
                <a:latin typeface="Comic Sans MS" panose="030F0702030302020204" pitchFamily="66" charset="0"/>
              </a:rPr>
              <a:t>Leader in Me </a:t>
            </a:r>
            <a:endParaRPr lang="en-GB" b="1" u="sng" dirty="0">
              <a:latin typeface="Comic Sans MS" panose="030F0702030302020204" pitchFamily="66" charset="0"/>
            </a:endParaRPr>
          </a:p>
        </p:txBody>
      </p:sp>
      <p:sp>
        <p:nvSpPr>
          <p:cNvPr id="4" name="Rectangle 3"/>
          <p:cNvSpPr/>
          <p:nvPr/>
        </p:nvSpPr>
        <p:spPr>
          <a:xfrm>
            <a:off x="333094" y="1916832"/>
            <a:ext cx="8562282" cy="482453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342900" indent="-342900">
              <a:buFont typeface="Arial" panose="020B0604020202020204" pitchFamily="34" charset="0"/>
              <a:buChar char="•"/>
            </a:pPr>
            <a:endParaRPr lang="en-GB" b="1" dirty="0">
              <a:solidFill>
                <a:schemeClr val="tx1"/>
              </a:solidFill>
              <a:latin typeface="Comic Sans MS" panose="030F0702030302020204" pitchFamily="66" charset="0"/>
            </a:endParaRPr>
          </a:p>
        </p:txBody>
      </p:sp>
      <p:sp>
        <p:nvSpPr>
          <p:cNvPr id="6" name="TextBox 5"/>
          <p:cNvSpPr txBox="1"/>
          <p:nvPr/>
        </p:nvSpPr>
        <p:spPr>
          <a:xfrm>
            <a:off x="1403648" y="764704"/>
            <a:ext cx="6912768" cy="461665"/>
          </a:xfrm>
          <a:prstGeom prst="rect">
            <a:avLst/>
          </a:prstGeom>
          <a:noFill/>
        </p:spPr>
        <p:txBody>
          <a:bodyPr wrap="square" rtlCol="0">
            <a:spAutoFit/>
          </a:bodyPr>
          <a:lstStyle/>
          <a:p>
            <a:r>
              <a:rPr lang="en-GB" sz="2400" b="1" dirty="0" smtClean="0">
                <a:latin typeface="Comic Sans MS" panose="030F0702030302020204" pitchFamily="66" charset="0"/>
              </a:rPr>
              <a:t>LI: </a:t>
            </a:r>
            <a:r>
              <a:rPr lang="en-GB" sz="2400" b="1" dirty="0" smtClean="0">
                <a:latin typeface="Comic Sans MS" panose="030F0702030302020204" pitchFamily="66" charset="0"/>
              </a:rPr>
              <a:t>To plan ahead and set goals for myself. </a:t>
            </a:r>
            <a:endParaRPr lang="en-GB" sz="2400" b="1" dirty="0">
              <a:latin typeface="Comic Sans MS" panose="030F0702030302020204" pitchFamily="66" charset="0"/>
            </a:endParaRPr>
          </a:p>
        </p:txBody>
      </p:sp>
      <p:pic>
        <p:nvPicPr>
          <p:cNvPr id="7"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3989" y="631820"/>
            <a:ext cx="1116800" cy="893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01842" y="1066044"/>
            <a:ext cx="7992888" cy="3046988"/>
          </a:xfrm>
          <a:prstGeom prst="rect">
            <a:avLst/>
          </a:prstGeom>
          <a:noFill/>
        </p:spPr>
        <p:txBody>
          <a:bodyPr wrap="square" rtlCol="0">
            <a:spAutoFit/>
          </a:bodyPr>
          <a:lstStyle/>
          <a:p>
            <a:pPr algn="ctr"/>
            <a:endParaRPr lang="en-GB" sz="2400" b="1" u="sng" dirty="0" smtClean="0">
              <a:latin typeface="Comic Sans MS" panose="030F0702030302020204" pitchFamily="66" charset="0"/>
            </a:endParaRPr>
          </a:p>
          <a:p>
            <a:pPr algn="ctr"/>
            <a:r>
              <a:rPr lang="en-GB" sz="2400" b="1" u="sng" dirty="0" smtClean="0">
                <a:latin typeface="Comic Sans MS" panose="030F0702030302020204" pitchFamily="66" charset="0"/>
              </a:rPr>
              <a:t>“Begin with the end in mind” </a:t>
            </a:r>
            <a:endParaRPr lang="en-GB" sz="2400" b="1" u="sng" dirty="0" smtClean="0">
              <a:latin typeface="Comic Sans MS" panose="030F0702030302020204" pitchFamily="66" charset="0"/>
            </a:endParaRPr>
          </a:p>
          <a:p>
            <a:pPr algn="ctr"/>
            <a:endParaRPr lang="en-GB" sz="2400" b="1" u="sng" dirty="0" smtClean="0">
              <a:latin typeface="Comic Sans MS" panose="030F0702030302020204" pitchFamily="66" charset="0"/>
            </a:endParaRPr>
          </a:p>
          <a:p>
            <a:pPr marL="342900" indent="-342900">
              <a:buFont typeface="Arial" panose="020B0604020202020204" pitchFamily="34" charset="0"/>
              <a:buChar char="•"/>
            </a:pPr>
            <a:r>
              <a:rPr lang="en-GB" sz="2400" dirty="0" smtClean="0">
                <a:latin typeface="Comic Sans MS" panose="030F0702030302020204" pitchFamily="66" charset="0"/>
              </a:rPr>
              <a:t>Watch the </a:t>
            </a:r>
            <a:r>
              <a:rPr lang="en-GB" sz="2400" dirty="0" smtClean="0">
                <a:latin typeface="Comic Sans MS" panose="030F0702030302020204" pitchFamily="66" charset="0"/>
              </a:rPr>
              <a:t>video below </a:t>
            </a:r>
          </a:p>
          <a:p>
            <a:r>
              <a:rPr lang="en-GB" sz="2400" dirty="0">
                <a:hlinkClick r:id="rId4"/>
              </a:rPr>
              <a:t>https://www.youtube.com/watch?v=8KHH-6vwl-I</a:t>
            </a:r>
            <a:endParaRPr lang="en-GB" sz="2400" dirty="0"/>
          </a:p>
          <a:p>
            <a:pPr marL="342900" indent="-342900">
              <a:buFont typeface="Arial" panose="020B0604020202020204" pitchFamily="34" charset="0"/>
              <a:buChar char="•"/>
            </a:pPr>
            <a:r>
              <a:rPr lang="en-GB" sz="2400" dirty="0" smtClean="0">
                <a:latin typeface="Comic Sans MS" panose="030F0702030302020204" pitchFamily="66" charset="0"/>
              </a:rPr>
              <a:t>Task-Using a page in your jotter, copy and complete this template opposite </a:t>
            </a:r>
            <a:r>
              <a:rPr lang="en-GB" sz="2400" dirty="0" smtClean="0">
                <a:latin typeface="Comic Sans MS" panose="030F0702030302020204" pitchFamily="66" charset="0"/>
                <a:sym typeface="Wingdings" panose="05000000000000000000" pitchFamily="2" charset="2"/>
              </a:rPr>
              <a:t></a:t>
            </a:r>
            <a:r>
              <a:rPr lang="en-GB" sz="2400" dirty="0" smtClean="0">
                <a:latin typeface="Comic Sans MS" panose="030F0702030302020204" pitchFamily="66" charset="0"/>
              </a:rPr>
              <a:t>    </a:t>
            </a:r>
            <a:r>
              <a:rPr lang="en-GB" sz="2400" dirty="0" smtClean="0">
                <a:latin typeface="Comic Sans MS" panose="030F0702030302020204" pitchFamily="66" charset="0"/>
                <a:sym typeface="Wingdings" panose="05000000000000000000" pitchFamily="2" charset="2"/>
              </a:rPr>
              <a:t></a:t>
            </a:r>
            <a:endParaRPr lang="en-GB" sz="2400" b="1" u="sng" dirty="0">
              <a:latin typeface="Comic Sans MS" panose="030F0702030302020204" pitchFamily="66" charset="0"/>
            </a:endParaRPr>
          </a:p>
          <a:p>
            <a:pPr marL="342900" indent="-342900">
              <a:buFont typeface="Arial" panose="020B0604020202020204" pitchFamily="34" charset="0"/>
              <a:buChar char="•"/>
            </a:pPr>
            <a:endParaRPr lang="en-GB" sz="2400" dirty="0">
              <a:latin typeface="Comic Sans MS" panose="030F0702030302020204" pitchFamily="66" charset="0"/>
            </a:endParaRPr>
          </a:p>
        </p:txBody>
      </p:sp>
      <p:pic>
        <p:nvPicPr>
          <p:cNvPr id="14" name="Picture 6" descr="Leader In Me Habit 2 for Leadership Notebooks | Leader in m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2120" y="3331494"/>
            <a:ext cx="2376264" cy="32339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842" y="3699293"/>
            <a:ext cx="4686432" cy="2848391"/>
          </a:xfrm>
          <a:prstGeom prst="rect">
            <a:avLst/>
          </a:prstGeom>
        </p:spPr>
      </p:pic>
    </p:spTree>
    <p:extLst>
      <p:ext uri="{BB962C8B-B14F-4D97-AF65-F5344CB8AC3E}">
        <p14:creationId xmlns:p14="http://schemas.microsoft.com/office/powerpoint/2010/main" val="1719157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6252" y="1628800"/>
            <a:ext cx="8562282" cy="439248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919020" y="2420888"/>
            <a:ext cx="7336746" cy="3456384"/>
          </a:xfrm>
        </p:spPr>
        <p:style>
          <a:lnRef idx="3">
            <a:schemeClr val="lt1"/>
          </a:lnRef>
          <a:fillRef idx="1">
            <a:schemeClr val="accent1"/>
          </a:fillRef>
          <a:effectRef idx="1">
            <a:schemeClr val="accent1"/>
          </a:effectRef>
          <a:fontRef idx="minor">
            <a:schemeClr val="lt1"/>
          </a:fontRef>
        </p:style>
        <p:txBody>
          <a:bodyPr/>
          <a:lstStyle/>
          <a:p>
            <a:pPr algn="ctr"/>
            <a:r>
              <a:rPr lang="en-GB" sz="3600" b="1" dirty="0" smtClean="0">
                <a:solidFill>
                  <a:schemeClr val="tx1"/>
                </a:solidFill>
                <a:latin typeface="Comic Sans MS" panose="030F0702030302020204" pitchFamily="66" charset="0"/>
              </a:rPr>
              <a:t>I hope you have enjoyed your lessons today. It would be lovely to hear how you got on.</a:t>
            </a:r>
            <a:br>
              <a:rPr lang="en-GB" sz="3600" b="1" dirty="0" smtClean="0">
                <a:solidFill>
                  <a:schemeClr val="tx1"/>
                </a:solidFill>
                <a:latin typeface="Comic Sans MS" panose="030F0702030302020204" pitchFamily="66" charset="0"/>
              </a:rPr>
            </a:br>
            <a:r>
              <a:rPr lang="en-GB" sz="3600" b="1" dirty="0">
                <a:solidFill>
                  <a:schemeClr val="tx1"/>
                </a:solidFill>
                <a:latin typeface="Comic Sans MS" panose="030F0702030302020204" pitchFamily="66" charset="0"/>
              </a:rPr>
              <a:t/>
            </a:r>
            <a:br>
              <a:rPr lang="en-GB" sz="3600" b="1" dirty="0">
                <a:solidFill>
                  <a:schemeClr val="tx1"/>
                </a:solidFill>
                <a:latin typeface="Comic Sans MS" panose="030F0702030302020204" pitchFamily="66" charset="0"/>
              </a:rPr>
            </a:br>
            <a:r>
              <a:rPr lang="en-GB" sz="3600" b="1" dirty="0" smtClean="0">
                <a:solidFill>
                  <a:schemeClr val="tx1"/>
                </a:solidFill>
                <a:latin typeface="Comic Sans MS" panose="030F0702030302020204" pitchFamily="66" charset="0"/>
              </a:rPr>
              <a:t>Enjoy the rest of your day Primary 2/3!</a:t>
            </a:r>
            <a:endParaRPr lang="en-GB" sz="3600" b="1" dirty="0">
              <a:solidFill>
                <a:schemeClr val="tx1"/>
              </a:solidFill>
              <a:latin typeface="Comic Sans MS" panose="030F0702030302020204" pitchFamily="66" charset="0"/>
            </a:endParaRPr>
          </a:p>
        </p:txBody>
      </p:sp>
      <p:pic>
        <p:nvPicPr>
          <p:cNvPr id="3" name="Picture 2" descr="C:\Users\jenna.mclean\Desktop\children playing 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792" y="476672"/>
            <a:ext cx="4833466" cy="1767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000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489</TotalTime>
  <Words>417</Words>
  <Application>Microsoft Office PowerPoint</Application>
  <PresentationFormat>On-screen Show (4:3)</PresentationFormat>
  <Paragraphs>121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Spring</vt:lpstr>
      <vt:lpstr> Tuesday 21st of April  </vt:lpstr>
      <vt:lpstr>Literacy</vt:lpstr>
      <vt:lpstr>Reading</vt:lpstr>
      <vt:lpstr>Numeracy – Warm Up </vt:lpstr>
      <vt:lpstr>  P2 Maths Activities      </vt:lpstr>
      <vt:lpstr>P3 Numeracy Activities </vt:lpstr>
      <vt:lpstr>Health and Wellbeing </vt:lpstr>
      <vt:lpstr>Leader in Me </vt:lpstr>
      <vt:lpstr>I hope you have enjoyed your lessons today. It would be lovely to hear how you got on.  Enjoy the rest of your day Primary 2/3!</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Lara Cunningham</cp:lastModifiedBy>
  <cp:revision>61</cp:revision>
  <dcterms:created xsi:type="dcterms:W3CDTF">2020-03-21T18:06:53Z</dcterms:created>
  <dcterms:modified xsi:type="dcterms:W3CDTF">2020-04-20T18:32:54Z</dcterms:modified>
</cp:coreProperties>
</file>