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9"/>
  </p:notesMasterIdLst>
  <p:sldIdLst>
    <p:sldId id="256" r:id="rId2"/>
    <p:sldId id="257" r:id="rId3"/>
    <p:sldId id="258" r:id="rId4"/>
    <p:sldId id="259" r:id="rId5"/>
    <p:sldId id="261" r:id="rId6"/>
    <p:sldId id="263"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6AE9E0-1960-4C64-8A3E-AB60B72511E5}" type="datetimeFigureOut">
              <a:rPr lang="en-GB" smtClean="0"/>
              <a:t>29/03/2020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2F320A-69C6-42B7-B01E-5838488FB4DE}" type="slidenum">
              <a:rPr lang="en-GB" smtClean="0"/>
              <a:t>‹#›</a:t>
            </a:fld>
            <a:endParaRPr lang="en-GB"/>
          </a:p>
        </p:txBody>
      </p:sp>
    </p:spTree>
    <p:extLst>
      <p:ext uri="{BB962C8B-B14F-4D97-AF65-F5344CB8AC3E}">
        <p14:creationId xmlns:p14="http://schemas.microsoft.com/office/powerpoint/2010/main" val="1429443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Hello c</a:t>
            </a:r>
            <a:endParaRPr lang="en-GB" dirty="0"/>
          </a:p>
        </p:txBody>
      </p:sp>
      <p:sp>
        <p:nvSpPr>
          <p:cNvPr id="4" name="Slide Number Placeholder 3"/>
          <p:cNvSpPr>
            <a:spLocks noGrp="1"/>
          </p:cNvSpPr>
          <p:nvPr>
            <p:ph type="sldNum" sz="quarter" idx="10"/>
          </p:nvPr>
        </p:nvSpPr>
        <p:spPr/>
        <p:txBody>
          <a:bodyPr/>
          <a:lstStyle/>
          <a:p>
            <a:fld id="{032F320A-69C6-42B7-B01E-5838488FB4DE}" type="slidenum">
              <a:rPr lang="en-GB" smtClean="0"/>
              <a:t>1</a:t>
            </a:fld>
            <a:endParaRPr lang="en-GB"/>
          </a:p>
        </p:txBody>
      </p:sp>
    </p:spTree>
    <p:extLst>
      <p:ext uri="{BB962C8B-B14F-4D97-AF65-F5344CB8AC3E}">
        <p14:creationId xmlns:p14="http://schemas.microsoft.com/office/powerpoint/2010/main" val="3378843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524FD3-DA4C-4A0E-81F8-6ECB430FA298}" type="datetimeFigureOut">
              <a:rPr lang="en-GB" smtClean="0"/>
              <a:t>29/03/2020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24FD3-DA4C-4A0E-81F8-6ECB430FA298}" type="datetimeFigureOut">
              <a:rPr lang="en-GB" smtClean="0"/>
              <a:t>29/03/2020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24FD3-DA4C-4A0E-81F8-6ECB430FA298}" type="datetimeFigureOut">
              <a:rPr lang="en-GB" smtClean="0"/>
              <a:t>29/03/2020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24FD3-DA4C-4A0E-81F8-6ECB430FA298}" type="datetimeFigureOut">
              <a:rPr lang="en-GB" smtClean="0"/>
              <a:t>29/03/2020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524FD3-DA4C-4A0E-81F8-6ECB430FA298}" type="datetimeFigureOut">
              <a:rPr lang="en-GB" smtClean="0"/>
              <a:t>29/03/2020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524FD3-DA4C-4A0E-81F8-6ECB430FA298}" type="datetimeFigureOut">
              <a:rPr lang="en-GB" smtClean="0"/>
              <a:t>29/03/2020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524FD3-DA4C-4A0E-81F8-6ECB430FA298}" type="datetimeFigureOut">
              <a:rPr lang="en-GB" smtClean="0"/>
              <a:t>29/03/2020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524FD3-DA4C-4A0E-81F8-6ECB430FA298}" type="datetimeFigureOut">
              <a:rPr lang="en-GB" smtClean="0"/>
              <a:t>29/03/2020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524FD3-DA4C-4A0E-81F8-6ECB430FA298}" type="datetimeFigureOut">
              <a:rPr lang="en-GB" smtClean="0"/>
              <a:t>29/03/2020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524FD3-DA4C-4A0E-81F8-6ECB430FA298}" type="datetimeFigureOut">
              <a:rPr lang="en-GB" smtClean="0"/>
              <a:t>29/03/2020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524FD3-DA4C-4A0E-81F8-6ECB430FA298}" type="datetimeFigureOut">
              <a:rPr lang="en-GB" smtClean="0"/>
              <a:t>29/03/2020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743A06-F6AF-4C0E-8F0E-DA186D2E19F2}" type="slidenum">
              <a:rPr lang="en-GB" smtClean="0"/>
              <a:t>‹#›</a:t>
            </a:fld>
            <a:endParaRPr lang="en-GB"/>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64524FD3-DA4C-4A0E-81F8-6ECB430FA298}" type="datetimeFigureOut">
              <a:rPr lang="en-GB" smtClean="0"/>
              <a:t>29/03/2020</a:t>
            </a:fld>
            <a:endParaRPr lang="en-GB"/>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GB"/>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7E743A06-F6AF-4C0E-8F0E-DA186D2E19F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7_u2SigckNQ"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youtube.com/watch?v=WGERKJYjkQI" TargetMode="External"/><Relationship Id="rId5" Type="http://schemas.microsoft.com/office/2007/relationships/hdphoto" Target="../media/hdphoto2.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6" Type="http://schemas.microsoft.com/office/2007/relationships/hdphoto" Target="../media/hdphoto3.wdp"/><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SLNk_sFY8rM"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1560" y="404664"/>
            <a:ext cx="7848872" cy="6120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971600" y="404664"/>
            <a:ext cx="7128792" cy="172819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1009442" y="476673"/>
            <a:ext cx="7117180" cy="792087"/>
          </a:xfrm>
        </p:spPr>
        <p:txBody>
          <a:bodyPr/>
          <a:lstStyle/>
          <a:p>
            <a:pPr algn="ctr"/>
            <a:r>
              <a:rPr lang="en-GB" sz="4400" b="1" dirty="0" smtClean="0">
                <a:latin typeface="Comic Sans MS" panose="030F0702030302020204" pitchFamily="66" charset="0"/>
              </a:rPr>
              <a:t>Monday </a:t>
            </a:r>
            <a:r>
              <a:rPr lang="en-GB" sz="4400" b="1" dirty="0" smtClean="0">
                <a:latin typeface="Comic Sans MS" panose="030F0702030302020204" pitchFamily="66" charset="0"/>
              </a:rPr>
              <a:t>20</a:t>
            </a:r>
            <a:r>
              <a:rPr lang="en-GB" sz="4400" b="1" baseline="30000" dirty="0" smtClean="0">
                <a:latin typeface="Comic Sans MS" panose="030F0702030302020204" pitchFamily="66" charset="0"/>
              </a:rPr>
              <a:t>th</a:t>
            </a:r>
            <a:r>
              <a:rPr lang="en-GB" sz="4400" b="1" dirty="0" smtClean="0">
                <a:latin typeface="Comic Sans MS" panose="030F0702030302020204" pitchFamily="66" charset="0"/>
              </a:rPr>
              <a:t> </a:t>
            </a:r>
            <a:r>
              <a:rPr lang="en-GB" sz="4400" b="1" dirty="0" smtClean="0">
                <a:latin typeface="Comic Sans MS" panose="030F0702030302020204" pitchFamily="66" charset="0"/>
              </a:rPr>
              <a:t>of </a:t>
            </a:r>
            <a:r>
              <a:rPr lang="en-GB" sz="4400" b="1" dirty="0" smtClean="0">
                <a:latin typeface="Comic Sans MS" panose="030F0702030302020204" pitchFamily="66" charset="0"/>
              </a:rPr>
              <a:t>April</a:t>
            </a:r>
            <a:endParaRPr lang="en-GB" sz="4400" b="1" dirty="0">
              <a:latin typeface="Comic Sans MS" panose="030F0702030302020204" pitchFamily="66" charset="0"/>
            </a:endParaRPr>
          </a:p>
        </p:txBody>
      </p:sp>
      <p:sp>
        <p:nvSpPr>
          <p:cNvPr id="3" name="Subtitle 2"/>
          <p:cNvSpPr>
            <a:spLocks noGrp="1"/>
          </p:cNvSpPr>
          <p:nvPr>
            <p:ph type="subTitle" idx="1"/>
          </p:nvPr>
        </p:nvSpPr>
        <p:spPr>
          <a:xfrm>
            <a:off x="1009442" y="1340768"/>
            <a:ext cx="7117180" cy="4968552"/>
          </a:xfrm>
        </p:spPr>
        <p:txBody>
          <a:bodyPr>
            <a:normAutofit/>
          </a:bodyPr>
          <a:lstStyle/>
          <a:p>
            <a:pPr algn="ctr"/>
            <a:r>
              <a:rPr lang="en-GB" sz="2800" b="1" dirty="0" smtClean="0">
                <a:latin typeface="Comic Sans MS" panose="030F0702030302020204" pitchFamily="66" charset="0"/>
              </a:rPr>
              <a:t>Good Morning Primary 3!</a:t>
            </a:r>
          </a:p>
          <a:p>
            <a:pPr algn="ctr"/>
            <a:endParaRPr lang="en-GB" b="1" dirty="0">
              <a:latin typeface="Comic Sans MS" panose="030F0702030302020204" pitchFamily="66" charset="0"/>
            </a:endParaRPr>
          </a:p>
          <a:p>
            <a:r>
              <a:rPr lang="en-GB" sz="2600" dirty="0" smtClean="0">
                <a:latin typeface="Comic Sans MS" panose="030F0702030302020204" pitchFamily="66" charset="0"/>
              </a:rPr>
              <a:t>French</a:t>
            </a:r>
            <a:r>
              <a:rPr lang="en-GB" sz="2600" b="1" dirty="0" smtClean="0">
                <a:latin typeface="Comic Sans MS" panose="030F0702030302020204" pitchFamily="66" charset="0"/>
              </a:rPr>
              <a:t>: Bonjour </a:t>
            </a:r>
            <a:r>
              <a:rPr lang="en-GB" sz="2600" b="1" dirty="0" smtClean="0">
                <a:latin typeface="Comic Sans MS" panose="030F0702030302020204" pitchFamily="66" charset="0"/>
              </a:rPr>
              <a:t>la class!  Ca </a:t>
            </a:r>
            <a:r>
              <a:rPr lang="en-GB" sz="2600" b="1" dirty="0" err="1" smtClean="0">
                <a:latin typeface="Comic Sans MS" panose="030F0702030302020204" pitchFamily="66" charset="0"/>
              </a:rPr>
              <a:t>Va</a:t>
            </a:r>
            <a:r>
              <a:rPr lang="en-GB" sz="2600" b="1" dirty="0" smtClean="0">
                <a:latin typeface="Comic Sans MS" panose="030F0702030302020204" pitchFamily="66" charset="0"/>
              </a:rPr>
              <a:t>?</a:t>
            </a:r>
          </a:p>
          <a:p>
            <a:endParaRPr lang="en-GB" sz="1200" b="1" dirty="0" smtClean="0">
              <a:latin typeface="Comic Sans MS" panose="030F0702030302020204" pitchFamily="66" charset="0"/>
            </a:endParaRPr>
          </a:p>
          <a:p>
            <a:r>
              <a:rPr lang="en-GB" dirty="0">
                <a:latin typeface="Comic Sans MS" panose="030F0702030302020204" pitchFamily="66" charset="0"/>
              </a:rPr>
              <a:t>Can you say todays date in French? </a:t>
            </a:r>
          </a:p>
          <a:p>
            <a:r>
              <a:rPr lang="en-GB" dirty="0" err="1">
                <a:latin typeface="Comic Sans MS" panose="030F0702030302020204" pitchFamily="66" charset="0"/>
              </a:rPr>
              <a:t>Aujourd’hui</a:t>
            </a:r>
            <a:r>
              <a:rPr lang="en-GB" dirty="0">
                <a:latin typeface="Comic Sans MS" panose="030F0702030302020204" pitchFamily="66" charset="0"/>
              </a:rPr>
              <a:t> </a:t>
            </a:r>
            <a:r>
              <a:rPr lang="en-GB" dirty="0" err="1">
                <a:latin typeface="Comic Sans MS" panose="030F0702030302020204" pitchFamily="66" charset="0"/>
              </a:rPr>
              <a:t>c’est</a:t>
            </a:r>
            <a:r>
              <a:rPr lang="en-GB" dirty="0">
                <a:latin typeface="Comic Sans MS" panose="030F0702030302020204" pitchFamily="66" charset="0"/>
              </a:rPr>
              <a:t> </a:t>
            </a:r>
            <a:r>
              <a:rPr lang="en-GB" dirty="0" smtClean="0">
                <a:latin typeface="Comic Sans MS" panose="030F0702030302020204" pitchFamily="66" charset="0"/>
              </a:rPr>
              <a:t>(</a:t>
            </a:r>
            <a:r>
              <a:rPr lang="en-GB" b="1" dirty="0" smtClean="0">
                <a:latin typeface="Comic Sans MS" panose="030F0702030302020204" pitchFamily="66" charset="0"/>
              </a:rPr>
              <a:t>Monday</a:t>
            </a:r>
            <a:r>
              <a:rPr lang="en-GB" dirty="0" smtClean="0">
                <a:latin typeface="Comic Sans MS" panose="030F0702030302020204" pitchFamily="66" charset="0"/>
              </a:rPr>
              <a:t>) 20</a:t>
            </a:r>
            <a:r>
              <a:rPr lang="en-GB" baseline="30000" dirty="0" smtClean="0">
                <a:latin typeface="Comic Sans MS" panose="030F0702030302020204" pitchFamily="66" charset="0"/>
              </a:rPr>
              <a:t>th</a:t>
            </a:r>
            <a:r>
              <a:rPr lang="en-GB" dirty="0" smtClean="0">
                <a:latin typeface="Comic Sans MS" panose="030F0702030302020204" pitchFamily="66" charset="0"/>
              </a:rPr>
              <a:t> (</a:t>
            </a:r>
            <a:r>
              <a:rPr lang="en-GB" b="1" dirty="0" smtClean="0">
                <a:latin typeface="Comic Sans MS" panose="030F0702030302020204" pitchFamily="66" charset="0"/>
              </a:rPr>
              <a:t>April</a:t>
            </a:r>
            <a:r>
              <a:rPr lang="en-GB" dirty="0" smtClean="0">
                <a:latin typeface="Comic Sans MS" panose="030F0702030302020204" pitchFamily="66" charset="0"/>
              </a:rPr>
              <a:t>) 2020</a:t>
            </a:r>
            <a:endParaRPr lang="en-GB" dirty="0">
              <a:latin typeface="Comic Sans MS" panose="030F0702030302020204" pitchFamily="66" charset="0"/>
            </a:endParaRPr>
          </a:p>
          <a:p>
            <a:r>
              <a:rPr lang="en-GB" dirty="0" smtClean="0">
                <a:latin typeface="Comic Sans MS" panose="030F0702030302020204" pitchFamily="66" charset="0"/>
              </a:rPr>
              <a:t> </a:t>
            </a:r>
          </a:p>
          <a:p>
            <a:r>
              <a:rPr lang="en-GB" dirty="0" smtClean="0">
                <a:latin typeface="Comic Sans MS" panose="030F0702030302020204" pitchFamily="66" charset="0"/>
              </a:rPr>
              <a:t>Let’s refresh our memory and sing the French </a:t>
            </a:r>
          </a:p>
          <a:p>
            <a:r>
              <a:rPr lang="en-GB" dirty="0" smtClean="0">
                <a:latin typeface="Comic Sans MS" panose="030F0702030302020204" pitchFamily="66" charset="0"/>
              </a:rPr>
              <a:t>months of the year song: </a:t>
            </a:r>
          </a:p>
          <a:p>
            <a:r>
              <a:rPr lang="en-GB" dirty="0" smtClean="0">
                <a:latin typeface="Comic Sans MS" panose="030F0702030302020204" pitchFamily="66" charset="0"/>
                <a:hlinkClick r:id="rId3"/>
              </a:rPr>
              <a:t>https://www.youtube.com/watch?v=7_u2SigckNQ</a:t>
            </a:r>
            <a:r>
              <a:rPr lang="en-GB" dirty="0" smtClean="0">
                <a:latin typeface="Comic Sans MS" panose="030F0702030302020204" pitchFamily="66" charset="0"/>
              </a:rPr>
              <a:t> </a:t>
            </a:r>
          </a:p>
          <a:p>
            <a:pPr algn="ctr"/>
            <a:endParaRPr lang="en-GB" dirty="0">
              <a:latin typeface="Comic Sans MS" panose="030F0702030302020204" pitchFamily="66" charset="0"/>
            </a:endParaRPr>
          </a:p>
        </p:txBody>
      </p:sp>
      <p:sp>
        <p:nvSpPr>
          <p:cNvPr id="4" name="AutoShape 2" descr="Image result for sun happy face carto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8" name="Picture 4" descr="C:\Users\jenna.mclean\Desktop\months of the yea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1729" y="2420888"/>
            <a:ext cx="1707837" cy="367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8000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312739"/>
            <a:ext cx="7125113" cy="595981"/>
          </a:xfrm>
        </p:spPr>
        <p:txBody>
          <a:bodyPr>
            <a:noAutofit/>
          </a:bodyPr>
          <a:lstStyle/>
          <a:p>
            <a:pPr algn="ctr"/>
            <a:r>
              <a:rPr lang="en-GB" sz="4400" b="1" u="sng" dirty="0" smtClean="0">
                <a:latin typeface="Comic Sans MS" panose="030F0702030302020204" pitchFamily="66" charset="0"/>
              </a:rPr>
              <a:t>Literacy </a:t>
            </a:r>
            <a:endParaRPr lang="en-GB" sz="4400" b="1" u="sng" dirty="0">
              <a:latin typeface="Comic Sans MS" panose="030F0702030302020204" pitchFamily="66" charset="0"/>
            </a:endParaRPr>
          </a:p>
        </p:txBody>
      </p:sp>
      <p:sp>
        <p:nvSpPr>
          <p:cNvPr id="3" name="Content Placeholder 2"/>
          <p:cNvSpPr>
            <a:spLocks noGrp="1"/>
          </p:cNvSpPr>
          <p:nvPr>
            <p:ph idx="1"/>
          </p:nvPr>
        </p:nvSpPr>
        <p:spPr>
          <a:xfrm>
            <a:off x="1541830" y="1370112"/>
            <a:ext cx="6608398" cy="576064"/>
          </a:xfrm>
        </p:spPr>
        <p:txBody>
          <a:bodyPr>
            <a:noAutofit/>
          </a:bodyPr>
          <a:lstStyle/>
          <a:p>
            <a:pPr marL="0" indent="0">
              <a:buNone/>
            </a:pPr>
            <a:r>
              <a:rPr lang="en-GB" sz="2000" b="1" dirty="0" smtClean="0">
                <a:latin typeface="Comic Sans MS" panose="030F0702030302020204" pitchFamily="66" charset="0"/>
              </a:rPr>
              <a:t>LI: We are learning to recognise, read and make words containing the </a:t>
            </a:r>
            <a:r>
              <a:rPr lang="en-GB" sz="2000" b="1" dirty="0" smtClean="0">
                <a:latin typeface="Comic Sans MS" panose="030F0702030302020204" pitchFamily="66" charset="0"/>
              </a:rPr>
              <a:t>‘</a:t>
            </a:r>
            <a:r>
              <a:rPr lang="en-GB" sz="2000" b="1" dirty="0" err="1" smtClean="0">
                <a:latin typeface="Comic Sans MS" panose="030F0702030302020204" pitchFamily="66" charset="0"/>
              </a:rPr>
              <a:t>ough</a:t>
            </a:r>
            <a:r>
              <a:rPr lang="en-GB" sz="2000" b="1" dirty="0" smtClean="0">
                <a:latin typeface="Comic Sans MS" panose="030F0702030302020204" pitchFamily="66" charset="0"/>
              </a:rPr>
              <a:t>’ </a:t>
            </a:r>
            <a:r>
              <a:rPr lang="en-GB" sz="2000" b="1" dirty="0" smtClean="0">
                <a:latin typeface="Comic Sans MS" panose="030F0702030302020204" pitchFamily="66" charset="0"/>
              </a:rPr>
              <a:t>phoneme.  </a:t>
            </a:r>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07975" y="1124744"/>
            <a:ext cx="1116800" cy="893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612775" y="4725144"/>
            <a:ext cx="112395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AutoShape 7" descr="Image result for bake a cake carto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12" descr="Image result for played a game carto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16" descr="Image result for watched tv carto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22" descr="Image result for played with lego cartoon"/>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Rectangle 10"/>
          <p:cNvSpPr/>
          <p:nvPr/>
        </p:nvSpPr>
        <p:spPr>
          <a:xfrm>
            <a:off x="333094" y="2492896"/>
            <a:ext cx="8562282" cy="41764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2" name="TextBox 11"/>
          <p:cNvSpPr txBox="1"/>
          <p:nvPr/>
        </p:nvSpPr>
        <p:spPr>
          <a:xfrm>
            <a:off x="765175" y="2548220"/>
            <a:ext cx="7623249" cy="6201698"/>
          </a:xfrm>
          <a:prstGeom prst="rect">
            <a:avLst/>
          </a:prstGeom>
          <a:noFill/>
        </p:spPr>
        <p:txBody>
          <a:bodyPr wrap="square" rtlCol="0">
            <a:spAutoFit/>
          </a:bodyPr>
          <a:lstStyle/>
          <a:p>
            <a:pPr marL="342900" indent="-342900">
              <a:buAutoNum type="arabicPeriod"/>
            </a:pPr>
            <a:r>
              <a:rPr lang="en-GB" sz="2300" dirty="0" smtClean="0">
                <a:latin typeface="Comic Sans MS" panose="030F0702030302020204" pitchFamily="66" charset="0"/>
              </a:rPr>
              <a:t>Sing ABC, </a:t>
            </a:r>
            <a:r>
              <a:rPr lang="en-GB" sz="2300" dirty="0" err="1" smtClean="0">
                <a:latin typeface="Comic Sans MS" panose="030F0702030302020204" pitchFamily="66" charset="0"/>
              </a:rPr>
              <a:t>abc</a:t>
            </a:r>
            <a:r>
              <a:rPr lang="en-GB" sz="2300" dirty="0" smtClean="0">
                <a:latin typeface="Comic Sans MS" panose="030F0702030302020204" pitchFamily="66" charset="0"/>
              </a:rPr>
              <a:t> and vowel </a:t>
            </a:r>
            <a:r>
              <a:rPr lang="en-GB" sz="2300" dirty="0" smtClean="0">
                <a:latin typeface="Comic Sans MS" panose="030F0702030302020204" pitchFamily="66" charset="0"/>
              </a:rPr>
              <a:t>song.</a:t>
            </a:r>
          </a:p>
          <a:p>
            <a:pPr marL="342900" indent="-342900">
              <a:buAutoNum type="arabicPeriod"/>
            </a:pPr>
            <a:endParaRPr lang="en-GB" sz="2300" dirty="0">
              <a:latin typeface="Comic Sans MS" panose="030F0702030302020204" pitchFamily="66" charset="0"/>
            </a:endParaRPr>
          </a:p>
          <a:p>
            <a:pPr marL="342900" indent="-342900">
              <a:buAutoNum type="arabicPeriod"/>
            </a:pPr>
            <a:r>
              <a:rPr lang="en-GB" sz="2300" dirty="0" smtClean="0">
                <a:latin typeface="Comic Sans MS" panose="030F0702030302020204" pitchFamily="66" charset="0"/>
              </a:rPr>
              <a:t>Read </a:t>
            </a:r>
            <a:r>
              <a:rPr lang="en-GB" sz="2300" dirty="0" smtClean="0">
                <a:latin typeface="Comic Sans MS" panose="030F0702030302020204" pitchFamily="66" charset="0"/>
              </a:rPr>
              <a:t>the phoneme story and highlight the phoneme words. </a:t>
            </a:r>
          </a:p>
          <a:p>
            <a:pPr marL="342900" indent="-342900">
              <a:buAutoNum type="arabicPeriod"/>
            </a:pPr>
            <a:endParaRPr lang="en-GB" sz="2300" dirty="0">
              <a:latin typeface="Comic Sans MS" panose="030F0702030302020204" pitchFamily="66" charset="0"/>
            </a:endParaRPr>
          </a:p>
          <a:p>
            <a:pPr marL="342900" indent="-342900">
              <a:buAutoNum type="arabicPeriod"/>
            </a:pPr>
            <a:r>
              <a:rPr lang="en-GB" sz="2300" dirty="0" smtClean="0">
                <a:latin typeface="Comic Sans MS" panose="030F0702030302020204" pitchFamily="66" charset="0"/>
              </a:rPr>
              <a:t> Watch </a:t>
            </a:r>
            <a:r>
              <a:rPr lang="en-GB" sz="2300" dirty="0" smtClean="0">
                <a:latin typeface="Comic Sans MS" panose="030F0702030302020204" pitchFamily="66" charset="0"/>
              </a:rPr>
              <a:t>this video to get some examples of words with the ‘</a:t>
            </a:r>
            <a:r>
              <a:rPr lang="en-GB" sz="2300" dirty="0" err="1" smtClean="0">
                <a:latin typeface="Comic Sans MS" panose="030F0702030302020204" pitchFamily="66" charset="0"/>
              </a:rPr>
              <a:t>ough</a:t>
            </a:r>
            <a:r>
              <a:rPr lang="en-GB" sz="2300" dirty="0" smtClean="0">
                <a:latin typeface="Comic Sans MS" panose="030F0702030302020204" pitchFamily="66" charset="0"/>
              </a:rPr>
              <a:t>’ sound: </a:t>
            </a:r>
            <a:r>
              <a:rPr lang="en-GB" sz="2300" dirty="0" smtClean="0">
                <a:hlinkClick r:id="rId6"/>
              </a:rPr>
              <a:t>https</a:t>
            </a:r>
            <a:r>
              <a:rPr lang="en-GB" sz="2300" dirty="0">
                <a:hlinkClick r:id="rId6"/>
              </a:rPr>
              <a:t>://www.youtube.com/watch?v=WGERKJYjkQI</a:t>
            </a:r>
            <a:endParaRPr lang="en-GB" sz="2300" dirty="0">
              <a:latin typeface="Comic Sans MS" panose="030F0702030302020204" pitchFamily="66" charset="0"/>
            </a:endParaRPr>
          </a:p>
          <a:p>
            <a:pPr marL="342900" indent="-342900">
              <a:buAutoNum type="arabicPeriod"/>
            </a:pPr>
            <a:endParaRPr lang="en-GB" sz="2300" dirty="0" smtClean="0">
              <a:latin typeface="Comic Sans MS" panose="030F0702030302020204" pitchFamily="66" charset="0"/>
            </a:endParaRPr>
          </a:p>
          <a:p>
            <a:pPr marL="342900" indent="-342900">
              <a:buAutoNum type="arabicPeriod"/>
            </a:pPr>
            <a:r>
              <a:rPr lang="en-GB" sz="2300" dirty="0" smtClean="0">
                <a:latin typeface="Comic Sans MS" panose="030F0702030302020204" pitchFamily="66" charset="0"/>
              </a:rPr>
              <a:t>Complete </a:t>
            </a:r>
            <a:r>
              <a:rPr lang="en-GB" sz="2300" dirty="0" smtClean="0">
                <a:latin typeface="Comic Sans MS" panose="030F0702030302020204" pitchFamily="66" charset="0"/>
              </a:rPr>
              <a:t>the phoneme word maker. </a:t>
            </a:r>
          </a:p>
          <a:p>
            <a:pPr marL="285750" indent="-285750">
              <a:buFontTx/>
              <a:buChar char="-"/>
            </a:pPr>
            <a:endParaRPr lang="en-GB" dirty="0">
              <a:latin typeface="Comic Sans MS" panose="030F0702030302020204" pitchFamily="66" charset="0"/>
            </a:endParaRPr>
          </a:p>
          <a:p>
            <a:pPr marL="285750" indent="-285750">
              <a:buFontTx/>
              <a:buChar char="-"/>
            </a:pPr>
            <a:endParaRPr lang="en-GB" dirty="0" smtClean="0">
              <a:latin typeface="Comic Sans MS" panose="030F0702030302020204" pitchFamily="66" charset="0"/>
            </a:endParaRPr>
          </a:p>
          <a:p>
            <a:pPr marL="285750" indent="-285750">
              <a:buFontTx/>
              <a:buChar char="-"/>
            </a:pPr>
            <a:endParaRPr lang="en-GB" dirty="0">
              <a:latin typeface="Comic Sans MS" panose="030F0702030302020204" pitchFamily="66" charset="0"/>
            </a:endParaRPr>
          </a:p>
          <a:p>
            <a:pPr marL="285750" indent="-285750">
              <a:buFontTx/>
              <a:buChar char="-"/>
            </a:pPr>
            <a:endParaRPr lang="en-GB" dirty="0" smtClean="0">
              <a:latin typeface="Comic Sans MS" panose="030F0702030302020204" pitchFamily="66" charset="0"/>
            </a:endParaRPr>
          </a:p>
          <a:p>
            <a:pPr marL="285750" indent="-285750">
              <a:buFontTx/>
              <a:buChar char="-"/>
            </a:pPr>
            <a:endParaRPr lang="en-GB" dirty="0">
              <a:latin typeface="Comic Sans MS" panose="030F0702030302020204" pitchFamily="66" charset="0"/>
            </a:endParaRPr>
          </a:p>
          <a:p>
            <a:pPr marL="285750" indent="-285750">
              <a:buFontTx/>
              <a:buChar char="-"/>
            </a:pPr>
            <a:endParaRPr lang="en-GB" dirty="0" smtClean="0">
              <a:latin typeface="Comic Sans MS" panose="030F0702030302020204" pitchFamily="66" charset="0"/>
            </a:endParaRPr>
          </a:p>
          <a:p>
            <a:pPr marL="285750" indent="-285750">
              <a:buFontTx/>
              <a:buChar char="-"/>
            </a:pPr>
            <a:endParaRPr lang="en-GB" dirty="0">
              <a:latin typeface="Comic Sans MS" panose="030F0702030302020204" pitchFamily="66" charset="0"/>
            </a:endParaRPr>
          </a:p>
          <a:p>
            <a:pPr marL="285750" indent="-285750">
              <a:buFontTx/>
              <a:buChar char="-"/>
            </a:pPr>
            <a:endParaRPr lang="en-GB" dirty="0">
              <a:latin typeface="Comic Sans MS" panose="030F0702030302020204" pitchFamily="66" charset="0"/>
            </a:endParaRPr>
          </a:p>
        </p:txBody>
      </p:sp>
      <p:pic>
        <p:nvPicPr>
          <p:cNvPr id="2050" name="Picture 2" descr="C:\Users\jenna.mclean\Desktop\spelling hand.jf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75191" y="1665303"/>
            <a:ext cx="1367036" cy="1655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2285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2277"/>
            <a:ext cx="6226851" cy="924475"/>
          </a:xfrm>
        </p:spPr>
        <p:txBody>
          <a:bodyPr>
            <a:noAutofit/>
          </a:bodyPr>
          <a:lstStyle/>
          <a:p>
            <a:pPr algn="ctr"/>
            <a:r>
              <a:rPr lang="en-GB" sz="3600" b="1" u="sng" dirty="0" smtClean="0">
                <a:latin typeface="Comic Sans MS" panose="030F0702030302020204" pitchFamily="66" charset="0"/>
              </a:rPr>
              <a:t>Numeracy – Warm Up </a:t>
            </a:r>
            <a:endParaRPr lang="en-GB" sz="3600" b="1" dirty="0"/>
          </a:p>
        </p:txBody>
      </p:sp>
      <p:pic>
        <p:nvPicPr>
          <p:cNvPr id="5"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611560" y="1196752"/>
            <a:ext cx="1116800" cy="893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728360" y="1515425"/>
            <a:ext cx="6804080" cy="707886"/>
          </a:xfrm>
          <a:prstGeom prst="rect">
            <a:avLst/>
          </a:prstGeom>
          <a:noFill/>
        </p:spPr>
        <p:txBody>
          <a:bodyPr wrap="square" rtlCol="0">
            <a:spAutoFit/>
          </a:bodyPr>
          <a:lstStyle/>
          <a:p>
            <a:r>
              <a:rPr lang="en-GB" sz="2000" b="1" dirty="0" smtClean="0">
                <a:latin typeface="Comic Sans MS" panose="030F0702030302020204" pitchFamily="66" charset="0"/>
              </a:rPr>
              <a:t>LI: We are learning to count forwards and backwards.  </a:t>
            </a:r>
            <a:endParaRPr lang="en-GB" sz="2000" b="1" dirty="0">
              <a:latin typeface="Comic Sans MS" panose="030F0702030302020204" pitchFamily="66" charset="0"/>
            </a:endParaRPr>
          </a:p>
        </p:txBody>
      </p:sp>
      <p:sp>
        <p:nvSpPr>
          <p:cNvPr id="8" name="Rectangle 7"/>
          <p:cNvSpPr/>
          <p:nvPr/>
        </p:nvSpPr>
        <p:spPr>
          <a:xfrm>
            <a:off x="333094" y="2276872"/>
            <a:ext cx="8562282" cy="37870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7" name="TextBox 6"/>
          <p:cNvSpPr txBox="1"/>
          <p:nvPr/>
        </p:nvSpPr>
        <p:spPr>
          <a:xfrm>
            <a:off x="611560" y="2636912"/>
            <a:ext cx="7920880" cy="3170099"/>
          </a:xfrm>
          <a:prstGeom prst="rect">
            <a:avLst/>
          </a:prstGeom>
          <a:noFill/>
        </p:spPr>
        <p:txBody>
          <a:bodyPr wrap="square" rtlCol="0">
            <a:spAutoFit/>
          </a:bodyPr>
          <a:lstStyle/>
          <a:p>
            <a:r>
              <a:rPr lang="en-GB" sz="2000" b="1" u="sng" dirty="0">
                <a:latin typeface="Comic Sans MS" panose="030F0702030302020204" pitchFamily="66" charset="0"/>
              </a:rPr>
              <a:t>C</a:t>
            </a:r>
            <a:r>
              <a:rPr lang="en-GB" sz="2000" b="1" u="sng" dirty="0" smtClean="0">
                <a:latin typeface="Comic Sans MS" panose="030F0702030302020204" pitchFamily="66" charset="0"/>
              </a:rPr>
              <a:t>hoose 2 actions (for example – clap hands and snap fingers)</a:t>
            </a:r>
          </a:p>
          <a:p>
            <a:endParaRPr lang="en-GB" sz="2000" dirty="0">
              <a:latin typeface="Comic Sans MS" panose="030F0702030302020204" pitchFamily="66" charset="0"/>
            </a:endParaRPr>
          </a:p>
          <a:p>
            <a:pPr marL="457200" indent="-457200">
              <a:buAutoNum type="arabicPeriod"/>
            </a:pPr>
            <a:r>
              <a:rPr lang="en-GB" sz="2000" dirty="0" smtClean="0">
                <a:latin typeface="Comic Sans MS" panose="030F0702030302020204" pitchFamily="66" charset="0"/>
              </a:rPr>
              <a:t>Count forwards and backwards in 5s to 50.</a:t>
            </a:r>
          </a:p>
          <a:p>
            <a:pPr marL="457200" indent="-457200">
              <a:buAutoNum type="arabicPeriod"/>
            </a:pPr>
            <a:endParaRPr lang="en-GB" sz="2000" dirty="0">
              <a:latin typeface="Comic Sans MS" panose="030F0702030302020204" pitchFamily="66" charset="0"/>
            </a:endParaRPr>
          </a:p>
          <a:p>
            <a:pPr marL="457200" indent="-457200">
              <a:buAutoNum type="arabicPeriod"/>
            </a:pPr>
            <a:r>
              <a:rPr lang="en-GB" sz="2000" dirty="0" smtClean="0">
                <a:latin typeface="Comic Sans MS" panose="030F0702030302020204" pitchFamily="66" charset="0"/>
              </a:rPr>
              <a:t>Count </a:t>
            </a:r>
            <a:r>
              <a:rPr lang="en-GB" sz="2000" dirty="0" smtClean="0">
                <a:latin typeface="Comic Sans MS" panose="030F0702030302020204" pitchFamily="66" charset="0"/>
              </a:rPr>
              <a:t>forwards and backwards in 10s to </a:t>
            </a:r>
            <a:r>
              <a:rPr lang="en-GB" sz="2000" dirty="0" smtClean="0">
                <a:latin typeface="Comic Sans MS" panose="030F0702030302020204" pitchFamily="66" charset="0"/>
              </a:rPr>
              <a:t>100.</a:t>
            </a:r>
          </a:p>
          <a:p>
            <a:pPr marL="457200" indent="-457200">
              <a:buAutoNum type="arabicPeriod"/>
            </a:pPr>
            <a:endParaRPr lang="en-GB" sz="2000" dirty="0">
              <a:latin typeface="Comic Sans MS" panose="030F0702030302020204" pitchFamily="66" charset="0"/>
            </a:endParaRPr>
          </a:p>
          <a:p>
            <a:pPr marL="457200" indent="-457200">
              <a:buAutoNum type="arabicPeriod"/>
            </a:pPr>
            <a:r>
              <a:rPr lang="en-GB" sz="2000" dirty="0" smtClean="0">
                <a:latin typeface="Comic Sans MS" panose="030F0702030302020204" pitchFamily="66" charset="0"/>
              </a:rPr>
              <a:t>Count forwards and backwards in 100s to 1000.</a:t>
            </a:r>
            <a:endParaRPr lang="en-GB" sz="2000" dirty="0">
              <a:latin typeface="Comic Sans MS" panose="030F0702030302020204" pitchFamily="66" charset="0"/>
            </a:endParaRPr>
          </a:p>
          <a:p>
            <a:endParaRPr lang="en-GB" sz="2000" dirty="0" smtClean="0">
              <a:latin typeface="Comic Sans MS" panose="030F0702030302020204" pitchFamily="66" charset="0"/>
            </a:endParaRPr>
          </a:p>
          <a:p>
            <a:endParaRPr lang="en-GB" sz="2000" dirty="0">
              <a:latin typeface="Comic Sans MS" panose="030F0702030302020204" pitchFamily="66" charset="0"/>
            </a:endParaRPr>
          </a:p>
          <a:p>
            <a:endParaRPr lang="en-GB" sz="2000" dirty="0">
              <a:latin typeface="Comic Sans MS" panose="030F0702030302020204" pitchFamily="66" charset="0"/>
            </a:endParaRPr>
          </a:p>
        </p:txBody>
      </p:sp>
      <p:sp>
        <p:nvSpPr>
          <p:cNvPr id="9" name="AutoShape 2" descr="Image result for counting in 2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0" name="Picture 2" descr="C:\Users\jenna.mclean\Desktop\counting to 1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4055" y="5196986"/>
            <a:ext cx="3240360" cy="12200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Image result for adding cartoon"/>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2550" b="98543" l="2667" r="98267">
                        <a14:foregroundMark x1="67600" y1="31876" x2="58800" y2="50273"/>
                        <a14:foregroundMark x1="84400" y1="32423" x2="68000" y2="50273"/>
                        <a14:foregroundMark x1="84000" y1="50820" x2="75600" y2="21494"/>
                        <a14:foregroundMark x1="69733" y1="29508" x2="57467" y2="44444"/>
                        <a14:foregroundMark x1="58800" y1="26594" x2="65467" y2="51913"/>
                        <a14:foregroundMark x1="85733" y1="32969" x2="60000" y2="38798"/>
                        <a14:foregroundMark x1="81067" y1="27869" x2="57467" y2="46812"/>
                      </a14:backgroundRemoval>
                    </a14:imgEffect>
                  </a14:imgLayer>
                </a14:imgProps>
              </a:ext>
              <a:ext uri="{28A0092B-C50C-407E-A947-70E740481C1C}">
                <a14:useLocalDpi xmlns:a14="http://schemas.microsoft.com/office/drawing/2010/main" val="0"/>
              </a:ext>
            </a:extLst>
          </a:blip>
          <a:srcRect/>
          <a:stretch>
            <a:fillRect/>
          </a:stretch>
        </p:blipFill>
        <p:spPr bwMode="auto">
          <a:xfrm>
            <a:off x="7007552" y="229423"/>
            <a:ext cx="2088232" cy="1528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786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911" y="597672"/>
            <a:ext cx="7934398" cy="792088"/>
          </a:xfrm>
        </p:spPr>
        <p:txBody>
          <a:bodyPr>
            <a:normAutofit/>
          </a:bodyPr>
          <a:lstStyle/>
          <a:p>
            <a:pPr algn="ctr"/>
            <a:r>
              <a:rPr lang="en-GB" sz="3600" b="1" u="sng" dirty="0" smtClean="0">
                <a:latin typeface="Comic Sans MS" panose="030F0702030302020204" pitchFamily="66" charset="0"/>
              </a:rPr>
              <a:t>Numeracy Activities </a:t>
            </a:r>
            <a:endParaRPr lang="en-GB" sz="3600" b="1" u="sng" dirty="0">
              <a:latin typeface="Comic Sans MS" panose="030F0702030302020204" pitchFamily="66" charset="0"/>
            </a:endParaRPr>
          </a:p>
        </p:txBody>
      </p:sp>
      <p:sp>
        <p:nvSpPr>
          <p:cNvPr id="4" name="AutoShape 2" descr="Image result for adding carto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76" name="Picture 4" descr="Image result for adding cartoon"/>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2550" b="98543" l="2667" r="98267">
                        <a14:foregroundMark x1="67600" y1="31876" x2="58800" y2="50273"/>
                        <a14:foregroundMark x1="84400" y1="32423" x2="68000" y2="50273"/>
                        <a14:foregroundMark x1="84000" y1="50820" x2="75600" y2="21494"/>
                        <a14:foregroundMark x1="69733" y1="29508" x2="57467" y2="44444"/>
                        <a14:foregroundMark x1="58800" y1="26594" x2="65467" y2="51913"/>
                        <a14:foregroundMark x1="85733" y1="32969" x2="60000" y2="38798"/>
                        <a14:foregroundMark x1="81067" y1="27869" x2="57467" y2="46812"/>
                      </a14:backgroundRemoval>
                    </a14:imgEffect>
                  </a14:imgLayer>
                </a14:imgProps>
              </a:ext>
              <a:ext uri="{28A0092B-C50C-407E-A947-70E740481C1C}">
                <a14:useLocalDpi xmlns:a14="http://schemas.microsoft.com/office/drawing/2010/main" val="0"/>
              </a:ext>
            </a:extLst>
          </a:blip>
          <a:srcRect/>
          <a:stretch>
            <a:fillRect/>
          </a:stretch>
        </p:blipFill>
        <p:spPr bwMode="auto">
          <a:xfrm>
            <a:off x="7007552" y="229423"/>
            <a:ext cx="2088232" cy="152858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347969" y="2420888"/>
            <a:ext cx="8562282" cy="41764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9" name="Picture 2"/>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18961" y="1325082"/>
            <a:ext cx="1116800" cy="893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601414" y="1587136"/>
            <a:ext cx="6696744" cy="400110"/>
          </a:xfrm>
          <a:prstGeom prst="rect">
            <a:avLst/>
          </a:prstGeom>
          <a:noFill/>
        </p:spPr>
        <p:txBody>
          <a:bodyPr wrap="square" rtlCol="0">
            <a:spAutoFit/>
          </a:bodyPr>
          <a:lstStyle/>
          <a:p>
            <a:r>
              <a:rPr lang="en-GB" sz="2000" b="1" dirty="0" smtClean="0">
                <a:latin typeface="Comic Sans MS" panose="030F0702030302020204" pitchFamily="66" charset="0"/>
              </a:rPr>
              <a:t>LI: We are </a:t>
            </a:r>
            <a:r>
              <a:rPr lang="en-GB" sz="2000" b="1" dirty="0" smtClean="0">
                <a:latin typeface="Comic Sans MS" panose="030F0702030302020204" pitchFamily="66" charset="0"/>
              </a:rPr>
              <a:t>revising our division strategies.</a:t>
            </a:r>
            <a:endParaRPr lang="en-GB" sz="2000" b="1" dirty="0">
              <a:latin typeface="Comic Sans MS" panose="030F0702030302020204" pitchFamily="66" charset="0"/>
            </a:endParaRPr>
          </a:p>
        </p:txBody>
      </p:sp>
      <p:sp>
        <p:nvSpPr>
          <p:cNvPr id="10" name="TextBox 9"/>
          <p:cNvSpPr txBox="1"/>
          <p:nvPr/>
        </p:nvSpPr>
        <p:spPr>
          <a:xfrm>
            <a:off x="518960" y="2564903"/>
            <a:ext cx="8229503" cy="4585871"/>
          </a:xfrm>
          <a:prstGeom prst="rect">
            <a:avLst/>
          </a:prstGeom>
          <a:noFill/>
        </p:spPr>
        <p:txBody>
          <a:bodyPr wrap="square" rtlCol="0">
            <a:spAutoFit/>
          </a:bodyPr>
          <a:lstStyle/>
          <a:p>
            <a:pPr algn="ctr"/>
            <a:r>
              <a:rPr lang="en-GB" sz="2400" dirty="0" smtClean="0">
                <a:latin typeface="Comic Sans MS" panose="030F0702030302020204" pitchFamily="66" charset="0"/>
              </a:rPr>
              <a:t>Since it has been a few weeks since we last looked at division, I have set a few questions for you to work out. </a:t>
            </a:r>
          </a:p>
          <a:p>
            <a:pPr algn="ctr"/>
            <a:endParaRPr lang="en-GB" sz="2400" dirty="0" smtClean="0">
              <a:latin typeface="Comic Sans MS" panose="030F0702030302020204" pitchFamily="66" charset="0"/>
            </a:endParaRPr>
          </a:p>
          <a:p>
            <a:pPr algn="ctr"/>
            <a:r>
              <a:rPr lang="en-GB" sz="2200" dirty="0" smtClean="0">
                <a:solidFill>
                  <a:schemeClr val="accent5">
                    <a:lumMod val="50000"/>
                  </a:schemeClr>
                </a:solidFill>
                <a:latin typeface="Comic Sans MS" panose="030F0702030302020204" pitchFamily="66" charset="0"/>
              </a:rPr>
              <a:t>Remember to use your division strategies to help you work out the answers!</a:t>
            </a:r>
            <a:endParaRPr lang="en-GB" sz="2200" dirty="0" smtClean="0">
              <a:latin typeface="Comic Sans MS" panose="030F0702030302020204" pitchFamily="66" charset="0"/>
            </a:endParaRPr>
          </a:p>
          <a:p>
            <a:pPr algn="ctr"/>
            <a:endParaRPr lang="en-GB" sz="2400" b="1" dirty="0">
              <a:latin typeface="Comic Sans MS" panose="030F0702030302020204" pitchFamily="66" charset="0"/>
            </a:endParaRPr>
          </a:p>
          <a:p>
            <a:pPr marL="457200" indent="-457200">
              <a:buAutoNum type="arabicPeriod"/>
            </a:pPr>
            <a:r>
              <a:rPr lang="en-GB" sz="2400" dirty="0" smtClean="0">
                <a:latin typeface="Comic Sans MS" panose="030F0702030302020204" pitchFamily="66" charset="0"/>
              </a:rPr>
              <a:t>Share 25 pencils equally between 5 pupils.</a:t>
            </a:r>
          </a:p>
          <a:p>
            <a:pPr marL="457200" indent="-457200">
              <a:buAutoNum type="arabicPeriod"/>
            </a:pPr>
            <a:r>
              <a:rPr lang="en-GB" sz="2400" dirty="0" smtClean="0">
                <a:latin typeface="Comic Sans MS" panose="030F0702030302020204" pitchFamily="66" charset="0"/>
              </a:rPr>
              <a:t>30 divided by 3 equals …… </a:t>
            </a:r>
          </a:p>
          <a:p>
            <a:pPr marL="457200" indent="-457200">
              <a:buAutoNum type="arabicPeriod"/>
            </a:pPr>
            <a:r>
              <a:rPr lang="en-GB" sz="2400" dirty="0" smtClean="0">
                <a:latin typeface="Comic Sans MS" panose="030F0702030302020204" pitchFamily="66" charset="0"/>
              </a:rPr>
              <a:t>12 divided by 4 equals ……</a:t>
            </a:r>
          </a:p>
          <a:p>
            <a:pPr marL="457200" indent="-457200">
              <a:buAutoNum type="arabicPeriod"/>
            </a:pPr>
            <a:r>
              <a:rPr lang="en-GB" sz="2400" dirty="0" smtClean="0">
                <a:latin typeface="Comic Sans MS" panose="030F0702030302020204" pitchFamily="66" charset="0"/>
              </a:rPr>
              <a:t>Half of 16 equals ……</a:t>
            </a:r>
          </a:p>
          <a:p>
            <a:pPr marL="457200" indent="-457200">
              <a:buAutoNum type="arabicPeriod"/>
            </a:pPr>
            <a:r>
              <a:rPr lang="en-GB" sz="2400" dirty="0" smtClean="0">
                <a:latin typeface="Comic Sans MS" panose="030F0702030302020204" pitchFamily="66" charset="0"/>
              </a:rPr>
              <a:t>Share 27 grapes equally between 3 pupils</a:t>
            </a:r>
            <a:endParaRPr lang="en-GB" sz="2400" dirty="0" smtClean="0">
              <a:latin typeface="Comic Sans MS" panose="030F0702030302020204" pitchFamily="66" charset="0"/>
            </a:endParaRPr>
          </a:p>
          <a:p>
            <a:r>
              <a:rPr lang="en-GB" sz="2800" b="1" dirty="0" smtClean="0">
                <a:latin typeface="Comic Sans MS" panose="030F0702030302020204" pitchFamily="66" charset="0"/>
              </a:rPr>
              <a:t> </a:t>
            </a:r>
            <a:endParaRPr lang="en-GB" sz="2800" b="1" dirty="0">
              <a:latin typeface="Comic Sans MS" panose="030F0702030302020204" pitchFamily="66" charset="0"/>
            </a:endParaRPr>
          </a:p>
        </p:txBody>
      </p:sp>
    </p:spTree>
    <p:extLst>
      <p:ext uri="{BB962C8B-B14F-4D97-AF65-F5344CB8AC3E}">
        <p14:creationId xmlns:p14="http://schemas.microsoft.com/office/powerpoint/2010/main" val="2354820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sz="4000" b="1" u="sng" dirty="0" smtClean="0">
                <a:latin typeface="Comic Sans MS" panose="030F0702030302020204" pitchFamily="66" charset="0"/>
              </a:rPr>
              <a:t>Health and Wellbeing </a:t>
            </a:r>
            <a:endParaRPr lang="en-GB" sz="4000" b="1" u="sng" dirty="0">
              <a:latin typeface="Comic Sans MS" panose="030F0702030302020204" pitchFamily="66" charset="0"/>
            </a:endParaRPr>
          </a:p>
        </p:txBody>
      </p:sp>
      <p:sp>
        <p:nvSpPr>
          <p:cNvPr id="10" name="AutoShape 5" descr="Image result for drawbridge carto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TextBox 10"/>
          <p:cNvSpPr txBox="1"/>
          <p:nvPr/>
        </p:nvSpPr>
        <p:spPr>
          <a:xfrm>
            <a:off x="6372200" y="2646204"/>
            <a:ext cx="2278888" cy="646331"/>
          </a:xfrm>
          <a:prstGeom prst="rect">
            <a:avLst/>
          </a:prstGeom>
          <a:noFill/>
        </p:spPr>
        <p:txBody>
          <a:bodyPr wrap="square" rtlCol="0">
            <a:spAutoFit/>
          </a:bodyPr>
          <a:lstStyle/>
          <a:p>
            <a:endParaRPr lang="en-GB" dirty="0" smtClean="0">
              <a:latin typeface="Comic Sans MS" panose="030F0702030302020204" pitchFamily="66" charset="0"/>
            </a:endParaRPr>
          </a:p>
          <a:p>
            <a:endParaRPr lang="en-GB" dirty="0">
              <a:latin typeface="Comic Sans MS" panose="030F0702030302020204" pitchFamily="66" charset="0"/>
            </a:endParaRPr>
          </a:p>
        </p:txBody>
      </p:sp>
      <p:sp>
        <p:nvSpPr>
          <p:cNvPr id="12" name="AutoShape 9" descr="Image result for battlements carto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AutoShape 13" descr="Image result for arrow slits carto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2" name="Rectangle 21"/>
          <p:cNvSpPr/>
          <p:nvPr/>
        </p:nvSpPr>
        <p:spPr>
          <a:xfrm>
            <a:off x="271821" y="2634505"/>
            <a:ext cx="8562282" cy="395114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600" b="1" dirty="0" smtClean="0">
                <a:solidFill>
                  <a:schemeClr val="tx1"/>
                </a:solidFill>
                <a:latin typeface="Comic Sans MS" panose="030F0702030302020204" pitchFamily="66" charset="0"/>
              </a:rPr>
              <a:t>Madagascar Dance Class with </a:t>
            </a:r>
            <a:r>
              <a:rPr lang="en-GB" sz="2600" b="1" dirty="0" err="1" smtClean="0">
                <a:solidFill>
                  <a:schemeClr val="tx1"/>
                </a:solidFill>
                <a:latin typeface="Comic Sans MS" panose="030F0702030302020204" pitchFamily="66" charset="0"/>
              </a:rPr>
              <a:t>Oti</a:t>
            </a:r>
            <a:r>
              <a:rPr lang="en-GB" sz="2600" b="1" dirty="0" smtClean="0">
                <a:solidFill>
                  <a:schemeClr val="tx1"/>
                </a:solidFill>
                <a:latin typeface="Comic Sans MS" panose="030F0702030302020204" pitchFamily="66" charset="0"/>
              </a:rPr>
              <a:t> </a:t>
            </a:r>
            <a:r>
              <a:rPr lang="en-GB" sz="2600" b="1" dirty="0" err="1" smtClean="0">
                <a:solidFill>
                  <a:schemeClr val="tx1"/>
                </a:solidFill>
                <a:latin typeface="Comic Sans MS" panose="030F0702030302020204" pitchFamily="66" charset="0"/>
              </a:rPr>
              <a:t>Mabuse</a:t>
            </a:r>
            <a:r>
              <a:rPr lang="en-GB" sz="2600" b="1" dirty="0" smtClean="0">
                <a:solidFill>
                  <a:schemeClr val="tx1"/>
                </a:solidFill>
                <a:latin typeface="Comic Sans MS" panose="030F0702030302020204" pitchFamily="66" charset="0"/>
              </a:rPr>
              <a:t> </a:t>
            </a:r>
            <a:endParaRPr lang="en-GB" sz="2600" b="1" dirty="0">
              <a:solidFill>
                <a:schemeClr val="tx1"/>
              </a:solidFill>
              <a:latin typeface="Comic Sans MS" panose="030F0702030302020204" pitchFamily="66" charset="0"/>
            </a:endParaRPr>
          </a:p>
          <a:p>
            <a:pPr algn="ctr"/>
            <a:r>
              <a:rPr lang="en-GB" sz="2600" dirty="0">
                <a:latin typeface="Comic Sans MS" panose="030F0702030302020204" pitchFamily="66" charset="0"/>
                <a:hlinkClick r:id="rId2"/>
              </a:rPr>
              <a:t>https://</a:t>
            </a:r>
            <a:r>
              <a:rPr lang="en-GB" sz="2600" dirty="0" smtClean="0">
                <a:latin typeface="Comic Sans MS" panose="030F0702030302020204" pitchFamily="66" charset="0"/>
                <a:hlinkClick r:id="rId2"/>
              </a:rPr>
              <a:t>www.youtube.com/watch?v=SLNk_sFY8rM</a:t>
            </a:r>
            <a:endParaRPr lang="en-GB" sz="2600" dirty="0">
              <a:latin typeface="Comic Sans MS" panose="030F0702030302020204" pitchFamily="66" charset="0"/>
            </a:endParaRPr>
          </a:p>
          <a:p>
            <a:pPr algn="ctr"/>
            <a:endParaRPr lang="en-GB" sz="2600" dirty="0" smtClean="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smtClean="0">
                <a:latin typeface="Comic Sans MS" panose="030F0702030302020204" pitchFamily="66" charset="0"/>
              </a:rPr>
              <a:t> </a:t>
            </a:r>
            <a:endParaRPr lang="en-GB" sz="2400" b="1" dirty="0" smtClean="0">
              <a:solidFill>
                <a:schemeClr val="tx1"/>
              </a:solidFill>
              <a:latin typeface="Comic Sans MS" panose="030F0702030302020204" pitchFamily="66" charset="0"/>
            </a:endParaRPr>
          </a:p>
          <a:p>
            <a:pPr algn="ctr"/>
            <a:endParaRPr lang="en-GB" sz="2400" b="1" dirty="0">
              <a:solidFill>
                <a:schemeClr val="tx1"/>
              </a:solidFill>
              <a:latin typeface="Comic Sans MS" panose="030F0702030302020204" pitchFamily="66" charset="0"/>
            </a:endParaRPr>
          </a:p>
          <a:p>
            <a:pPr algn="ctr"/>
            <a:endParaRPr lang="en-GB" sz="2400" b="1" dirty="0" smtClean="0">
              <a:solidFill>
                <a:schemeClr val="tx1"/>
              </a:solidFill>
              <a:latin typeface="Comic Sans MS" panose="030F0702030302020204" pitchFamily="66" charset="0"/>
            </a:endParaRPr>
          </a:p>
          <a:p>
            <a:pPr algn="ctr"/>
            <a:endParaRPr lang="en-GB" sz="2400" b="1" dirty="0">
              <a:solidFill>
                <a:schemeClr val="tx1"/>
              </a:solidFill>
              <a:latin typeface="Comic Sans MS" panose="030F0702030302020204" pitchFamily="66" charset="0"/>
            </a:endParaRPr>
          </a:p>
          <a:p>
            <a:pPr algn="ctr"/>
            <a:r>
              <a:rPr lang="en-GB" sz="2000" dirty="0" smtClean="0">
                <a:solidFill>
                  <a:schemeClr val="tx1"/>
                </a:solidFill>
                <a:latin typeface="Comic Sans MS" panose="030F0702030302020204" pitchFamily="66" charset="0"/>
              </a:rPr>
              <a:t>Miss McLean really enjoys taking part in </a:t>
            </a:r>
            <a:r>
              <a:rPr lang="en-GB" sz="2000" dirty="0" err="1" smtClean="0">
                <a:solidFill>
                  <a:schemeClr val="tx1"/>
                </a:solidFill>
                <a:latin typeface="Comic Sans MS" panose="030F0702030302020204" pitchFamily="66" charset="0"/>
              </a:rPr>
              <a:t>Oti’s</a:t>
            </a:r>
            <a:r>
              <a:rPr lang="en-GB" sz="2000" dirty="0" smtClean="0">
                <a:solidFill>
                  <a:schemeClr val="tx1"/>
                </a:solidFill>
                <a:latin typeface="Comic Sans MS" panose="030F0702030302020204" pitchFamily="66" charset="0"/>
              </a:rPr>
              <a:t> dance classes.</a:t>
            </a:r>
          </a:p>
          <a:p>
            <a:pPr algn="ctr"/>
            <a:r>
              <a:rPr lang="en-GB" sz="2000" dirty="0" smtClean="0">
                <a:solidFill>
                  <a:schemeClr val="tx1"/>
                </a:solidFill>
                <a:latin typeface="Comic Sans MS" panose="030F0702030302020204" pitchFamily="66" charset="0"/>
              </a:rPr>
              <a:t>Why not try and get your family to join in with you! </a:t>
            </a:r>
            <a:r>
              <a:rPr lang="en-GB" sz="2000" dirty="0" smtClean="0">
                <a:solidFill>
                  <a:schemeClr val="tx1"/>
                </a:solidFill>
                <a:latin typeface="Comic Sans MS" panose="030F0702030302020204" pitchFamily="66" charset="0"/>
                <a:sym typeface="Wingdings" panose="05000000000000000000" pitchFamily="2" charset="2"/>
              </a:rPr>
              <a:t> </a:t>
            </a:r>
            <a:endParaRPr lang="en-GB" sz="2000" dirty="0">
              <a:solidFill>
                <a:schemeClr val="tx1"/>
              </a:solidFill>
              <a:latin typeface="Comic Sans MS" panose="030F0702030302020204" pitchFamily="66" charset="0"/>
            </a:endParaRPr>
          </a:p>
        </p:txBody>
      </p:sp>
      <p:pic>
        <p:nvPicPr>
          <p:cNvPr id="23"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18961" y="1556792"/>
            <a:ext cx="1116800" cy="893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763688" y="1772816"/>
            <a:ext cx="6696744" cy="707886"/>
          </a:xfrm>
          <a:prstGeom prst="rect">
            <a:avLst/>
          </a:prstGeom>
          <a:noFill/>
        </p:spPr>
        <p:txBody>
          <a:bodyPr wrap="square" rtlCol="0">
            <a:spAutoFit/>
          </a:bodyPr>
          <a:lstStyle/>
          <a:p>
            <a:r>
              <a:rPr lang="en-GB" sz="2000" b="1" dirty="0">
                <a:latin typeface="Comic Sans MS" panose="030F0702030302020204" pitchFamily="66" charset="0"/>
              </a:rPr>
              <a:t>LI: </a:t>
            </a:r>
            <a:r>
              <a:rPr lang="en-GB" sz="2000" b="1" dirty="0" smtClean="0">
                <a:latin typeface="Comic Sans MS" panose="030F0702030302020204" pitchFamily="66" charset="0"/>
              </a:rPr>
              <a:t>We are learning to identify different features of dance and perform steps and routines.</a:t>
            </a:r>
            <a:endParaRPr lang="en-GB" sz="2000" b="1" dirty="0">
              <a:latin typeface="Comic Sans MS" panose="030F0702030302020204" pitchFamily="66" charset="0"/>
            </a:endParaRPr>
          </a:p>
        </p:txBody>
      </p:sp>
      <p:pic>
        <p:nvPicPr>
          <p:cNvPr id="3076" name="Picture 4" descr="C:\Users\jenna.mclean\Desktop\oti.jf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31487" y="3816935"/>
            <a:ext cx="3459852" cy="1937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7243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000" b="1" u="sng" dirty="0" smtClean="0">
                <a:latin typeface="Comic Sans MS" panose="030F0702030302020204" pitchFamily="66" charset="0"/>
              </a:rPr>
              <a:t>Topic </a:t>
            </a:r>
            <a:endParaRPr lang="en-GB" b="1" u="sng" dirty="0">
              <a:latin typeface="Comic Sans MS" panose="030F0702030302020204" pitchFamily="66" charset="0"/>
            </a:endParaRPr>
          </a:p>
        </p:txBody>
      </p:sp>
      <p:sp>
        <p:nvSpPr>
          <p:cNvPr id="4" name="Rectangle 3"/>
          <p:cNvSpPr/>
          <p:nvPr/>
        </p:nvSpPr>
        <p:spPr>
          <a:xfrm>
            <a:off x="307975" y="2199412"/>
            <a:ext cx="8562282" cy="444405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2000" dirty="0">
              <a:latin typeface="Comic Sans MS" panose="030F0702030302020204" pitchFamily="66" charset="0"/>
            </a:endParaRPr>
          </a:p>
        </p:txBody>
      </p:sp>
      <p:pic>
        <p:nvPicPr>
          <p:cNvPr id="5"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663488" y="1607240"/>
            <a:ext cx="782454" cy="6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635761" y="1713003"/>
            <a:ext cx="7508239" cy="415498"/>
          </a:xfrm>
          <a:prstGeom prst="rect">
            <a:avLst/>
          </a:prstGeom>
          <a:noFill/>
        </p:spPr>
        <p:txBody>
          <a:bodyPr wrap="square" rtlCol="0">
            <a:spAutoFit/>
          </a:bodyPr>
          <a:lstStyle/>
          <a:p>
            <a:r>
              <a:rPr lang="en-GB" sz="2100" b="1" dirty="0" smtClean="0">
                <a:latin typeface="Comic Sans MS" panose="030F0702030302020204" pitchFamily="66" charset="0"/>
              </a:rPr>
              <a:t>LI: We are learning to make our own bird feeders.</a:t>
            </a:r>
            <a:endParaRPr lang="en-GB" sz="2100" b="1" dirty="0">
              <a:latin typeface="Comic Sans MS" panose="030F0702030302020204" pitchFamily="66" charset="0"/>
            </a:endParaRPr>
          </a:p>
        </p:txBody>
      </p:sp>
      <p:sp>
        <p:nvSpPr>
          <p:cNvPr id="7" name="TextBox 6"/>
          <p:cNvSpPr txBox="1"/>
          <p:nvPr/>
        </p:nvSpPr>
        <p:spPr>
          <a:xfrm>
            <a:off x="518960" y="2297779"/>
            <a:ext cx="8351295" cy="4247317"/>
          </a:xfrm>
          <a:prstGeom prst="rect">
            <a:avLst/>
          </a:prstGeom>
          <a:noFill/>
        </p:spPr>
        <p:txBody>
          <a:bodyPr wrap="square" rtlCol="0">
            <a:spAutoFit/>
          </a:bodyPr>
          <a:lstStyle/>
          <a:p>
            <a:r>
              <a:rPr lang="en-GB" dirty="0" smtClean="0">
                <a:latin typeface="Comic Sans MS" panose="030F0702030302020204" pitchFamily="66" charset="0"/>
              </a:rPr>
              <a:t>Before the Easter break, we spent some time spotting different types of birds in our gardens. Today, I thought it would be nice to make our own bird feeders for the birds in our gardens. </a:t>
            </a:r>
          </a:p>
          <a:p>
            <a:endParaRPr lang="en-GB" dirty="0" smtClean="0">
              <a:latin typeface="Comic Sans MS" panose="030F0702030302020204" pitchFamily="66" charset="0"/>
            </a:endParaRPr>
          </a:p>
          <a:p>
            <a:pPr algn="ctr"/>
            <a:r>
              <a:rPr lang="en-GB" sz="2000" b="1" dirty="0" smtClean="0">
                <a:solidFill>
                  <a:schemeClr val="accent5">
                    <a:lumMod val="50000"/>
                  </a:schemeClr>
                </a:solidFill>
                <a:latin typeface="Comic Sans MS" panose="030F0702030302020204" pitchFamily="66" charset="0"/>
              </a:rPr>
              <a:t>You might need an adult to help you!</a:t>
            </a:r>
          </a:p>
          <a:p>
            <a:endParaRPr lang="en-GB" dirty="0">
              <a:latin typeface="Comic Sans MS" panose="030F0702030302020204" pitchFamily="66" charset="0"/>
            </a:endParaRPr>
          </a:p>
          <a:p>
            <a:r>
              <a:rPr lang="en-GB" dirty="0" smtClean="0">
                <a:latin typeface="Comic Sans MS" panose="030F0702030302020204" pitchFamily="66" charset="0"/>
              </a:rPr>
              <a:t>Attached to this blog post are 3 sets of instructions to help you make your own bird feeders. You can choose what one to complete. </a:t>
            </a:r>
          </a:p>
          <a:p>
            <a:endParaRPr lang="en-GB" dirty="0">
              <a:latin typeface="Comic Sans MS" panose="030F0702030302020204" pitchFamily="66" charset="0"/>
            </a:endParaRPr>
          </a:p>
          <a:p>
            <a:r>
              <a:rPr lang="en-GB" dirty="0" smtClean="0">
                <a:latin typeface="Comic Sans MS" panose="030F0702030302020204" pitchFamily="66" charset="0"/>
              </a:rPr>
              <a:t>If you manage to make a bird feeder let me know in the comments or send a picture to our Twitter page!</a:t>
            </a:r>
          </a:p>
          <a:p>
            <a:endParaRPr lang="en-GB" dirty="0">
              <a:latin typeface="Comic Sans MS" panose="030F0702030302020204" pitchFamily="66" charset="0"/>
            </a:endParaRPr>
          </a:p>
          <a:p>
            <a:r>
              <a:rPr lang="en-GB" dirty="0" smtClean="0">
                <a:latin typeface="Comic Sans MS" panose="030F0702030302020204" pitchFamily="66" charset="0"/>
              </a:rPr>
              <a:t>If you cannot make the bird feeder you could read the instructions to an adult as reading practise. Look at the language used, do you recognise any words from when we wrote our own instructions in class? </a:t>
            </a:r>
          </a:p>
        </p:txBody>
      </p:sp>
      <p:pic>
        <p:nvPicPr>
          <p:cNvPr id="4101" name="Picture 5" descr="C:\Users\jenna.mclean\Desktop\bird feeder.jf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8230" y="201961"/>
            <a:ext cx="3028951" cy="151447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Users\jenna.mclean\Desktop\spring birds.jf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975" y="201962"/>
            <a:ext cx="3116502" cy="1519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2022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6252" y="1628800"/>
            <a:ext cx="8562282" cy="496855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919020" y="2550232"/>
            <a:ext cx="7336746" cy="3543064"/>
          </a:xfrm>
        </p:spPr>
        <p:style>
          <a:lnRef idx="3">
            <a:schemeClr val="lt1"/>
          </a:lnRef>
          <a:fillRef idx="1">
            <a:schemeClr val="accent1"/>
          </a:fillRef>
          <a:effectRef idx="1">
            <a:schemeClr val="accent1"/>
          </a:effectRef>
          <a:fontRef idx="minor">
            <a:schemeClr val="lt1"/>
          </a:fontRef>
        </p:style>
        <p:txBody>
          <a:bodyPr/>
          <a:lstStyle/>
          <a:p>
            <a:pPr algn="ctr"/>
            <a:r>
              <a:rPr lang="en-GB" sz="3600" b="1" dirty="0" smtClean="0">
                <a:latin typeface="Comic Sans MS" panose="030F0702030302020204" pitchFamily="66" charset="0"/>
              </a:rPr>
              <a:t>I hope you all had a great Easter holiday with your families! </a:t>
            </a:r>
            <a:br>
              <a:rPr lang="en-GB" sz="3600" b="1" dirty="0" smtClean="0">
                <a:latin typeface="Comic Sans MS" panose="030F0702030302020204" pitchFamily="66" charset="0"/>
              </a:rPr>
            </a:br>
            <a:r>
              <a:rPr lang="en-GB" sz="3600" b="1" dirty="0">
                <a:latin typeface="Comic Sans MS" panose="030F0702030302020204" pitchFamily="66" charset="0"/>
              </a:rPr>
              <a:t/>
            </a:r>
            <a:br>
              <a:rPr lang="en-GB" sz="3600" b="1" dirty="0">
                <a:latin typeface="Comic Sans MS" panose="030F0702030302020204" pitchFamily="66" charset="0"/>
              </a:rPr>
            </a:br>
            <a:r>
              <a:rPr lang="en-GB" sz="3600" b="1" dirty="0" smtClean="0">
                <a:latin typeface="Comic Sans MS" panose="030F0702030302020204" pitchFamily="66" charset="0"/>
              </a:rPr>
              <a:t>Enjoy the rest of your day Primary 3 </a:t>
            </a:r>
            <a:r>
              <a:rPr lang="en-GB" sz="3600" b="1" dirty="0" smtClean="0">
                <a:latin typeface="Comic Sans MS" panose="030F0702030302020204" pitchFamily="66" charset="0"/>
                <a:sym typeface="Wingdings" panose="05000000000000000000" pitchFamily="2" charset="2"/>
              </a:rPr>
              <a:t> </a:t>
            </a:r>
            <a:endParaRPr lang="en-GB" sz="3600" b="1" dirty="0">
              <a:latin typeface="Comic Sans MS" panose="030F0702030302020204" pitchFamily="66" charset="0"/>
            </a:endParaRPr>
          </a:p>
        </p:txBody>
      </p:sp>
      <p:pic>
        <p:nvPicPr>
          <p:cNvPr id="3074" name="Picture 2" descr="C:\Users\jenna.mclean\Desktop\peop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7735" y="476672"/>
            <a:ext cx="2628900"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5000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TM02455596[[fn=Spring]]</Template>
  <TotalTime>30607</TotalTime>
  <Words>479</Words>
  <Application>Microsoft Office PowerPoint</Application>
  <PresentationFormat>On-screen Show (4:3)</PresentationFormat>
  <Paragraphs>74</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Spring</vt:lpstr>
      <vt:lpstr>Monday 20th of April</vt:lpstr>
      <vt:lpstr>Literacy </vt:lpstr>
      <vt:lpstr>Numeracy – Warm Up </vt:lpstr>
      <vt:lpstr>Numeracy Activities </vt:lpstr>
      <vt:lpstr>Health and Wellbeing </vt:lpstr>
      <vt:lpstr>Topic </vt:lpstr>
      <vt:lpstr>I hope you all had a great Easter holiday with your families!   Enjoy the rest of your day Primary 3  </vt:lpstr>
    </vt:vector>
  </TitlesOfParts>
  <Company>West Lothian Council - Education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23rd of March</dc:title>
  <dc:creator>Alison Taylor</dc:creator>
  <cp:lastModifiedBy>Jenna McLean</cp:lastModifiedBy>
  <cp:revision>63</cp:revision>
  <dcterms:created xsi:type="dcterms:W3CDTF">2020-03-21T18:06:53Z</dcterms:created>
  <dcterms:modified xsi:type="dcterms:W3CDTF">2020-04-19T21:05:05Z</dcterms:modified>
</cp:coreProperties>
</file>