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3"/>
  </p:notesMasterIdLst>
  <p:sldIdLst>
    <p:sldId id="267" r:id="rId2"/>
    <p:sldId id="256" r:id="rId3"/>
    <p:sldId id="257" r:id="rId4"/>
    <p:sldId id="263" r:id="rId5"/>
    <p:sldId id="268" r:id="rId6"/>
    <p:sldId id="258" r:id="rId7"/>
    <p:sldId id="259" r:id="rId8"/>
    <p:sldId id="264" r:id="rId9"/>
    <p:sldId id="261" r:id="rId10"/>
    <p:sldId id="266"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7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E9E0-1960-4C64-8A3E-AB60B72511E5}" type="datetimeFigureOut">
              <a:rPr lang="en-GB" smtClean="0"/>
              <a:t>19/04/2020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F320A-69C6-42B7-B01E-5838488FB4DE}" type="slidenum">
              <a:rPr lang="en-GB" smtClean="0"/>
              <a:t>‹#›</a:t>
            </a:fld>
            <a:endParaRPr lang="en-GB"/>
          </a:p>
        </p:txBody>
      </p:sp>
    </p:spTree>
    <p:extLst>
      <p:ext uri="{BB962C8B-B14F-4D97-AF65-F5344CB8AC3E}">
        <p14:creationId xmlns:p14="http://schemas.microsoft.com/office/powerpoint/2010/main" val="14294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24FD3-DA4C-4A0E-81F8-6ECB430FA298}"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24FD3-DA4C-4A0E-81F8-6ECB430FA298}" type="datetimeFigureOut">
              <a:rPr lang="en-GB" smtClean="0"/>
              <a:t>19/04/2020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24FD3-DA4C-4A0E-81F8-6ECB430FA298}" type="datetimeFigureOut">
              <a:rPr lang="en-GB" smtClean="0"/>
              <a:t>19/04/2020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24FD3-DA4C-4A0E-81F8-6ECB430FA298}" type="datetimeFigureOut">
              <a:rPr lang="en-GB" smtClean="0"/>
              <a:t>19/04/2020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4524FD3-DA4C-4A0E-81F8-6ECB430FA298}" type="datetimeFigureOut">
              <a:rPr lang="en-GB" smtClean="0"/>
              <a:t>19/04/2020</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E743A06-F6AF-4C0E-8F0E-DA186D2E19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RL_5PvOMRdw"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www.ictgames.com/mobilePage/forestPhonics/index.htm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youtube.com/watch?v=Emb2yvwAHtc" TargetMode="External"/><Relationship Id="rId5" Type="http://schemas.microsoft.com/office/2007/relationships/hdphoto" Target="../media/hdphoto3.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youtube.com/watch?v=Emb2yvwAHtc" TargetMode="External"/><Relationship Id="rId5" Type="http://schemas.microsoft.com/office/2007/relationships/hdphoto" Target="../media/hdphoto3.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hyperlink" Target="https://www.oxfordowl.co.uk/?sellanguage=en&amp;mode=hu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microsoft.com/office/2007/relationships/hdphoto" Target="../media/hdphoto2.wdp"/><Relationship Id="rId7"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bbc.co.uk/bitesize/topics/zm4k7ty/articles/zbjbbdm" TargetMode="External"/><Relationship Id="rId4" Type="http://schemas.openxmlformats.org/officeDocument/2006/relationships/hyperlink" Target="https://www.youtube.com/watch?v=5xrobx7ivgi"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uk.ixl.com/math/year-2/write-multiplication-sentences-for-arrays" TargetMode="External"/><Relationship Id="rId5" Type="http://schemas.microsoft.com/office/2007/relationships/hdphoto" Target="../media/hdphoto2.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hyperlink" Target="https://www.youtube.com/watch?v=B-ulfVFtFB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404664"/>
            <a:ext cx="7128792" cy="1728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09442" y="476673"/>
            <a:ext cx="7117180" cy="792087"/>
          </a:xfrm>
        </p:spPr>
        <p:txBody>
          <a:bodyPr/>
          <a:lstStyle/>
          <a:p>
            <a:pPr algn="ctr"/>
            <a:r>
              <a:rPr lang="en-GB" sz="4400" b="1" dirty="0" smtClean="0">
                <a:solidFill>
                  <a:schemeClr val="tx1"/>
                </a:solidFill>
                <a:latin typeface="Comic Sans MS" panose="030F0702030302020204" pitchFamily="66" charset="0"/>
              </a:rPr>
              <a:t>Monday </a:t>
            </a:r>
            <a:r>
              <a:rPr lang="en-GB" sz="4400" b="1" dirty="0" smtClean="0">
                <a:solidFill>
                  <a:schemeClr val="tx1"/>
                </a:solidFill>
                <a:latin typeface="Comic Sans MS" panose="030F0702030302020204" pitchFamily="66" charset="0"/>
              </a:rPr>
              <a:t>20</a:t>
            </a:r>
            <a:r>
              <a:rPr lang="en-GB" sz="4400" b="1" baseline="30000" dirty="0" smtClean="0">
                <a:solidFill>
                  <a:schemeClr val="tx1"/>
                </a:solidFill>
                <a:latin typeface="Comic Sans MS" panose="030F0702030302020204" pitchFamily="66" charset="0"/>
              </a:rPr>
              <a:t>th</a:t>
            </a:r>
            <a:r>
              <a:rPr lang="en-GB" sz="4400" b="1" dirty="0" smtClean="0">
                <a:solidFill>
                  <a:schemeClr val="tx1"/>
                </a:solidFill>
                <a:latin typeface="Comic Sans MS" panose="030F0702030302020204" pitchFamily="66" charset="0"/>
              </a:rPr>
              <a:t> </a:t>
            </a:r>
            <a:r>
              <a:rPr lang="en-GB" sz="4400" b="1" dirty="0" smtClean="0">
                <a:solidFill>
                  <a:schemeClr val="tx1"/>
                </a:solidFill>
                <a:latin typeface="Comic Sans MS" panose="030F0702030302020204" pitchFamily="66" charset="0"/>
              </a:rPr>
              <a:t>of </a:t>
            </a:r>
            <a:r>
              <a:rPr lang="en-GB" sz="4400" b="1" dirty="0" smtClean="0">
                <a:solidFill>
                  <a:schemeClr val="tx1"/>
                </a:solidFill>
                <a:latin typeface="Comic Sans MS" panose="030F0702030302020204" pitchFamily="66" charset="0"/>
              </a:rPr>
              <a:t>April</a:t>
            </a:r>
            <a:endParaRPr lang="en-GB" sz="4400" b="1" dirty="0">
              <a:solidFill>
                <a:schemeClr val="tx1"/>
              </a:solidFill>
              <a:latin typeface="Comic Sans MS" panose="030F0702030302020204" pitchFamily="66" charset="0"/>
            </a:endParaRPr>
          </a:p>
        </p:txBody>
      </p:sp>
      <p:sp>
        <p:nvSpPr>
          <p:cNvPr id="3" name="Subtitle 2"/>
          <p:cNvSpPr>
            <a:spLocks noGrp="1"/>
          </p:cNvSpPr>
          <p:nvPr>
            <p:ph type="subTitle" idx="1"/>
          </p:nvPr>
        </p:nvSpPr>
        <p:spPr>
          <a:xfrm>
            <a:off x="983212" y="1408136"/>
            <a:ext cx="7117180" cy="4298032"/>
          </a:xfrm>
        </p:spPr>
        <p:txBody>
          <a:bodyPr>
            <a:normAutofit/>
          </a:bodyPr>
          <a:lstStyle/>
          <a:p>
            <a:pPr algn="ctr"/>
            <a:r>
              <a:rPr lang="en-GB" sz="3100" b="1" dirty="0" smtClean="0">
                <a:solidFill>
                  <a:schemeClr val="tx1"/>
                </a:solidFill>
                <a:latin typeface="Comic Sans MS" panose="030F0702030302020204" pitchFamily="66" charset="0"/>
              </a:rPr>
              <a:t>Welcome </a:t>
            </a:r>
            <a:r>
              <a:rPr lang="en-GB" sz="3100" b="1" dirty="0" smtClean="0">
                <a:solidFill>
                  <a:schemeClr val="tx1"/>
                </a:solidFill>
                <a:latin typeface="Comic Sans MS" panose="030F0702030302020204" pitchFamily="66" charset="0"/>
              </a:rPr>
              <a:t>B</a:t>
            </a:r>
            <a:r>
              <a:rPr lang="en-GB" sz="3100" b="1" dirty="0" smtClean="0">
                <a:solidFill>
                  <a:schemeClr val="tx1"/>
                </a:solidFill>
                <a:latin typeface="Comic Sans MS" panose="030F0702030302020204" pitchFamily="66" charset="0"/>
              </a:rPr>
              <a:t>ack Primary 2/3!</a:t>
            </a:r>
          </a:p>
          <a:p>
            <a:pPr algn="ctr"/>
            <a:endParaRPr lang="en-GB" b="1" dirty="0">
              <a:latin typeface="Comic Sans MS" panose="030F0702030302020204" pitchFamily="66" charset="0"/>
            </a:endParaRPr>
          </a:p>
          <a:p>
            <a:pPr algn="ctr"/>
            <a:r>
              <a:rPr lang="en-GB" sz="2800" dirty="0" smtClean="0">
                <a:solidFill>
                  <a:schemeClr val="tx1"/>
                </a:solidFill>
                <a:latin typeface="Comic Sans MS" panose="030F0702030302020204" pitchFamily="66" charset="0"/>
              </a:rPr>
              <a:t>I hope you and your families all had a fun, relaxing and safe Easter break and that you are looking forward to lots more learning activities whilst we remain at home! </a:t>
            </a:r>
            <a:endParaRPr lang="en-GB" sz="2800" dirty="0">
              <a:solidFill>
                <a:schemeClr val="tx1"/>
              </a:solidFill>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C:\Users\lara.cunningham\AppData\Local\Microsoft\Windows\INetCache\IE\YTOJ4S6I\Welcome-Back-To-School-Header-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850372"/>
            <a:ext cx="7128792"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750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6557" y="133830"/>
            <a:ext cx="7125113" cy="924475"/>
          </a:xfrm>
        </p:spPr>
        <p:txBody>
          <a:bodyPr/>
          <a:lstStyle/>
          <a:p>
            <a:pPr algn="ctr"/>
            <a:r>
              <a:rPr lang="en-GB" sz="4000" b="1" u="sng" dirty="0" smtClean="0">
                <a:latin typeface="Comic Sans MS" panose="030F0702030302020204" pitchFamily="66" charset="0"/>
              </a:rPr>
              <a:t>Topic- Spring </a:t>
            </a:r>
            <a:endParaRPr lang="en-GB" sz="4000" b="1" u="sng" dirty="0">
              <a:latin typeface="Comic Sans MS" panose="030F0702030302020204" pitchFamily="66" charset="0"/>
            </a:endParaRPr>
          </a:p>
        </p:txBody>
      </p:sp>
      <p:sp>
        <p:nvSpPr>
          <p:cNvPr id="10" name="AutoShape 5" descr="Image result for drawbridg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6372200" y="2646204"/>
            <a:ext cx="2278888" cy="646331"/>
          </a:xfrm>
          <a:prstGeom prst="rect">
            <a:avLst/>
          </a:prstGeom>
          <a:noFill/>
        </p:spPr>
        <p:txBody>
          <a:bodyPr wrap="square" rtlCol="0">
            <a:spAutoFit/>
          </a:bodyPr>
          <a:lstStyle/>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12" name="AutoShape 9" descr="Image result for battlements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descr="Image result for arrow slits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p:cNvSpPr/>
          <p:nvPr/>
        </p:nvSpPr>
        <p:spPr>
          <a:xfrm>
            <a:off x="311150" y="2001418"/>
            <a:ext cx="8562282" cy="4737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00" dirty="0">
              <a:latin typeface="Comic Sans MS" panose="030F0702030302020204" pitchFamily="66" charset="0"/>
            </a:endParaRPr>
          </a:p>
        </p:txBody>
      </p:sp>
      <p:pic>
        <p:nvPicPr>
          <p:cNvPr id="23"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0375" y="956627"/>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75656" y="1189709"/>
            <a:ext cx="6696744" cy="461665"/>
          </a:xfrm>
          <a:prstGeom prst="rect">
            <a:avLst/>
          </a:prstGeom>
          <a:noFill/>
        </p:spPr>
        <p:txBody>
          <a:bodyPr wrap="square" rtlCol="0">
            <a:spAutoFit/>
          </a:bodyPr>
          <a:lstStyle/>
          <a:p>
            <a:r>
              <a:rPr lang="en-GB" sz="2400" b="1" dirty="0" smtClean="0">
                <a:latin typeface="Comic Sans MS" panose="030F0702030302020204" pitchFamily="66" charset="0"/>
              </a:rPr>
              <a:t>LI: To </a:t>
            </a:r>
            <a:r>
              <a:rPr lang="en-GB" sz="2400" b="1" dirty="0" smtClean="0">
                <a:latin typeface="Comic Sans MS" panose="030F0702030302020204" pitchFamily="66" charset="0"/>
              </a:rPr>
              <a:t>make a birdfeeder </a:t>
            </a:r>
            <a:endParaRPr lang="en-GB" sz="2400" b="1" dirty="0">
              <a:latin typeface="Comic Sans MS" panose="030F0702030302020204" pitchFamily="66" charset="0"/>
            </a:endParaRPr>
          </a:p>
        </p:txBody>
      </p:sp>
      <p:sp>
        <p:nvSpPr>
          <p:cNvPr id="13" name="TextBox 12"/>
          <p:cNvSpPr txBox="1"/>
          <p:nvPr/>
        </p:nvSpPr>
        <p:spPr>
          <a:xfrm>
            <a:off x="307974" y="2033984"/>
            <a:ext cx="8562281" cy="5262979"/>
          </a:xfrm>
          <a:prstGeom prst="rect">
            <a:avLst/>
          </a:prstGeom>
          <a:noFill/>
        </p:spPr>
        <p:txBody>
          <a:bodyPr wrap="square" rtlCol="0">
            <a:spAutoFit/>
          </a:bodyPr>
          <a:lstStyle/>
          <a:p>
            <a:r>
              <a:rPr lang="en-GB" sz="2400" b="1" dirty="0" smtClean="0">
                <a:latin typeface="Comic Sans MS" panose="030F0702030302020204" pitchFamily="66" charset="0"/>
              </a:rPr>
              <a:t>Attached to today’s Blog post are three make your own birdfeeder instructions. </a:t>
            </a:r>
          </a:p>
          <a:p>
            <a:pPr marL="342900" indent="-342900">
              <a:buFont typeface="Arial" panose="020B0604020202020204" pitchFamily="34" charset="0"/>
              <a:buChar char="•"/>
            </a:pPr>
            <a:r>
              <a:rPr lang="en-GB" sz="2400" b="1" dirty="0" smtClean="0">
                <a:latin typeface="Comic Sans MS" panose="030F0702030302020204" pitchFamily="66" charset="0"/>
              </a:rPr>
              <a:t>A pine cone one</a:t>
            </a:r>
          </a:p>
          <a:p>
            <a:pPr marL="342900" indent="-342900">
              <a:buFont typeface="Arial" panose="020B0604020202020204" pitchFamily="34" charset="0"/>
              <a:buChar char="•"/>
            </a:pPr>
            <a:r>
              <a:rPr lang="en-GB" sz="2400" b="1" dirty="0" smtClean="0">
                <a:latin typeface="Comic Sans MS" panose="030F0702030302020204" pitchFamily="66" charset="0"/>
              </a:rPr>
              <a:t>Toilet roll one</a:t>
            </a:r>
          </a:p>
          <a:p>
            <a:pPr marL="342900" indent="-342900">
              <a:buFont typeface="Arial" panose="020B0604020202020204" pitchFamily="34" charset="0"/>
              <a:buChar char="•"/>
            </a:pPr>
            <a:r>
              <a:rPr lang="en-GB" sz="2400" b="1" dirty="0" smtClean="0">
                <a:latin typeface="Comic Sans MS" panose="030F0702030302020204" pitchFamily="66" charset="0"/>
              </a:rPr>
              <a:t>Yoghurt pot one </a:t>
            </a:r>
          </a:p>
          <a:p>
            <a:pPr marL="342900" indent="-342900">
              <a:buFont typeface="Arial" panose="020B0604020202020204" pitchFamily="34" charset="0"/>
              <a:buChar char="•"/>
            </a:pPr>
            <a:endParaRPr lang="en-GB" sz="2400" b="1" dirty="0" smtClean="0">
              <a:latin typeface="Comic Sans MS" panose="030F0702030302020204" pitchFamily="66" charset="0"/>
            </a:endParaRPr>
          </a:p>
          <a:p>
            <a:r>
              <a:rPr lang="en-GB" sz="2400" dirty="0" smtClean="0">
                <a:latin typeface="Comic Sans MS" panose="030F0702030302020204" pitchFamily="66" charset="0"/>
              </a:rPr>
              <a:t>You can choose which one you would like to make. If you do not have the things you need to make it today, that’s fine. Remember there is no pressure to do everything suggested. You can always make it another day or invent your own way to make a bird feeder using what you do have at home. </a:t>
            </a:r>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pPr algn="ctr"/>
            <a:endParaRPr lang="en-GB" sz="2400" b="1" dirty="0" smtClean="0">
              <a:latin typeface="Comic Sans MS" panose="030F0702030302020204" pitchFamily="66" charset="0"/>
            </a:endParaRP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688" y="36473"/>
            <a:ext cx="1711538" cy="1964945"/>
          </a:xfrm>
          <a:prstGeom prst="rect">
            <a:avLst/>
          </a:prstGeom>
        </p:spPr>
      </p:pic>
    </p:spTree>
    <p:extLst>
      <p:ext uri="{BB962C8B-B14F-4D97-AF65-F5344CB8AC3E}">
        <p14:creationId xmlns:p14="http://schemas.microsoft.com/office/powerpoint/2010/main" val="3046985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3787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550232"/>
            <a:ext cx="7336746" cy="1944216"/>
          </a:xfrm>
        </p:spPr>
        <p:style>
          <a:lnRef idx="3">
            <a:schemeClr val="lt1"/>
          </a:lnRef>
          <a:fillRef idx="1">
            <a:schemeClr val="accent1"/>
          </a:fillRef>
          <a:effectRef idx="1">
            <a:schemeClr val="accent1"/>
          </a:effectRef>
          <a:fontRef idx="minor">
            <a:schemeClr val="lt1"/>
          </a:fontRef>
        </p:style>
        <p:txBody>
          <a:bodyPr/>
          <a:lstStyle/>
          <a:p>
            <a:pPr algn="ctr"/>
            <a:r>
              <a:rPr lang="en-GB" sz="3600" b="1" dirty="0" smtClean="0">
                <a:latin typeface="Comic Sans MS" panose="030F0702030302020204" pitchFamily="66" charset="0"/>
              </a:rPr>
              <a:t>Enjoy the rest of your day Primary 2/3!</a:t>
            </a:r>
            <a:endParaRPr lang="en-GB" sz="3600" b="1" dirty="0">
              <a:latin typeface="Comic Sans MS" panose="030F0702030302020204" pitchFamily="66" charset="0"/>
            </a:endParaRPr>
          </a:p>
        </p:txBody>
      </p:sp>
      <p:pic>
        <p:nvPicPr>
          <p:cNvPr id="3074" name="Picture 2" descr="C:\Users\jenna.mclean\Desktop\peo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735" y="476672"/>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0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404664"/>
            <a:ext cx="7128792"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09442" y="476673"/>
            <a:ext cx="7117180" cy="792087"/>
          </a:xfrm>
        </p:spPr>
        <p:txBody>
          <a:bodyPr/>
          <a:lstStyle/>
          <a:p>
            <a:pPr algn="ctr"/>
            <a:r>
              <a:rPr lang="en-GB" sz="4400" b="1" dirty="0" smtClean="0">
                <a:solidFill>
                  <a:schemeClr val="tx1"/>
                </a:solidFill>
                <a:latin typeface="Comic Sans MS" panose="030F0702030302020204" pitchFamily="66" charset="0"/>
              </a:rPr>
              <a:t>Monday </a:t>
            </a:r>
            <a:r>
              <a:rPr lang="en-GB" sz="4400" b="1" dirty="0" smtClean="0">
                <a:solidFill>
                  <a:schemeClr val="tx1"/>
                </a:solidFill>
                <a:latin typeface="Comic Sans MS" panose="030F0702030302020204" pitchFamily="66" charset="0"/>
              </a:rPr>
              <a:t>20</a:t>
            </a:r>
            <a:r>
              <a:rPr lang="en-GB" sz="4400" b="1" baseline="30000" dirty="0" smtClean="0">
                <a:solidFill>
                  <a:schemeClr val="tx1"/>
                </a:solidFill>
                <a:latin typeface="Comic Sans MS" panose="030F0702030302020204" pitchFamily="66" charset="0"/>
              </a:rPr>
              <a:t>th</a:t>
            </a:r>
            <a:r>
              <a:rPr lang="en-GB" sz="4400" b="1" dirty="0" smtClean="0">
                <a:solidFill>
                  <a:schemeClr val="tx1"/>
                </a:solidFill>
                <a:latin typeface="Comic Sans MS" panose="030F0702030302020204" pitchFamily="66" charset="0"/>
              </a:rPr>
              <a:t> </a:t>
            </a:r>
            <a:r>
              <a:rPr lang="en-GB" sz="4400" b="1" dirty="0" smtClean="0">
                <a:solidFill>
                  <a:schemeClr val="tx1"/>
                </a:solidFill>
                <a:latin typeface="Comic Sans MS" panose="030F0702030302020204" pitchFamily="66" charset="0"/>
              </a:rPr>
              <a:t>of </a:t>
            </a:r>
            <a:r>
              <a:rPr lang="en-GB" sz="4400" b="1" dirty="0" smtClean="0">
                <a:solidFill>
                  <a:schemeClr val="tx1"/>
                </a:solidFill>
                <a:latin typeface="Comic Sans MS" panose="030F0702030302020204" pitchFamily="66" charset="0"/>
              </a:rPr>
              <a:t>April</a:t>
            </a:r>
            <a:endParaRPr lang="en-GB" sz="4400" b="1" dirty="0">
              <a:solidFill>
                <a:schemeClr val="tx1"/>
              </a:solidFill>
              <a:latin typeface="Comic Sans MS" panose="030F0702030302020204" pitchFamily="66" charset="0"/>
            </a:endParaRPr>
          </a:p>
        </p:txBody>
      </p:sp>
      <p:sp>
        <p:nvSpPr>
          <p:cNvPr id="3" name="Subtitle 2"/>
          <p:cNvSpPr>
            <a:spLocks noGrp="1"/>
          </p:cNvSpPr>
          <p:nvPr>
            <p:ph type="subTitle" idx="1"/>
          </p:nvPr>
        </p:nvSpPr>
        <p:spPr>
          <a:xfrm>
            <a:off x="983212" y="1556792"/>
            <a:ext cx="7117180" cy="4298032"/>
          </a:xfrm>
        </p:spPr>
        <p:txBody>
          <a:bodyPr>
            <a:normAutofit fontScale="77500" lnSpcReduction="20000"/>
          </a:bodyPr>
          <a:lstStyle/>
          <a:p>
            <a:pPr algn="ctr"/>
            <a:endParaRPr lang="en-GB" b="1" dirty="0">
              <a:latin typeface="Comic Sans MS" panose="030F0702030302020204" pitchFamily="66" charset="0"/>
            </a:endParaRPr>
          </a:p>
          <a:p>
            <a:pPr algn="ctr"/>
            <a:r>
              <a:rPr lang="en-GB" sz="3100" dirty="0" smtClean="0">
                <a:solidFill>
                  <a:schemeClr val="tx1"/>
                </a:solidFill>
                <a:latin typeface="Comic Sans MS" panose="030F0702030302020204" pitchFamily="66" charset="0"/>
              </a:rPr>
              <a:t>French</a:t>
            </a:r>
            <a:r>
              <a:rPr lang="en-GB" sz="3100" dirty="0">
                <a:solidFill>
                  <a:schemeClr val="tx1"/>
                </a:solidFill>
                <a:latin typeface="Comic Sans MS" panose="030F0702030302020204" pitchFamily="66" charset="0"/>
              </a:rPr>
              <a:t>: </a:t>
            </a:r>
            <a:r>
              <a:rPr lang="en-GB" sz="3100" b="1" dirty="0">
                <a:solidFill>
                  <a:schemeClr val="tx1"/>
                </a:solidFill>
                <a:latin typeface="Comic Sans MS" panose="030F0702030302020204" pitchFamily="66" charset="0"/>
              </a:rPr>
              <a:t>Bonjour la class!  Ca </a:t>
            </a:r>
            <a:r>
              <a:rPr lang="en-GB" sz="3100" b="1" dirty="0" err="1">
                <a:solidFill>
                  <a:schemeClr val="tx1"/>
                </a:solidFill>
                <a:latin typeface="Comic Sans MS" panose="030F0702030302020204" pitchFamily="66" charset="0"/>
              </a:rPr>
              <a:t>Va</a:t>
            </a:r>
            <a:r>
              <a:rPr lang="en-GB" sz="3100" b="1" dirty="0">
                <a:solidFill>
                  <a:schemeClr val="tx1"/>
                </a:solidFill>
                <a:latin typeface="Comic Sans MS" panose="030F0702030302020204" pitchFamily="66" charset="0"/>
              </a:rPr>
              <a:t>?</a:t>
            </a:r>
          </a:p>
          <a:p>
            <a:pPr algn="ctr"/>
            <a:endParaRPr lang="en-GB" sz="3100" b="1" dirty="0">
              <a:solidFill>
                <a:schemeClr val="tx1"/>
              </a:solidFill>
              <a:latin typeface="Comic Sans MS" panose="030F0702030302020204" pitchFamily="66" charset="0"/>
            </a:endParaRPr>
          </a:p>
          <a:p>
            <a:pPr algn="ctr"/>
            <a:r>
              <a:rPr lang="en-GB" sz="3100" b="1" dirty="0" err="1">
                <a:solidFill>
                  <a:schemeClr val="tx1"/>
                </a:solidFill>
                <a:latin typeface="Comic Sans MS" panose="030F0702030302020204" pitchFamily="66" charset="0"/>
              </a:rPr>
              <a:t>Quelle</a:t>
            </a:r>
            <a:r>
              <a:rPr lang="en-GB" sz="3100" b="1" dirty="0">
                <a:solidFill>
                  <a:schemeClr val="tx1"/>
                </a:solidFill>
                <a:latin typeface="Comic Sans MS" panose="030F0702030302020204" pitchFamily="66" charset="0"/>
              </a:rPr>
              <a:t> </a:t>
            </a:r>
            <a:r>
              <a:rPr lang="en-GB" sz="3100" b="1" dirty="0" err="1">
                <a:solidFill>
                  <a:schemeClr val="tx1"/>
                </a:solidFill>
                <a:latin typeface="Comic Sans MS" panose="030F0702030302020204" pitchFamily="66" charset="0"/>
              </a:rPr>
              <a:t>est</a:t>
            </a:r>
            <a:r>
              <a:rPr lang="en-GB" sz="3100" b="1" dirty="0">
                <a:solidFill>
                  <a:schemeClr val="tx1"/>
                </a:solidFill>
                <a:latin typeface="Comic Sans MS" panose="030F0702030302020204" pitchFamily="66" charset="0"/>
              </a:rPr>
              <a:t> la date </a:t>
            </a:r>
            <a:r>
              <a:rPr lang="en-GB" sz="3100" b="1" dirty="0" err="1">
                <a:solidFill>
                  <a:schemeClr val="tx1"/>
                </a:solidFill>
                <a:latin typeface="Comic Sans MS" panose="030F0702030302020204" pitchFamily="66" charset="0"/>
              </a:rPr>
              <a:t>aujourd’hui</a:t>
            </a:r>
            <a:r>
              <a:rPr lang="en-GB" sz="3100" b="1" dirty="0">
                <a:solidFill>
                  <a:schemeClr val="tx1"/>
                </a:solidFill>
                <a:latin typeface="Comic Sans MS" panose="030F0702030302020204" pitchFamily="66" charset="0"/>
              </a:rPr>
              <a:t>? </a:t>
            </a:r>
          </a:p>
          <a:p>
            <a:pPr algn="ctr"/>
            <a:r>
              <a:rPr lang="en-GB" sz="3100" b="1" i="1" dirty="0" err="1">
                <a:solidFill>
                  <a:schemeClr val="tx1"/>
                </a:solidFill>
                <a:latin typeface="Comic Sans MS" panose="030F0702030302020204" pitchFamily="66" charset="0"/>
              </a:rPr>
              <a:t>Aujourd’hui</a:t>
            </a:r>
            <a:r>
              <a:rPr lang="en-GB" sz="3100" b="1" i="1" dirty="0">
                <a:solidFill>
                  <a:schemeClr val="tx1"/>
                </a:solidFill>
                <a:latin typeface="Comic Sans MS" panose="030F0702030302020204" pitchFamily="66" charset="0"/>
              </a:rPr>
              <a:t> </a:t>
            </a:r>
            <a:r>
              <a:rPr lang="en-GB" sz="3100" b="1" i="1" dirty="0" err="1">
                <a:solidFill>
                  <a:schemeClr val="tx1"/>
                </a:solidFill>
                <a:latin typeface="Comic Sans MS" panose="030F0702030302020204" pitchFamily="66" charset="0"/>
              </a:rPr>
              <a:t>cest</a:t>
            </a:r>
            <a:r>
              <a:rPr lang="en-GB" sz="3100" b="1" i="1" dirty="0">
                <a:solidFill>
                  <a:schemeClr val="tx1"/>
                </a:solidFill>
                <a:latin typeface="Comic Sans MS" panose="030F0702030302020204" pitchFamily="66" charset="0"/>
              </a:rPr>
              <a:t> </a:t>
            </a:r>
            <a:r>
              <a:rPr lang="en-GB" sz="3100" b="1" i="1" dirty="0" err="1" smtClean="0">
                <a:solidFill>
                  <a:schemeClr val="tx1"/>
                </a:solidFill>
                <a:latin typeface="Comic Sans MS" panose="030F0702030302020204" pitchFamily="66" charset="0"/>
              </a:rPr>
              <a:t>Lundi</a:t>
            </a:r>
            <a:r>
              <a:rPr lang="en-GB" sz="3100" b="1" i="1" dirty="0" smtClean="0">
                <a:solidFill>
                  <a:schemeClr val="tx1"/>
                </a:solidFill>
                <a:latin typeface="Comic Sans MS" panose="030F0702030302020204" pitchFamily="66" charset="0"/>
              </a:rPr>
              <a:t> </a:t>
            </a:r>
            <a:r>
              <a:rPr lang="en-GB" sz="3100" b="1" i="1" dirty="0" smtClean="0">
                <a:solidFill>
                  <a:schemeClr val="tx1"/>
                </a:solidFill>
                <a:latin typeface="Comic Sans MS" panose="030F0702030302020204" pitchFamily="66" charset="0"/>
              </a:rPr>
              <a:t>20</a:t>
            </a:r>
            <a:r>
              <a:rPr lang="en-GB" sz="3100" b="1" i="1" baseline="30000" dirty="0" smtClean="0">
                <a:solidFill>
                  <a:schemeClr val="tx1"/>
                </a:solidFill>
                <a:latin typeface="Comic Sans MS" panose="030F0702030302020204" pitchFamily="66" charset="0"/>
              </a:rPr>
              <a:t>th</a:t>
            </a:r>
            <a:r>
              <a:rPr lang="en-GB" sz="3100" b="1" i="1" dirty="0" smtClean="0">
                <a:solidFill>
                  <a:schemeClr val="tx1"/>
                </a:solidFill>
                <a:latin typeface="Comic Sans MS" panose="030F0702030302020204" pitchFamily="66" charset="0"/>
              </a:rPr>
              <a:t> Avril </a:t>
            </a:r>
            <a:r>
              <a:rPr lang="en-GB" sz="3100" b="1" i="1" dirty="0">
                <a:solidFill>
                  <a:schemeClr val="tx1"/>
                </a:solidFill>
                <a:latin typeface="Comic Sans MS" panose="030F0702030302020204" pitchFamily="66" charset="0"/>
              </a:rPr>
              <a:t>2020</a:t>
            </a:r>
          </a:p>
          <a:p>
            <a:pPr algn="ctr"/>
            <a:endParaRPr lang="en-GB" sz="3800" b="1" dirty="0" smtClean="0">
              <a:solidFill>
                <a:schemeClr val="tx1"/>
              </a:solidFill>
              <a:latin typeface="Comic Sans MS" panose="030F0702030302020204" pitchFamily="66" charset="0"/>
            </a:endParaRPr>
          </a:p>
          <a:p>
            <a:pPr algn="ctr"/>
            <a:r>
              <a:rPr lang="en-GB" sz="3100" dirty="0" smtClean="0">
                <a:solidFill>
                  <a:schemeClr val="tx1"/>
                </a:solidFill>
                <a:latin typeface="Comic Sans MS" panose="030F0702030302020204" pitchFamily="66" charset="0"/>
              </a:rPr>
              <a:t>Listen to </a:t>
            </a:r>
            <a:r>
              <a:rPr lang="en-GB" sz="3100" dirty="0" smtClean="0">
                <a:solidFill>
                  <a:schemeClr val="tx1"/>
                </a:solidFill>
                <a:latin typeface="Comic Sans MS" panose="030F0702030302020204" pitchFamily="66" charset="0"/>
              </a:rPr>
              <a:t>the </a:t>
            </a:r>
            <a:r>
              <a:rPr lang="en-GB" sz="3100" dirty="0" smtClean="0">
                <a:solidFill>
                  <a:schemeClr val="tx1"/>
                </a:solidFill>
                <a:latin typeface="Comic Sans MS" panose="030F0702030302020204" pitchFamily="66" charset="0"/>
              </a:rPr>
              <a:t>French </a:t>
            </a:r>
            <a:r>
              <a:rPr lang="en-GB" sz="3100" dirty="0" smtClean="0">
                <a:solidFill>
                  <a:schemeClr val="tx1"/>
                </a:solidFill>
                <a:latin typeface="Comic Sans MS" panose="030F0702030302020204" pitchFamily="66" charset="0"/>
              </a:rPr>
              <a:t>Days of the Week Song and sing along: </a:t>
            </a:r>
          </a:p>
          <a:p>
            <a:r>
              <a:rPr lang="en-GB" sz="2800" dirty="0">
                <a:solidFill>
                  <a:schemeClr val="tx1"/>
                </a:solidFill>
                <a:latin typeface="Comic Sans MS" panose="030F0702030302020204" pitchFamily="66" charset="0"/>
                <a:hlinkClick r:id="rId2"/>
              </a:rPr>
              <a:t>https://www.youtube.com/watch?v=RL_5PvOMRdw</a:t>
            </a:r>
            <a:endParaRPr lang="en-GB" sz="2800" dirty="0">
              <a:solidFill>
                <a:schemeClr val="tx1"/>
              </a:solidFill>
              <a:latin typeface="Comic Sans MS" panose="030F0702030302020204" pitchFamily="66" charset="0"/>
            </a:endParaRPr>
          </a:p>
          <a:p>
            <a:r>
              <a:rPr lang="en-GB" dirty="0" smtClean="0">
                <a:latin typeface="Comic Sans MS" panose="030F0702030302020204" pitchFamily="66" charset="0"/>
              </a:rPr>
              <a:t> </a:t>
            </a:r>
          </a:p>
          <a:p>
            <a:endParaRPr lang="en-GB" dirty="0">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5308" y1="33464" x2="54385" y2="47133"/>
                        <a14:foregroundMark x1="62000" y1="30086" x2="51000" y2="49097"/>
                        <a14:foregroundMark x1="31923" y1="49568" x2="56308" y2="71956"/>
                        <a14:foregroundMark x1="56308" y1="58366" x2="39077" y2="77298"/>
                        <a14:foregroundMark x1="32462" y1="62215" x2="49154" y2="69049"/>
                        <a14:foregroundMark x1="29538" y1="58366" x2="40538" y2="62687"/>
                        <a14:foregroundMark x1="53385" y1="67086" x2="44846" y2="74863"/>
                        <a14:foregroundMark x1="42000" y1="39827" x2="49615" y2="53967"/>
                        <a14:foregroundMark x1="61077" y1="65672" x2="39615" y2="63236"/>
                        <a14:foregroundMark x1="34308" y1="40299" x2="48615" y2="51060"/>
                        <a14:foregroundMark x1="33846" y1="67086" x2="52923" y2="67086"/>
                        <a14:foregroundMark x1="53385" y1="34014" x2="53385" y2="49097"/>
                      </a14:backgroundRemoval>
                    </a14:imgEffect>
                  </a14:imgLayer>
                </a14:imgProps>
              </a:ext>
              <a:ext uri="{28A0092B-C50C-407E-A947-70E740481C1C}">
                <a14:useLocalDpi xmlns:a14="http://schemas.microsoft.com/office/drawing/2010/main" val="0"/>
              </a:ext>
            </a:extLst>
          </a:blip>
          <a:srcRect/>
          <a:stretch>
            <a:fillRect/>
          </a:stretch>
        </p:blipFill>
        <p:spPr bwMode="auto">
          <a:xfrm>
            <a:off x="3775114" y="5363978"/>
            <a:ext cx="1521761" cy="1490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000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12739"/>
            <a:ext cx="7125113" cy="595981"/>
          </a:xfrm>
        </p:spPr>
        <p:txBody>
          <a:bodyPr>
            <a:noAutofit/>
          </a:bodyPr>
          <a:lstStyle/>
          <a:p>
            <a:pPr algn="ctr"/>
            <a:r>
              <a:rPr lang="en-GB" sz="4400" b="1" u="sng" dirty="0" smtClean="0">
                <a:latin typeface="Comic Sans MS" panose="030F0702030302020204" pitchFamily="66" charset="0"/>
              </a:rPr>
              <a:t>Literacy </a:t>
            </a:r>
            <a:endParaRPr lang="en-GB" sz="4400" b="1" u="sng" dirty="0">
              <a:latin typeface="Comic Sans MS" panose="030F0702030302020204" pitchFamily="66" charset="0"/>
            </a:endParaRPr>
          </a:p>
        </p:txBody>
      </p:sp>
      <p:sp>
        <p:nvSpPr>
          <p:cNvPr id="3" name="Content Placeholder 2"/>
          <p:cNvSpPr>
            <a:spLocks noGrp="1"/>
          </p:cNvSpPr>
          <p:nvPr>
            <p:ph idx="1"/>
          </p:nvPr>
        </p:nvSpPr>
        <p:spPr>
          <a:xfrm>
            <a:off x="841680" y="1283432"/>
            <a:ext cx="7689853" cy="576064"/>
          </a:xfrm>
        </p:spPr>
        <p:txBody>
          <a:bodyPr>
            <a:noAutofit/>
          </a:bodyPr>
          <a:lstStyle/>
          <a:p>
            <a:pPr marL="0" indent="0" algn="ctr">
              <a:buNone/>
            </a:pPr>
            <a:r>
              <a:rPr lang="en-GB" sz="3200" b="1" dirty="0" smtClean="0">
                <a:latin typeface="Comic Sans MS" panose="030F0702030302020204" pitchFamily="66" charset="0"/>
              </a:rPr>
              <a:t>Stage 2 </a:t>
            </a:r>
            <a:r>
              <a:rPr lang="en-GB" sz="3200" b="1" dirty="0" smtClean="0">
                <a:latin typeface="Comic Sans MS" panose="030F0702030302020204" pitchFamily="66" charset="0"/>
              </a:rPr>
              <a:t>Phonics: Consolidation Week </a:t>
            </a:r>
            <a:endParaRPr lang="en-GB" sz="2000" b="1" dirty="0" smtClean="0">
              <a:latin typeface="Comic Sans MS" panose="030F0702030302020204" pitchFamily="66" charset="0"/>
            </a:endParaRPr>
          </a:p>
          <a:p>
            <a:pPr marL="0" indent="0">
              <a:buNone/>
            </a:pPr>
            <a:r>
              <a:rPr lang="en-GB" sz="2000" b="1" dirty="0" smtClean="0">
                <a:latin typeface="Comic Sans MS" panose="030F0702030302020204" pitchFamily="66" charset="0"/>
              </a:rPr>
              <a:t>LI: We are learning to recognise, read and make words containing the </a:t>
            </a:r>
            <a:r>
              <a:rPr lang="en-GB" sz="2400" b="1" dirty="0" smtClean="0">
                <a:solidFill>
                  <a:srgbClr val="FF0000"/>
                </a:solidFill>
                <a:latin typeface="Comic Sans MS" panose="030F0702030302020204" pitchFamily="66" charset="0"/>
              </a:rPr>
              <a:t>o-e &amp; </a:t>
            </a:r>
            <a:r>
              <a:rPr lang="en-GB" sz="2400" b="1" dirty="0" err="1" smtClean="0">
                <a:solidFill>
                  <a:srgbClr val="FF0000"/>
                </a:solidFill>
                <a:latin typeface="Comic Sans MS" panose="030F0702030302020204" pitchFamily="66" charset="0"/>
              </a:rPr>
              <a:t>i</a:t>
            </a:r>
            <a:r>
              <a:rPr lang="en-GB" sz="2400" b="1" dirty="0" smtClean="0">
                <a:solidFill>
                  <a:srgbClr val="FF0000"/>
                </a:solidFill>
                <a:latin typeface="Comic Sans MS" panose="030F0702030302020204" pitchFamily="66" charset="0"/>
              </a:rPr>
              <a:t>-e</a:t>
            </a:r>
            <a:r>
              <a:rPr lang="en-GB" sz="2000" b="1" dirty="0" smtClean="0">
                <a:latin typeface="Comic Sans MS" panose="030F0702030302020204" pitchFamily="66" charset="0"/>
              </a:rPr>
              <a:t> phonemes.  </a:t>
            </a:r>
            <a:endParaRPr lang="en-GB" sz="2000" b="1" dirty="0" smtClean="0">
              <a:latin typeface="Comic Sans MS" panose="030F0702030302020204"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375" y="1124744"/>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75" y="4725144"/>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333094" y="2492896"/>
            <a:ext cx="8562282" cy="3787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TextBox 11"/>
          <p:cNvSpPr txBox="1"/>
          <p:nvPr/>
        </p:nvSpPr>
        <p:spPr>
          <a:xfrm>
            <a:off x="333512" y="2647949"/>
            <a:ext cx="7781551" cy="5078313"/>
          </a:xfrm>
          <a:prstGeom prst="rect">
            <a:avLst/>
          </a:prstGeom>
          <a:noFill/>
        </p:spPr>
        <p:txBody>
          <a:bodyPr wrap="square" rtlCol="0">
            <a:spAutoFit/>
          </a:bodyPr>
          <a:lstStyle/>
          <a:p>
            <a:pPr marL="342900" indent="-342900">
              <a:buAutoNum type="arabicPeriod"/>
            </a:pPr>
            <a:r>
              <a:rPr lang="en-GB" dirty="0" smtClean="0">
                <a:latin typeface="Comic Sans MS" panose="030F0702030302020204" pitchFamily="66" charset="0"/>
              </a:rPr>
              <a:t>Sing ABC, </a:t>
            </a:r>
            <a:r>
              <a:rPr lang="en-GB" dirty="0" err="1" smtClean="0">
                <a:latin typeface="Comic Sans MS" panose="030F0702030302020204" pitchFamily="66" charset="0"/>
              </a:rPr>
              <a:t>abc</a:t>
            </a:r>
            <a:r>
              <a:rPr lang="en-GB" dirty="0" smtClean="0">
                <a:latin typeface="Comic Sans MS" panose="030F0702030302020204" pitchFamily="66" charset="0"/>
              </a:rPr>
              <a:t> </a:t>
            </a:r>
            <a:r>
              <a:rPr lang="en-GB" dirty="0" smtClean="0">
                <a:latin typeface="Comic Sans MS" panose="030F0702030302020204" pitchFamily="66" charset="0"/>
              </a:rPr>
              <a:t>with </a:t>
            </a:r>
            <a:r>
              <a:rPr lang="en-GB" dirty="0">
                <a:latin typeface="Comic Sans MS" panose="030F0702030302020204" pitchFamily="66" charset="0"/>
              </a:rPr>
              <a:t>M</a:t>
            </a:r>
            <a:r>
              <a:rPr lang="en-GB" dirty="0" smtClean="0">
                <a:latin typeface="Comic Sans MS" panose="030F0702030302020204" pitchFamily="66" charset="0"/>
              </a:rPr>
              <a:t>r Mac . </a:t>
            </a:r>
            <a:r>
              <a:rPr lang="en-GB" dirty="0">
                <a:hlinkClick r:id="rId6"/>
              </a:rPr>
              <a:t>https://</a:t>
            </a:r>
            <a:r>
              <a:rPr lang="en-GB" dirty="0" smtClean="0">
                <a:hlinkClick r:id="rId6"/>
              </a:rPr>
              <a:t>www.youtube.com/watch?v=Emb2yvwAHtc</a:t>
            </a:r>
            <a:endParaRPr lang="en-GB" dirty="0" smtClean="0">
              <a:latin typeface="Comic Sans MS" panose="030F0702030302020204" pitchFamily="66" charset="0"/>
            </a:endParaRPr>
          </a:p>
          <a:p>
            <a:pPr marL="342900" indent="-342900">
              <a:buAutoNum type="arabicPeriod"/>
            </a:pPr>
            <a:endParaRPr lang="en-GB" dirty="0">
              <a:latin typeface="Comic Sans MS" panose="030F0702030302020204" pitchFamily="66" charset="0"/>
            </a:endParaRPr>
          </a:p>
          <a:p>
            <a:pPr marL="342900" indent="-342900">
              <a:buAutoNum type="arabicPeriod"/>
            </a:pPr>
            <a:r>
              <a:rPr lang="en-GB" dirty="0" smtClean="0">
                <a:latin typeface="Comic Sans MS" panose="030F0702030302020204" pitchFamily="66" charset="0"/>
              </a:rPr>
              <a:t> </a:t>
            </a:r>
            <a:r>
              <a:rPr lang="en-GB" dirty="0" smtClean="0">
                <a:latin typeface="Comic Sans MS" panose="030F0702030302020204" pitchFamily="66" charset="0"/>
              </a:rPr>
              <a:t>Play Forest Phonics Game for the two sounds above. </a:t>
            </a:r>
            <a:r>
              <a:rPr lang="en-GB" dirty="0">
                <a:hlinkClick r:id="rId7"/>
              </a:rPr>
              <a:t>https://</a:t>
            </a:r>
            <a:r>
              <a:rPr lang="en-GB" dirty="0" smtClean="0">
                <a:hlinkClick r:id="rId7"/>
              </a:rPr>
              <a:t>www.ictgames.com/mobilePage/forestPhonics/index.html</a:t>
            </a:r>
            <a:endParaRPr lang="en-GB" dirty="0" smtClean="0"/>
          </a:p>
          <a:p>
            <a:pPr marL="342900" indent="-342900">
              <a:buAutoNum type="arabicPeriod"/>
            </a:pPr>
            <a:r>
              <a:rPr lang="en-GB" dirty="0" smtClean="0">
                <a:latin typeface="Comic Sans MS" panose="030F0702030302020204" pitchFamily="66" charset="0"/>
              </a:rPr>
              <a:t>In your jotter choose 2 o-e words and 2 </a:t>
            </a:r>
            <a:r>
              <a:rPr lang="en-GB" dirty="0" err="1" smtClean="0">
                <a:latin typeface="Comic Sans MS" panose="030F0702030302020204" pitchFamily="66" charset="0"/>
              </a:rPr>
              <a:t>i</a:t>
            </a:r>
            <a:r>
              <a:rPr lang="en-GB" dirty="0" smtClean="0">
                <a:latin typeface="Comic Sans MS" panose="030F0702030302020204" pitchFamily="66" charset="0"/>
              </a:rPr>
              <a:t>-e words, and write a sentence for each. (4 sentences)  </a:t>
            </a:r>
          </a:p>
          <a:p>
            <a:r>
              <a:rPr lang="en-GB" dirty="0">
                <a:latin typeface="Comic Sans MS" panose="030F0702030302020204" pitchFamily="66" charset="0"/>
              </a:rPr>
              <a:t> </a:t>
            </a:r>
            <a:r>
              <a:rPr lang="en-GB" dirty="0" smtClean="0">
                <a:latin typeface="Comic Sans MS" panose="030F0702030302020204" pitchFamily="66" charset="0"/>
              </a:rPr>
              <a:t>    </a:t>
            </a:r>
            <a:r>
              <a:rPr lang="en-GB" dirty="0" err="1" smtClean="0">
                <a:latin typeface="Comic Sans MS" panose="030F0702030302020204" pitchFamily="66" charset="0"/>
              </a:rPr>
              <a:t>Eg</a:t>
            </a:r>
            <a:r>
              <a:rPr lang="en-GB" dirty="0" smtClean="0">
                <a:latin typeface="Comic Sans MS" panose="030F0702030302020204" pitchFamily="66" charset="0"/>
              </a:rPr>
              <a:t>. The </a:t>
            </a:r>
            <a:r>
              <a:rPr lang="en-GB" b="1" u="sng" dirty="0" smtClean="0">
                <a:latin typeface="Comic Sans MS" panose="030F0702030302020204" pitchFamily="66" charset="0"/>
              </a:rPr>
              <a:t>c</a:t>
            </a:r>
            <a:r>
              <a:rPr lang="en-GB" b="1" u="sng" dirty="0" smtClean="0">
                <a:solidFill>
                  <a:srgbClr val="FF0000"/>
                </a:solidFill>
                <a:latin typeface="Comic Sans MS" panose="030F0702030302020204" pitchFamily="66" charset="0"/>
              </a:rPr>
              <a:t>o</a:t>
            </a:r>
            <a:r>
              <a:rPr lang="en-GB" b="1" u="sng" dirty="0" smtClean="0">
                <a:latin typeface="Comic Sans MS" panose="030F0702030302020204" pitchFamily="66" charset="0"/>
              </a:rPr>
              <a:t>k</a:t>
            </a:r>
            <a:r>
              <a:rPr lang="en-GB" b="1" u="sng" dirty="0" smtClean="0">
                <a:solidFill>
                  <a:srgbClr val="FF0000"/>
                </a:solidFill>
                <a:latin typeface="Comic Sans MS" panose="030F0702030302020204" pitchFamily="66" charset="0"/>
              </a:rPr>
              <a:t>e</a:t>
            </a:r>
            <a:r>
              <a:rPr lang="en-GB" b="1" u="sng" dirty="0" smtClean="0">
                <a:latin typeface="Comic Sans MS" panose="030F0702030302020204" pitchFamily="66" charset="0"/>
              </a:rPr>
              <a:t> </a:t>
            </a:r>
            <a:r>
              <a:rPr lang="en-GB" dirty="0" smtClean="0">
                <a:latin typeface="Comic Sans MS" panose="030F0702030302020204" pitchFamily="66" charset="0"/>
              </a:rPr>
              <a:t>was so fizzy in my mouth. </a:t>
            </a:r>
          </a:p>
          <a:p>
            <a:r>
              <a:rPr lang="en-GB" dirty="0" smtClean="0">
                <a:latin typeface="Comic Sans MS" panose="030F0702030302020204" pitchFamily="66" charset="0"/>
              </a:rPr>
              <a:t>           On the windy day I went out to fly my </a:t>
            </a:r>
            <a:r>
              <a:rPr lang="en-GB" b="1" u="sng" dirty="0" smtClean="0">
                <a:latin typeface="Comic Sans MS" panose="030F0702030302020204" pitchFamily="66" charset="0"/>
              </a:rPr>
              <a:t>k</a:t>
            </a:r>
            <a:r>
              <a:rPr lang="en-GB" b="1" u="sng" dirty="0" smtClean="0">
                <a:solidFill>
                  <a:srgbClr val="FF0000"/>
                </a:solidFill>
                <a:latin typeface="Comic Sans MS" panose="030F0702030302020204" pitchFamily="66" charset="0"/>
              </a:rPr>
              <a:t>i</a:t>
            </a:r>
            <a:r>
              <a:rPr lang="en-GB" b="1" u="sng" dirty="0" smtClean="0">
                <a:latin typeface="Comic Sans MS" panose="030F0702030302020204" pitchFamily="66" charset="0"/>
              </a:rPr>
              <a:t>t</a:t>
            </a:r>
            <a:r>
              <a:rPr lang="en-GB" b="1" u="sng" dirty="0" smtClean="0">
                <a:solidFill>
                  <a:srgbClr val="FF0000"/>
                </a:solidFill>
                <a:latin typeface="Comic Sans MS" panose="030F0702030302020204" pitchFamily="66" charset="0"/>
              </a:rPr>
              <a:t>e</a:t>
            </a:r>
            <a:r>
              <a:rPr lang="en-GB" dirty="0" smtClean="0">
                <a:latin typeface="Comic Sans MS" panose="030F0702030302020204" pitchFamily="66" charset="0"/>
              </a:rPr>
              <a:t>. </a:t>
            </a:r>
            <a:endParaRPr lang="en-GB"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a:latin typeface="Comic Sans MS" panose="030F0702030302020204" pitchFamily="66" charset="0"/>
            </a:endParaRPr>
          </a:p>
        </p:txBody>
      </p:sp>
    </p:spTree>
    <p:extLst>
      <p:ext uri="{BB962C8B-B14F-4D97-AF65-F5344CB8AC3E}">
        <p14:creationId xmlns:p14="http://schemas.microsoft.com/office/powerpoint/2010/main" val="4152285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12739"/>
            <a:ext cx="7125113" cy="595981"/>
          </a:xfrm>
        </p:spPr>
        <p:txBody>
          <a:bodyPr>
            <a:noAutofit/>
          </a:bodyPr>
          <a:lstStyle/>
          <a:p>
            <a:pPr algn="ctr"/>
            <a:r>
              <a:rPr lang="en-GB" sz="4400" b="1" u="sng" dirty="0" smtClean="0">
                <a:latin typeface="Comic Sans MS" panose="030F0702030302020204" pitchFamily="66" charset="0"/>
              </a:rPr>
              <a:t>Literacy </a:t>
            </a:r>
            <a:endParaRPr lang="en-GB" sz="4400" b="1" u="sng" dirty="0">
              <a:latin typeface="Comic Sans MS" panose="030F0702030302020204" pitchFamily="66" charset="0"/>
            </a:endParaRPr>
          </a:p>
        </p:txBody>
      </p:sp>
      <p:sp>
        <p:nvSpPr>
          <p:cNvPr id="3" name="Content Placeholder 2"/>
          <p:cNvSpPr>
            <a:spLocks noGrp="1"/>
          </p:cNvSpPr>
          <p:nvPr>
            <p:ph idx="1"/>
          </p:nvPr>
        </p:nvSpPr>
        <p:spPr>
          <a:xfrm>
            <a:off x="1370047" y="1340768"/>
            <a:ext cx="6413503" cy="677416"/>
          </a:xfrm>
        </p:spPr>
        <p:txBody>
          <a:bodyPr>
            <a:noAutofit/>
          </a:bodyPr>
          <a:lstStyle/>
          <a:p>
            <a:pPr marL="0" indent="0" algn="ctr">
              <a:buNone/>
            </a:pPr>
            <a:r>
              <a:rPr lang="en-GB" sz="3200" b="1" dirty="0" smtClean="0">
                <a:latin typeface="Comic Sans MS" panose="030F0702030302020204" pitchFamily="66" charset="0"/>
              </a:rPr>
              <a:t>Stage 3 Phonics</a:t>
            </a:r>
            <a:r>
              <a:rPr lang="en-GB" sz="2000" b="1" dirty="0" smtClean="0">
                <a:latin typeface="Comic Sans MS" panose="030F0702030302020204" pitchFamily="66" charset="0"/>
              </a:rPr>
              <a:t>:</a:t>
            </a:r>
          </a:p>
          <a:p>
            <a:pPr marL="0" indent="0">
              <a:buNone/>
            </a:pPr>
            <a:r>
              <a:rPr lang="en-GB" sz="2000" b="1" dirty="0" smtClean="0">
                <a:latin typeface="Comic Sans MS" panose="030F0702030302020204" pitchFamily="66" charset="0"/>
              </a:rPr>
              <a:t>LI: We are learning to recognise, read and make words containing the </a:t>
            </a:r>
            <a:r>
              <a:rPr lang="en-GB" sz="2400" b="1" dirty="0" err="1" smtClean="0">
                <a:solidFill>
                  <a:srgbClr val="FF0000"/>
                </a:solidFill>
                <a:latin typeface="Comic Sans MS" panose="030F0702030302020204" pitchFamily="66" charset="0"/>
              </a:rPr>
              <a:t>o</a:t>
            </a:r>
            <a:r>
              <a:rPr lang="en-GB" sz="2400" b="1" dirty="0" err="1" smtClean="0">
                <a:solidFill>
                  <a:srgbClr val="FF0000"/>
                </a:solidFill>
                <a:latin typeface="Comic Sans MS" panose="030F0702030302020204" pitchFamily="66" charset="0"/>
              </a:rPr>
              <a:t>ugh</a:t>
            </a:r>
            <a:r>
              <a:rPr lang="en-GB" sz="2000" b="1" dirty="0" smtClean="0">
                <a:latin typeface="Comic Sans MS" panose="030F0702030302020204" pitchFamily="66" charset="0"/>
              </a:rPr>
              <a:t> </a:t>
            </a:r>
            <a:r>
              <a:rPr lang="en-GB" sz="2000" b="1" dirty="0" smtClean="0">
                <a:latin typeface="Comic Sans MS" panose="030F0702030302020204" pitchFamily="66" charset="0"/>
              </a:rPr>
              <a:t>phoneme.  </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7975" y="1124744"/>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75" y="4725144"/>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333094" y="2420888"/>
            <a:ext cx="8562282" cy="4320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TextBox 11"/>
          <p:cNvSpPr txBox="1"/>
          <p:nvPr/>
        </p:nvSpPr>
        <p:spPr>
          <a:xfrm>
            <a:off x="333114" y="2598816"/>
            <a:ext cx="8562262" cy="5816977"/>
          </a:xfrm>
          <a:prstGeom prst="rect">
            <a:avLst/>
          </a:prstGeom>
          <a:noFill/>
        </p:spPr>
        <p:txBody>
          <a:bodyPr wrap="square" rtlCol="0">
            <a:spAutoFit/>
          </a:bodyPr>
          <a:lstStyle/>
          <a:p>
            <a:pPr marL="342900" indent="-342900">
              <a:buAutoNum type="arabicPeriod"/>
            </a:pPr>
            <a:r>
              <a:rPr lang="en-GB" sz="2400" dirty="0">
                <a:latin typeface="Comic Sans MS" panose="030F0702030302020204" pitchFamily="66" charset="0"/>
              </a:rPr>
              <a:t>Sing ABC, </a:t>
            </a:r>
            <a:r>
              <a:rPr lang="en-GB" sz="2400" dirty="0" err="1">
                <a:latin typeface="Comic Sans MS" panose="030F0702030302020204" pitchFamily="66" charset="0"/>
              </a:rPr>
              <a:t>abc</a:t>
            </a:r>
            <a:r>
              <a:rPr lang="en-GB" sz="2400" dirty="0">
                <a:latin typeface="Comic Sans MS" panose="030F0702030302020204" pitchFamily="66" charset="0"/>
              </a:rPr>
              <a:t> with Mr Mac . </a:t>
            </a:r>
            <a:r>
              <a:rPr lang="en-GB" sz="2400" dirty="0">
                <a:hlinkClick r:id="rId6"/>
              </a:rPr>
              <a:t>https://</a:t>
            </a:r>
            <a:r>
              <a:rPr lang="en-GB" sz="2400" dirty="0" smtClean="0">
                <a:hlinkClick r:id="rId6"/>
              </a:rPr>
              <a:t>www.youtube.com/watch?v=Emb2yvwAHtc</a:t>
            </a:r>
            <a:endParaRPr lang="en-GB" sz="2400" dirty="0" smtClean="0">
              <a:latin typeface="Comic Sans MS" panose="030F0702030302020204" pitchFamily="66" charset="0"/>
            </a:endParaRPr>
          </a:p>
          <a:p>
            <a:pPr marL="342900" indent="-342900">
              <a:buAutoNum type="arabicPeriod"/>
            </a:pPr>
            <a:endParaRPr lang="en-GB" sz="2400" dirty="0">
              <a:latin typeface="Comic Sans MS" panose="030F0702030302020204" pitchFamily="66" charset="0"/>
            </a:endParaRPr>
          </a:p>
          <a:p>
            <a:pPr marL="342900" indent="-342900">
              <a:buAutoNum type="arabicPeriod"/>
            </a:pPr>
            <a:r>
              <a:rPr lang="en-GB" sz="2400" dirty="0" smtClean="0">
                <a:latin typeface="Comic Sans MS" panose="030F0702030302020204" pitchFamily="66" charset="0"/>
              </a:rPr>
              <a:t>Read </a:t>
            </a:r>
            <a:r>
              <a:rPr lang="en-GB" sz="2400" dirty="0" smtClean="0">
                <a:latin typeface="Comic Sans MS" panose="030F0702030302020204" pitchFamily="66" charset="0"/>
              </a:rPr>
              <a:t>the </a:t>
            </a:r>
            <a:r>
              <a:rPr lang="en-GB" sz="2400" dirty="0" err="1" smtClean="0">
                <a:solidFill>
                  <a:srgbClr val="FF0000"/>
                </a:solidFill>
                <a:latin typeface="Comic Sans MS" panose="030F0702030302020204" pitchFamily="66" charset="0"/>
              </a:rPr>
              <a:t>ough</a:t>
            </a:r>
            <a:r>
              <a:rPr lang="en-GB" sz="2400" dirty="0" smtClean="0">
                <a:solidFill>
                  <a:srgbClr val="FF0000"/>
                </a:solidFill>
                <a:latin typeface="Comic Sans MS" panose="030F0702030302020204" pitchFamily="66" charset="0"/>
              </a:rPr>
              <a:t> </a:t>
            </a:r>
            <a:r>
              <a:rPr lang="en-GB" sz="2400" dirty="0" smtClean="0">
                <a:latin typeface="Comic Sans MS" panose="030F0702030302020204" pitchFamily="66" charset="0"/>
              </a:rPr>
              <a:t>phoneme story </a:t>
            </a:r>
            <a:r>
              <a:rPr lang="en-GB" sz="2400" dirty="0" smtClean="0">
                <a:latin typeface="Comic Sans MS" panose="030F0702030302020204" pitchFamily="66" charset="0"/>
              </a:rPr>
              <a:t>and highlight the phoneme </a:t>
            </a:r>
            <a:r>
              <a:rPr lang="en-GB" sz="2400" dirty="0" smtClean="0">
                <a:latin typeface="Comic Sans MS" panose="030F0702030302020204" pitchFamily="66" charset="0"/>
              </a:rPr>
              <a:t>words.</a:t>
            </a:r>
          </a:p>
          <a:p>
            <a:pPr marL="342900" indent="-342900">
              <a:buAutoNum type="arabicPeriod"/>
            </a:pPr>
            <a:endParaRPr lang="en-GB" sz="2400" dirty="0">
              <a:latin typeface="Comic Sans MS" panose="030F0702030302020204" pitchFamily="66" charset="0"/>
            </a:endParaRPr>
          </a:p>
          <a:p>
            <a:pPr marL="342900" indent="-342900">
              <a:buAutoNum type="arabicPeriod"/>
            </a:pPr>
            <a:r>
              <a:rPr lang="en-GB" sz="2400" dirty="0" smtClean="0">
                <a:latin typeface="Comic Sans MS" panose="030F0702030302020204" pitchFamily="66" charset="0"/>
              </a:rPr>
              <a:t>Complete </a:t>
            </a:r>
            <a:r>
              <a:rPr lang="en-GB" sz="2400" dirty="0">
                <a:latin typeface="Comic Sans MS" panose="030F0702030302020204" pitchFamily="66" charset="0"/>
              </a:rPr>
              <a:t>the phoneme word maker- Cut up all the letter </a:t>
            </a:r>
            <a:r>
              <a:rPr lang="en-GB" sz="2400" dirty="0" smtClean="0">
                <a:latin typeface="Comic Sans MS" panose="030F0702030302020204" pitchFamily="66" charset="0"/>
              </a:rPr>
              <a:t>boxes and </a:t>
            </a:r>
            <a:r>
              <a:rPr lang="en-GB" sz="2400" dirty="0">
                <a:latin typeface="Comic Sans MS" panose="030F0702030302020204" pitchFamily="66" charset="0"/>
              </a:rPr>
              <a:t>use them to make the words listed at the bottom of the </a:t>
            </a:r>
            <a:r>
              <a:rPr lang="en-GB" sz="2400" dirty="0" smtClean="0">
                <a:latin typeface="Comic Sans MS" panose="030F0702030302020204" pitchFamily="66" charset="0"/>
              </a:rPr>
              <a:t>sheet</a:t>
            </a:r>
            <a:r>
              <a:rPr lang="en-GB" sz="2400" dirty="0">
                <a:latin typeface="Comic Sans MS" panose="030F0702030302020204" pitchFamily="66" charset="0"/>
              </a:rPr>
              <a:t>.</a:t>
            </a:r>
          </a:p>
          <a:p>
            <a:pPr marL="285750" indent="-285750">
              <a:buFontTx/>
              <a:buChar char="-"/>
            </a:pPr>
            <a:endParaRPr lang="en-GB" sz="2400" dirty="0">
              <a:latin typeface="Comic Sans MS" panose="030F0702030302020204" pitchFamily="66" charset="0"/>
            </a:endParaRPr>
          </a:p>
          <a:p>
            <a:pPr marL="285750" indent="-285750">
              <a:buFontTx/>
              <a:buChar char="-"/>
            </a:pPr>
            <a:endParaRPr lang="en-GB" sz="2400"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a:latin typeface="Comic Sans MS" panose="030F0702030302020204" pitchFamily="66" charset="0"/>
            </a:endParaRPr>
          </a:p>
        </p:txBody>
      </p:sp>
    </p:spTree>
    <p:extLst>
      <p:ext uri="{BB962C8B-B14F-4D97-AF65-F5344CB8AC3E}">
        <p14:creationId xmlns:p14="http://schemas.microsoft.com/office/powerpoint/2010/main" val="2643841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3094" y="2564904"/>
            <a:ext cx="8562282" cy="41764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009442" y="312739"/>
            <a:ext cx="7125113" cy="595981"/>
          </a:xfrm>
        </p:spPr>
        <p:txBody>
          <a:bodyPr>
            <a:noAutofit/>
          </a:bodyPr>
          <a:lstStyle/>
          <a:p>
            <a:pPr algn="ctr"/>
            <a:r>
              <a:rPr lang="en-GB" sz="4400" b="1" u="sng" dirty="0" smtClean="0">
                <a:latin typeface="Comic Sans MS" panose="030F0702030302020204" pitchFamily="66" charset="0"/>
              </a:rPr>
              <a:t>Literacy: Reading </a:t>
            </a:r>
            <a:endParaRPr lang="en-GB" sz="4400" b="1" u="sng" dirty="0">
              <a:latin typeface="Comic Sans MS" panose="030F0702030302020204" pitchFamily="66" charset="0"/>
            </a:endParaRPr>
          </a:p>
        </p:txBody>
      </p:sp>
      <p:sp>
        <p:nvSpPr>
          <p:cNvPr id="3" name="Content Placeholder 2"/>
          <p:cNvSpPr>
            <a:spLocks noGrp="1"/>
          </p:cNvSpPr>
          <p:nvPr>
            <p:ph idx="1"/>
          </p:nvPr>
        </p:nvSpPr>
        <p:spPr>
          <a:xfrm>
            <a:off x="333094" y="2234055"/>
            <a:ext cx="8562282" cy="677416"/>
          </a:xfrm>
        </p:spPr>
        <p:txBody>
          <a:bodyPr>
            <a:noAutofit/>
          </a:bodyPr>
          <a:lstStyle/>
          <a:p>
            <a:pPr marL="0" indent="0">
              <a:buNone/>
            </a:pPr>
            <a:r>
              <a:rPr lang="en-GB" sz="2000" dirty="0" smtClean="0">
                <a:solidFill>
                  <a:schemeClr val="tx1"/>
                </a:solidFill>
                <a:latin typeface="Comic Sans MS" panose="030F0702030302020204" pitchFamily="66" charset="0"/>
              </a:rPr>
              <a:t>We </a:t>
            </a:r>
            <a:r>
              <a:rPr lang="en-GB" sz="2000" dirty="0">
                <a:solidFill>
                  <a:schemeClr val="tx1"/>
                </a:solidFill>
                <a:latin typeface="Comic Sans MS" panose="030F0702030302020204" pitchFamily="66" charset="0"/>
              </a:rPr>
              <a:t>have signed up the infant department to this online </a:t>
            </a:r>
            <a:r>
              <a:rPr lang="en-GB" sz="2000" dirty="0" smtClean="0">
                <a:solidFill>
                  <a:schemeClr val="tx1"/>
                </a:solidFill>
                <a:latin typeface="Comic Sans MS" panose="030F0702030302020204" pitchFamily="66" charset="0"/>
              </a:rPr>
              <a:t>reading resource</a:t>
            </a:r>
            <a:r>
              <a:rPr lang="en-GB" sz="2000" dirty="0">
                <a:solidFill>
                  <a:schemeClr val="tx1"/>
                </a:solidFill>
                <a:latin typeface="Comic Sans MS" panose="030F0702030302020204" pitchFamily="66" charset="0"/>
              </a:rPr>
              <a:t>. </a:t>
            </a:r>
            <a:endParaRPr lang="en-GB" sz="2000" dirty="0" smtClean="0">
              <a:solidFill>
                <a:schemeClr val="tx1"/>
              </a:solidFill>
              <a:latin typeface="Comic Sans MS" panose="030F0702030302020204" pitchFamily="66" charset="0"/>
            </a:endParaRPr>
          </a:p>
          <a:p>
            <a:pPr marL="0" indent="0">
              <a:buNone/>
            </a:pPr>
            <a:r>
              <a:rPr lang="en-GB" sz="2000" dirty="0" smtClean="0">
                <a:solidFill>
                  <a:schemeClr val="tx1"/>
                </a:solidFill>
                <a:latin typeface="Comic Sans MS" panose="030F0702030302020204" pitchFamily="66" charset="0"/>
              </a:rPr>
              <a:t>To </a:t>
            </a:r>
            <a:r>
              <a:rPr lang="en-GB" sz="2000" dirty="0">
                <a:solidFill>
                  <a:schemeClr val="tx1"/>
                </a:solidFill>
                <a:latin typeface="Comic Sans MS" panose="030F0702030302020204" pitchFamily="66" charset="0"/>
              </a:rPr>
              <a:t>access, follow the </a:t>
            </a:r>
            <a:r>
              <a:rPr lang="en-GB" sz="2000" dirty="0" smtClean="0">
                <a:solidFill>
                  <a:schemeClr val="tx1"/>
                </a:solidFill>
                <a:latin typeface="Comic Sans MS" panose="030F0702030302020204" pitchFamily="66" charset="0"/>
              </a:rPr>
              <a:t>link below </a:t>
            </a:r>
            <a:r>
              <a:rPr lang="en-GB" sz="2000" dirty="0">
                <a:solidFill>
                  <a:schemeClr val="tx1"/>
                </a:solidFill>
                <a:latin typeface="Comic Sans MS" panose="030F0702030302020204" pitchFamily="66" charset="0"/>
              </a:rPr>
              <a:t>and type in the username </a:t>
            </a:r>
            <a:r>
              <a:rPr lang="en-GB" sz="2000" dirty="0" smtClean="0">
                <a:solidFill>
                  <a:schemeClr val="tx1"/>
                </a:solidFill>
                <a:latin typeface="Comic Sans MS" panose="030F0702030302020204" pitchFamily="66" charset="0"/>
              </a:rPr>
              <a:t>and password. </a:t>
            </a:r>
          </a:p>
          <a:p>
            <a:pPr marL="0" indent="0" algn="ctr">
              <a:buNone/>
            </a:pPr>
            <a:r>
              <a:rPr lang="en-GB" sz="2400" dirty="0">
                <a:latin typeface="SassoonCRInfant" panose="02010503020300020003" pitchFamily="2" charset="0"/>
                <a:hlinkClick r:id="rId2"/>
              </a:rPr>
              <a:t>https://www.oxfordowl.co.uk/?sellanguage=en&amp;mode=hub</a:t>
            </a:r>
            <a:endParaRPr lang="en-GB" sz="2400" dirty="0">
              <a:latin typeface="SassoonCRInfant" panose="02010503020300020003" pitchFamily="2" charset="0"/>
            </a:endParaRPr>
          </a:p>
          <a:p>
            <a:pPr marL="0" indent="0">
              <a:buNone/>
            </a:pPr>
            <a:endParaRPr lang="en-GB" sz="2000" dirty="0">
              <a:solidFill>
                <a:schemeClr val="tx1"/>
              </a:solidFill>
              <a:latin typeface="Comic Sans MS" panose="030F0702030302020204" pitchFamily="66" charset="0"/>
            </a:endParaRPr>
          </a:p>
          <a:p>
            <a:pPr marL="0" indent="0">
              <a:buNone/>
            </a:pPr>
            <a:r>
              <a:rPr lang="en-GB" sz="2000" b="1" dirty="0" smtClean="0">
                <a:latin typeface="Comic Sans MS" panose="030F0702030302020204" pitchFamily="66" charset="0"/>
              </a:rPr>
              <a:t>.  </a:t>
            </a:r>
            <a:endParaRPr lang="en-GB" sz="2000" b="1" dirty="0" smtClean="0">
              <a:latin typeface="Comic Sans MS" panose="030F0702030302020204" pitchFamily="66" charset="0"/>
            </a:endParaRPr>
          </a:p>
        </p:txBody>
      </p:sp>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349490" y="3068960"/>
            <a:ext cx="8562262" cy="3600986"/>
          </a:xfrm>
          <a:prstGeom prst="rect">
            <a:avLst/>
          </a:prstGeom>
          <a:noFill/>
        </p:spPr>
        <p:txBody>
          <a:bodyPr wrap="square" rtlCol="0">
            <a:spAutoFit/>
          </a:bodyPr>
          <a:lstStyle/>
          <a:p>
            <a:r>
              <a:rPr lang="en-GB" sz="2000" dirty="0">
                <a:latin typeface="Comic Sans MS" panose="030F0702030302020204" pitchFamily="66" charset="0"/>
              </a:rPr>
              <a:t/>
            </a:r>
            <a:br>
              <a:rPr lang="en-GB" sz="2000" dirty="0">
                <a:latin typeface="Comic Sans MS" panose="030F0702030302020204" pitchFamily="66" charset="0"/>
              </a:rPr>
            </a:br>
            <a:r>
              <a:rPr lang="en-GB" sz="2000" i="1" dirty="0">
                <a:latin typeface="Comic Sans MS" panose="030F0702030302020204" pitchFamily="66" charset="0"/>
              </a:rPr>
              <a:t>Username:</a:t>
            </a:r>
            <a:r>
              <a:rPr lang="en-GB" sz="2000" dirty="0">
                <a:latin typeface="Comic Sans MS" panose="030F0702030302020204" pitchFamily="66" charset="0"/>
              </a:rPr>
              <a:t> </a:t>
            </a:r>
            <a:r>
              <a:rPr lang="en-GB" sz="2000" dirty="0" err="1">
                <a:latin typeface="Comic Sans MS" panose="030F0702030302020204" pitchFamily="66" charset="0"/>
              </a:rPr>
              <a:t>stantsps</a:t>
            </a:r>
            <a:r>
              <a:rPr lang="en-GB" sz="2000" dirty="0">
                <a:latin typeface="Comic Sans MS" panose="030F0702030302020204" pitchFamily="66" charset="0"/>
              </a:rPr>
              <a:t/>
            </a:r>
            <a:br>
              <a:rPr lang="en-GB" sz="2000" dirty="0">
                <a:latin typeface="Comic Sans MS" panose="030F0702030302020204" pitchFamily="66" charset="0"/>
              </a:rPr>
            </a:br>
            <a:r>
              <a:rPr lang="en-GB" sz="2000" i="1" dirty="0">
                <a:latin typeface="Comic Sans MS" panose="030F0702030302020204" pitchFamily="66" charset="0"/>
              </a:rPr>
              <a:t>Password:</a:t>
            </a:r>
            <a:r>
              <a:rPr lang="en-GB" sz="2000" dirty="0">
                <a:latin typeface="Comic Sans MS" panose="030F0702030302020204" pitchFamily="66" charset="0"/>
              </a:rPr>
              <a:t> </a:t>
            </a:r>
            <a:r>
              <a:rPr lang="en-GB" sz="2000" dirty="0" err="1" smtClean="0">
                <a:latin typeface="Comic Sans MS" panose="030F0702030302020204" pitchFamily="66" charset="0"/>
              </a:rPr>
              <a:t>homelearning</a:t>
            </a:r>
            <a:endParaRPr lang="en-GB" sz="2000" dirty="0" smtClean="0">
              <a:latin typeface="Comic Sans MS" panose="030F0702030302020204" pitchFamily="66" charset="0"/>
            </a:endParaRPr>
          </a:p>
          <a:p>
            <a:endParaRPr lang="en-GB" sz="2400"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Your can log in using this username and password by clicking on the </a:t>
            </a:r>
            <a:r>
              <a:rPr lang="en-GB" b="1" dirty="0">
                <a:latin typeface="Comic Sans MS" panose="030F0702030302020204" pitchFamily="66" charset="0"/>
              </a:rPr>
              <a:t>'my class login' </a:t>
            </a:r>
            <a:r>
              <a:rPr lang="en-GB" dirty="0">
                <a:latin typeface="Comic Sans MS" panose="030F0702030302020204" pitchFamily="66" charset="0"/>
              </a:rPr>
              <a:t>button on the oxford owl site</a:t>
            </a:r>
          </a:p>
          <a:p>
            <a:pPr marL="285750" indent="-285750">
              <a:buFont typeface="Arial" panose="020B0604020202020204" pitchFamily="34" charset="0"/>
              <a:buChar char="•"/>
            </a:pPr>
            <a:r>
              <a:rPr lang="en-GB" dirty="0">
                <a:latin typeface="Comic Sans MS" panose="030F0702030302020204" pitchFamily="66" charset="0"/>
              </a:rPr>
              <a:t>Go to free ‘</a:t>
            </a:r>
            <a:r>
              <a:rPr lang="en-GB" dirty="0" err="1">
                <a:latin typeface="Comic Sans MS" panose="030F0702030302020204" pitchFamily="66" charset="0"/>
              </a:rPr>
              <a:t>ebook</a:t>
            </a:r>
            <a:r>
              <a:rPr lang="en-GB" dirty="0">
                <a:latin typeface="Comic Sans MS" panose="030F0702030302020204" pitchFamily="66" charset="0"/>
              </a:rPr>
              <a:t> library’ and select your child's age or colour coded reading book band (this can be found on the back of one of your child's reading books). You can then select a reading book for your child to read aloud. </a:t>
            </a:r>
          </a:p>
          <a:p>
            <a:pPr marL="285750" indent="-285750">
              <a:buFont typeface="Arial" panose="020B0604020202020204" pitchFamily="34" charset="0"/>
              <a:buChar char="•"/>
            </a:pPr>
            <a:r>
              <a:rPr lang="en-GB" dirty="0">
                <a:latin typeface="Comic Sans MS" panose="030F0702030302020204" pitchFamily="66" charset="0"/>
              </a:rPr>
              <a:t>We would encourage you to try to read one book a week and revisit it each day. </a:t>
            </a:r>
          </a:p>
        </p:txBody>
      </p:sp>
    </p:spTree>
    <p:extLst>
      <p:ext uri="{BB962C8B-B14F-4D97-AF65-F5344CB8AC3E}">
        <p14:creationId xmlns:p14="http://schemas.microsoft.com/office/powerpoint/2010/main" val="2406140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2277"/>
            <a:ext cx="6226851" cy="924475"/>
          </a:xfrm>
        </p:spPr>
        <p:txBody>
          <a:bodyPr>
            <a:noAutofit/>
          </a:bodyPr>
          <a:lstStyle/>
          <a:p>
            <a:pPr algn="ctr"/>
            <a:r>
              <a:rPr lang="en-GB" sz="3600" b="1" u="sng" dirty="0" smtClean="0">
                <a:latin typeface="Comic Sans MS" panose="030F0702030302020204" pitchFamily="66" charset="0"/>
              </a:rPr>
              <a:t>Numeracy – Warm Up </a:t>
            </a:r>
            <a:endParaRPr lang="en-GB" sz="3600" b="1"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1560" y="119675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28360" y="1515425"/>
            <a:ext cx="6804080" cy="400110"/>
          </a:xfrm>
          <a:prstGeom prst="rect">
            <a:avLst/>
          </a:prstGeom>
          <a:noFill/>
        </p:spPr>
        <p:txBody>
          <a:bodyPr wrap="square" rtlCol="0">
            <a:spAutoFit/>
          </a:bodyPr>
          <a:lstStyle/>
          <a:p>
            <a:r>
              <a:rPr lang="en-GB" sz="2000" b="1" dirty="0" smtClean="0">
                <a:latin typeface="Comic Sans MS" panose="030F0702030302020204" pitchFamily="66" charset="0"/>
              </a:rPr>
              <a:t>LI: We are learning to </a:t>
            </a:r>
            <a:r>
              <a:rPr lang="en-GB" sz="2000" b="1" dirty="0" smtClean="0">
                <a:latin typeface="Comic Sans MS" panose="030F0702030302020204" pitchFamily="66" charset="0"/>
              </a:rPr>
              <a:t>count in multiples of 3</a:t>
            </a:r>
            <a:endParaRPr lang="en-GB" sz="2000" b="1" dirty="0">
              <a:latin typeface="Comic Sans MS" panose="030F0702030302020204" pitchFamily="66" charset="0"/>
            </a:endParaRPr>
          </a:p>
        </p:txBody>
      </p:sp>
      <p:sp>
        <p:nvSpPr>
          <p:cNvPr id="8" name="Rectangle 7"/>
          <p:cNvSpPr/>
          <p:nvPr/>
        </p:nvSpPr>
        <p:spPr>
          <a:xfrm>
            <a:off x="155575" y="2276872"/>
            <a:ext cx="8880921" cy="4320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TextBox 6"/>
          <p:cNvSpPr txBox="1"/>
          <p:nvPr/>
        </p:nvSpPr>
        <p:spPr>
          <a:xfrm>
            <a:off x="155575" y="2400697"/>
            <a:ext cx="8880921" cy="4154984"/>
          </a:xfrm>
          <a:prstGeom prst="rect">
            <a:avLst/>
          </a:prstGeom>
          <a:noFill/>
        </p:spPr>
        <p:txBody>
          <a:bodyPr wrap="square" rtlCol="0">
            <a:spAutoFit/>
          </a:bodyPr>
          <a:lstStyle/>
          <a:p>
            <a:pPr algn="ctr"/>
            <a:r>
              <a:rPr lang="en-GB" sz="2400" b="1" dirty="0" smtClean="0">
                <a:latin typeface="Comic Sans MS" panose="030F0702030302020204" pitchFamily="66" charset="0"/>
              </a:rPr>
              <a:t>Choral counting: You will need to do this with an adult. </a:t>
            </a:r>
          </a:p>
          <a:p>
            <a:pPr algn="ctr"/>
            <a:endParaRPr lang="en-GB" sz="2400" b="1" dirty="0" smtClean="0">
              <a:latin typeface="Comic Sans MS" panose="030F0702030302020204" pitchFamily="66" charset="0"/>
            </a:endParaRPr>
          </a:p>
          <a:p>
            <a:r>
              <a:rPr lang="en-GB" sz="2000" b="1" dirty="0" smtClean="0">
                <a:latin typeface="Comic Sans MS" panose="030F0702030302020204" pitchFamily="66" charset="0"/>
              </a:rPr>
              <a:t>Adult: </a:t>
            </a:r>
            <a:r>
              <a:rPr lang="en-GB" sz="2000" dirty="0" smtClean="0">
                <a:latin typeface="Comic Sans MS" panose="030F0702030302020204" pitchFamily="66" charset="0"/>
              </a:rPr>
              <a:t>Say 1, 2   </a:t>
            </a:r>
          </a:p>
          <a:p>
            <a:r>
              <a:rPr lang="en-GB" sz="2000" b="1" dirty="0" smtClean="0">
                <a:latin typeface="Comic Sans MS" panose="030F0702030302020204" pitchFamily="66" charset="0"/>
              </a:rPr>
              <a:t>Child: </a:t>
            </a:r>
            <a:r>
              <a:rPr lang="en-GB" sz="2000" dirty="0" smtClean="0">
                <a:latin typeface="Comic Sans MS" panose="030F0702030302020204" pitchFamily="66" charset="0"/>
              </a:rPr>
              <a:t>Say 3</a:t>
            </a:r>
            <a:r>
              <a:rPr lang="en-GB" sz="2000" b="1" dirty="0" smtClean="0">
                <a:latin typeface="Comic Sans MS" panose="030F0702030302020204" pitchFamily="66" charset="0"/>
              </a:rPr>
              <a:t> </a:t>
            </a:r>
          </a:p>
          <a:p>
            <a:r>
              <a:rPr lang="en-GB" sz="2000" b="1" dirty="0" smtClean="0">
                <a:latin typeface="Comic Sans MS" panose="030F0702030302020204" pitchFamily="66" charset="0"/>
              </a:rPr>
              <a:t>Adult: </a:t>
            </a:r>
            <a:r>
              <a:rPr lang="en-GB" sz="2000" dirty="0" smtClean="0">
                <a:latin typeface="Comic Sans MS" panose="030F0702030302020204" pitchFamily="66" charset="0"/>
              </a:rPr>
              <a:t>Say 4, 5  </a:t>
            </a:r>
          </a:p>
          <a:p>
            <a:r>
              <a:rPr lang="en-GB" sz="2000" b="1" dirty="0" smtClean="0">
                <a:latin typeface="Comic Sans MS" panose="030F0702030302020204" pitchFamily="66" charset="0"/>
              </a:rPr>
              <a:t>Child: </a:t>
            </a:r>
            <a:r>
              <a:rPr lang="en-GB" sz="2000" dirty="0" smtClean="0">
                <a:latin typeface="Comic Sans MS" panose="030F0702030302020204" pitchFamily="66" charset="0"/>
              </a:rPr>
              <a:t>Say 6</a:t>
            </a:r>
          </a:p>
          <a:p>
            <a:r>
              <a:rPr lang="en-GB" sz="2000" dirty="0" smtClean="0">
                <a:latin typeface="Comic Sans MS" panose="030F0702030302020204" pitchFamily="66" charset="0"/>
              </a:rPr>
              <a:t>And so on, up to 30. </a:t>
            </a:r>
          </a:p>
          <a:p>
            <a:endParaRPr lang="en-GB" sz="2000" dirty="0" smtClean="0">
              <a:latin typeface="Comic Sans MS" panose="030F0702030302020204" pitchFamily="66" charset="0"/>
            </a:endParaRPr>
          </a:p>
          <a:p>
            <a:r>
              <a:rPr lang="en-GB" sz="1600" dirty="0" smtClean="0">
                <a:latin typeface="Comic Sans MS" panose="030F0702030302020204" pitchFamily="66" charset="0"/>
              </a:rPr>
              <a:t>**As your child gets better at this, you can replace saying the number with claps. (</a:t>
            </a:r>
            <a:r>
              <a:rPr lang="en-GB" sz="1600" dirty="0" err="1" smtClean="0">
                <a:latin typeface="Comic Sans MS" panose="030F0702030302020204" pitchFamily="66" charset="0"/>
              </a:rPr>
              <a:t>eg</a:t>
            </a:r>
            <a:r>
              <a:rPr lang="en-GB" sz="1600" dirty="0" smtClean="0">
                <a:latin typeface="Comic Sans MS" panose="030F0702030302020204" pitchFamily="66" charset="0"/>
              </a:rPr>
              <a:t> clap, clap, 3, clap, clap, 6, clap, clap, 9) </a:t>
            </a:r>
          </a:p>
          <a:p>
            <a:endParaRPr lang="en-GB" sz="2000" dirty="0" smtClean="0">
              <a:latin typeface="Comic Sans MS" panose="030F0702030302020204" pitchFamily="66" charset="0"/>
            </a:endParaRPr>
          </a:p>
          <a:p>
            <a:r>
              <a:rPr lang="en-GB" sz="2400" b="1" dirty="0" smtClean="0">
                <a:solidFill>
                  <a:schemeClr val="accent6">
                    <a:lumMod val="50000"/>
                  </a:schemeClr>
                </a:solidFill>
                <a:latin typeface="Comic Sans MS" panose="030F0702030302020204" pitchFamily="66" charset="0"/>
              </a:rPr>
              <a:t>3	6	9	12	15	18	21	24	27	30</a:t>
            </a:r>
            <a:endParaRPr lang="en-GB" sz="2800" b="1" dirty="0" smtClean="0">
              <a:solidFill>
                <a:schemeClr val="accent6">
                  <a:lumMod val="50000"/>
                </a:schemeClr>
              </a:solidFill>
              <a:latin typeface="Comic Sans MS" panose="030F0702030302020204" pitchFamily="66" charset="0"/>
            </a:endParaRPr>
          </a:p>
          <a:p>
            <a:endParaRPr lang="en-GB" sz="2000" b="1" u="sng" dirty="0" smtClean="0">
              <a:latin typeface="Comic Sans MS" panose="030F0702030302020204" pitchFamily="66" charset="0"/>
            </a:endParaRPr>
          </a:p>
        </p:txBody>
      </p:sp>
      <p:sp>
        <p:nvSpPr>
          <p:cNvPr id="9" name="AutoShape 2" descr="Image result for counting in 2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41786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11" y="597672"/>
            <a:ext cx="7934398" cy="792088"/>
          </a:xfrm>
        </p:spPr>
        <p:txBody>
          <a:bodyPr>
            <a:normAutofit/>
          </a:bodyPr>
          <a:lstStyle/>
          <a:p>
            <a:r>
              <a:rPr lang="en-GB" sz="3600" b="1" u="sng" dirty="0" smtClean="0">
                <a:latin typeface="Comic Sans MS" panose="030F0702030302020204" pitchFamily="66" charset="0"/>
              </a:rPr>
              <a:t>P2 </a:t>
            </a:r>
            <a:r>
              <a:rPr lang="en-GB" sz="3600" b="1" u="sng" dirty="0" smtClean="0">
                <a:latin typeface="Comic Sans MS" panose="030F0702030302020204" pitchFamily="66" charset="0"/>
              </a:rPr>
              <a:t>Maths </a:t>
            </a:r>
            <a:r>
              <a:rPr lang="en-GB" sz="3600" b="1" u="sng" dirty="0" smtClean="0">
                <a:latin typeface="Comic Sans MS" panose="030F0702030302020204" pitchFamily="66" charset="0"/>
              </a:rPr>
              <a:t>Activities </a:t>
            </a:r>
            <a:endParaRPr lang="en-GB" sz="36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347969" y="2420888"/>
            <a:ext cx="8562282" cy="41764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1555" y="132508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15616" y="1587136"/>
            <a:ext cx="7560840" cy="830997"/>
          </a:xfrm>
          <a:prstGeom prst="rect">
            <a:avLst/>
          </a:prstGeom>
          <a:noFill/>
        </p:spPr>
        <p:txBody>
          <a:bodyPr wrap="square" rtlCol="0">
            <a:spAutoFit/>
          </a:bodyPr>
          <a:lstStyle/>
          <a:p>
            <a:r>
              <a:rPr lang="en-GB" sz="2400" b="1" dirty="0" smtClean="0">
                <a:latin typeface="Comic Sans MS" panose="030F0702030302020204" pitchFamily="66" charset="0"/>
              </a:rPr>
              <a:t>LI: </a:t>
            </a:r>
            <a:r>
              <a:rPr lang="en-GB" sz="2400" dirty="0" smtClean="0">
                <a:latin typeface="Comic Sans MS" panose="030F0702030302020204" pitchFamily="66" charset="0"/>
              </a:rPr>
              <a:t>To tell </a:t>
            </a:r>
            <a:r>
              <a:rPr lang="en-GB" sz="2400" dirty="0">
                <a:latin typeface="Comic Sans MS" panose="030F0702030302020204" pitchFamily="66" charset="0"/>
              </a:rPr>
              <a:t>the time on an analogue and digital clock using the terms half past, quarter past and o’clock.</a:t>
            </a:r>
          </a:p>
        </p:txBody>
      </p:sp>
      <p:sp>
        <p:nvSpPr>
          <p:cNvPr id="10" name="TextBox 9"/>
          <p:cNvSpPr txBox="1"/>
          <p:nvPr/>
        </p:nvSpPr>
        <p:spPr>
          <a:xfrm>
            <a:off x="404172" y="2576928"/>
            <a:ext cx="8449875" cy="5632311"/>
          </a:xfrm>
          <a:prstGeom prst="rect">
            <a:avLst/>
          </a:prstGeom>
          <a:noFill/>
        </p:spPr>
        <p:txBody>
          <a:bodyPr wrap="square" rtlCol="0">
            <a:spAutoFit/>
          </a:bodyPr>
          <a:lstStyle/>
          <a:p>
            <a:r>
              <a:rPr lang="en-GB" sz="2400" dirty="0">
                <a:solidFill>
                  <a:srgbClr val="FF0000"/>
                </a:solidFill>
                <a:latin typeface="Comic Sans MS" panose="030F0702030302020204" pitchFamily="66" charset="0"/>
              </a:rPr>
              <a:t>Warm up  </a:t>
            </a:r>
            <a:r>
              <a:rPr lang="en-GB" sz="2400" dirty="0">
                <a:latin typeface="Comic Sans MS" panose="030F0702030302020204" pitchFamily="66" charset="0"/>
              </a:rPr>
              <a:t>- </a:t>
            </a:r>
            <a:r>
              <a:rPr lang="en-GB" sz="2000" dirty="0">
                <a:latin typeface="Comic Sans MS" panose="030F0702030302020204" pitchFamily="66" charset="0"/>
                <a:hlinkClick r:id="rId4"/>
              </a:rPr>
              <a:t>https://</a:t>
            </a:r>
            <a:r>
              <a:rPr lang="en-GB" sz="2000" dirty="0" smtClean="0">
                <a:latin typeface="Comic Sans MS" panose="030F0702030302020204" pitchFamily="66" charset="0"/>
                <a:hlinkClick r:id="rId4"/>
              </a:rPr>
              <a:t>www.youtube.com/watch?v=5xrobx7ivgi</a:t>
            </a:r>
            <a:endParaRPr lang="en-GB" sz="2800" dirty="0">
              <a:latin typeface="Comic Sans MS" panose="030F0702030302020204" pitchFamily="66" charset="0"/>
            </a:endParaRPr>
          </a:p>
          <a:p>
            <a:r>
              <a:rPr lang="en-GB" sz="2400" dirty="0">
                <a:solidFill>
                  <a:srgbClr val="FF0000"/>
                </a:solidFill>
                <a:latin typeface="Comic Sans MS" panose="030F0702030302020204" pitchFamily="66" charset="0"/>
              </a:rPr>
              <a:t>Time workbook </a:t>
            </a:r>
            <a:r>
              <a:rPr lang="en-GB" sz="2400" dirty="0">
                <a:latin typeface="Comic Sans MS" panose="030F0702030302020204" pitchFamily="66" charset="0"/>
              </a:rPr>
              <a:t>– Complete  ‘What time is it?’ p1&amp;2  in the time workbook found in your home learning pack. </a:t>
            </a:r>
            <a:endParaRPr lang="en-GB" sz="2400" dirty="0">
              <a:solidFill>
                <a:srgbClr val="FF0000"/>
              </a:solidFill>
              <a:latin typeface="Comic Sans MS" panose="030F0702030302020204" pitchFamily="66" charset="0"/>
            </a:endParaRPr>
          </a:p>
          <a:p>
            <a:endParaRPr lang="en-GB" sz="2400" dirty="0" smtClean="0">
              <a:solidFill>
                <a:srgbClr val="FF0000"/>
              </a:solidFill>
              <a:latin typeface="Comic Sans MS" panose="030F0702030302020204" pitchFamily="66" charset="0"/>
            </a:endParaRPr>
          </a:p>
          <a:p>
            <a:endParaRPr lang="en-GB" sz="2400" dirty="0">
              <a:solidFill>
                <a:srgbClr val="FF0000"/>
              </a:solidFill>
              <a:latin typeface="Comic Sans MS" panose="030F0702030302020204" pitchFamily="66" charset="0"/>
            </a:endParaRPr>
          </a:p>
          <a:p>
            <a:endParaRPr lang="en-GB" sz="2400" dirty="0" smtClean="0">
              <a:solidFill>
                <a:srgbClr val="FF0000"/>
              </a:solidFill>
              <a:latin typeface="Comic Sans MS" panose="030F0702030302020204" pitchFamily="66" charset="0"/>
            </a:endParaRPr>
          </a:p>
          <a:p>
            <a:endParaRPr lang="en-GB" sz="2400" dirty="0" smtClean="0">
              <a:solidFill>
                <a:srgbClr val="FF0000"/>
              </a:solidFill>
              <a:latin typeface="Comic Sans MS" panose="030F0702030302020204" pitchFamily="66" charset="0"/>
            </a:endParaRPr>
          </a:p>
          <a:p>
            <a:endParaRPr lang="en-GB" sz="2400" dirty="0" smtClean="0">
              <a:solidFill>
                <a:srgbClr val="FF0000"/>
              </a:solidFill>
              <a:latin typeface="Comic Sans MS" panose="030F0702030302020204" pitchFamily="66" charset="0"/>
            </a:endParaRPr>
          </a:p>
          <a:p>
            <a:endParaRPr lang="en-GB" sz="2400" dirty="0">
              <a:solidFill>
                <a:srgbClr val="FF0000"/>
              </a:solidFill>
              <a:latin typeface="Comic Sans MS" panose="030F0702030302020204" pitchFamily="66" charset="0"/>
            </a:endParaRPr>
          </a:p>
          <a:p>
            <a:r>
              <a:rPr lang="en-GB" sz="2400" dirty="0">
                <a:solidFill>
                  <a:srgbClr val="FF0000"/>
                </a:solidFill>
                <a:latin typeface="Comic Sans MS" panose="030F0702030302020204" pitchFamily="66" charset="0"/>
              </a:rPr>
              <a:t>Play</a:t>
            </a:r>
            <a:r>
              <a:rPr lang="en-GB" sz="2400" dirty="0">
                <a:latin typeface="Comic Sans MS" panose="030F0702030302020204" pitchFamily="66" charset="0"/>
              </a:rPr>
              <a:t> – </a:t>
            </a:r>
            <a:r>
              <a:rPr lang="en-GB" sz="2400" dirty="0" smtClean="0">
                <a:latin typeface="Comic Sans MS" panose="030F0702030302020204" pitchFamily="66" charset="0"/>
              </a:rPr>
              <a:t>BBC Bitesize: How </a:t>
            </a:r>
            <a:r>
              <a:rPr lang="en-GB" sz="2400" dirty="0">
                <a:latin typeface="Comic Sans MS" panose="030F0702030302020204" pitchFamily="66" charset="0"/>
              </a:rPr>
              <a:t>to tell the time </a:t>
            </a:r>
            <a:r>
              <a:rPr lang="en-GB" sz="2400" dirty="0" smtClean="0">
                <a:latin typeface="Comic Sans MS" panose="030F0702030302020204" pitchFamily="66" charset="0"/>
              </a:rPr>
              <a:t>game</a:t>
            </a:r>
            <a:endParaRPr lang="en-GB" sz="2400" dirty="0">
              <a:latin typeface="Comic Sans MS" panose="030F0702030302020204" pitchFamily="66" charset="0"/>
            </a:endParaRPr>
          </a:p>
          <a:p>
            <a:r>
              <a:rPr lang="en-GB" sz="2000" dirty="0" smtClean="0">
                <a:latin typeface="Comic Sans MS" panose="030F0702030302020204" pitchFamily="66" charset="0"/>
                <a:hlinkClick r:id="rId5"/>
              </a:rPr>
              <a:t>https</a:t>
            </a:r>
            <a:r>
              <a:rPr lang="en-GB" sz="2000" dirty="0">
                <a:latin typeface="Comic Sans MS" panose="030F0702030302020204" pitchFamily="66" charset="0"/>
                <a:hlinkClick r:id="rId5"/>
              </a:rPr>
              <a:t>://www.bbc.co.uk/bitesize/topics/zm4k7ty/articles/zbjbbdm</a:t>
            </a:r>
            <a:endParaRPr lang="en-GB" sz="2000" dirty="0">
              <a:latin typeface="Comic Sans MS" panose="030F0702030302020204" pitchFamily="66" charset="0"/>
            </a:endParaRPr>
          </a:p>
          <a:p>
            <a:endParaRPr lang="en-GB" sz="2400" dirty="0">
              <a:latin typeface="SassoonCRInfant" panose="02010503020300020003" pitchFamily="2" charset="0"/>
            </a:endParaRP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r>
              <a:rPr lang="en-GB" sz="2800" b="1" dirty="0" smtClean="0">
                <a:latin typeface="Comic Sans MS" panose="030F0702030302020204" pitchFamily="66" charset="0"/>
              </a:rPr>
              <a:t> </a:t>
            </a:r>
            <a:endParaRPr lang="en-GB" sz="2800" b="1" dirty="0">
              <a:latin typeface="Comic Sans MS" panose="030F0702030302020204" pitchFamily="66" charset="0"/>
            </a:endParaRPr>
          </a:p>
        </p:txBody>
      </p:sp>
      <p:pic>
        <p:nvPicPr>
          <p:cNvPr id="11" name="Picture 4" descr="Clock Dial Learn to Tell the Time Learning Clock Teaching Aid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7417" y="160338"/>
            <a:ext cx="1319039" cy="11384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stretch>
            <a:fillRect/>
          </a:stretch>
        </p:blipFill>
        <p:spPr>
          <a:xfrm>
            <a:off x="1907704" y="3789040"/>
            <a:ext cx="1512167" cy="2055310"/>
          </a:xfrm>
          <a:prstGeom prst="rect">
            <a:avLst/>
          </a:prstGeom>
        </p:spPr>
      </p:pic>
      <p:pic>
        <p:nvPicPr>
          <p:cNvPr id="13" name="Picture 12"/>
          <p:cNvPicPr>
            <a:picLocks noChangeAspect="1"/>
          </p:cNvPicPr>
          <p:nvPr/>
        </p:nvPicPr>
        <p:blipFill>
          <a:blip r:embed="rId8"/>
          <a:stretch>
            <a:fillRect/>
          </a:stretch>
        </p:blipFill>
        <p:spPr>
          <a:xfrm>
            <a:off x="3513721" y="3760014"/>
            <a:ext cx="1534093" cy="2084335"/>
          </a:xfrm>
          <a:prstGeom prst="rect">
            <a:avLst/>
          </a:prstGeom>
        </p:spPr>
      </p:pic>
    </p:spTree>
    <p:extLst>
      <p:ext uri="{BB962C8B-B14F-4D97-AF65-F5344CB8AC3E}">
        <p14:creationId xmlns:p14="http://schemas.microsoft.com/office/powerpoint/2010/main" val="2354820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11" y="597672"/>
            <a:ext cx="7934398" cy="792088"/>
          </a:xfrm>
        </p:spPr>
        <p:txBody>
          <a:bodyPr>
            <a:normAutofit/>
          </a:bodyPr>
          <a:lstStyle/>
          <a:p>
            <a:r>
              <a:rPr lang="en-GB" sz="3600" b="1" u="sng" dirty="0" smtClean="0">
                <a:latin typeface="Comic Sans MS" panose="030F0702030302020204" pitchFamily="66" charset="0"/>
              </a:rPr>
              <a:t>P3 Numeracy Activities </a:t>
            </a:r>
            <a:endParaRPr lang="en-GB" sz="36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add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007552" y="229423"/>
            <a:ext cx="2088232" cy="1528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7969" y="2420888"/>
            <a:ext cx="8562282" cy="41764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8961" y="132508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01414" y="1587136"/>
            <a:ext cx="6696744" cy="461665"/>
          </a:xfrm>
          <a:prstGeom prst="rect">
            <a:avLst/>
          </a:prstGeom>
          <a:noFill/>
        </p:spPr>
        <p:txBody>
          <a:bodyPr wrap="square" rtlCol="0">
            <a:spAutoFit/>
          </a:bodyPr>
          <a:lstStyle/>
          <a:p>
            <a:r>
              <a:rPr lang="en-GB" sz="2400" b="1" dirty="0" smtClean="0">
                <a:latin typeface="Comic Sans MS" panose="030F0702030302020204" pitchFamily="66" charset="0"/>
              </a:rPr>
              <a:t>LI: To develop multiplication strategies</a:t>
            </a:r>
            <a:endParaRPr lang="en-GB" sz="2400" b="1" dirty="0">
              <a:latin typeface="Comic Sans MS" panose="030F0702030302020204" pitchFamily="66" charset="0"/>
            </a:endParaRPr>
          </a:p>
        </p:txBody>
      </p:sp>
      <p:sp>
        <p:nvSpPr>
          <p:cNvPr id="10" name="TextBox 9"/>
          <p:cNvSpPr txBox="1"/>
          <p:nvPr/>
        </p:nvSpPr>
        <p:spPr>
          <a:xfrm>
            <a:off x="347969" y="2564904"/>
            <a:ext cx="8562281" cy="4770537"/>
          </a:xfrm>
          <a:prstGeom prst="rect">
            <a:avLst/>
          </a:prstGeom>
          <a:noFill/>
        </p:spPr>
        <p:txBody>
          <a:bodyPr wrap="square" rtlCol="0">
            <a:spAutoFit/>
          </a:bodyPr>
          <a:lstStyle/>
          <a:p>
            <a:r>
              <a:rPr lang="en-GB" sz="2400" b="1" dirty="0" smtClean="0">
                <a:latin typeface="Comic Sans MS" panose="030F0702030302020204" pitchFamily="66" charset="0"/>
              </a:rPr>
              <a:t>Multiplication Workbook </a:t>
            </a:r>
          </a:p>
          <a:p>
            <a:r>
              <a:rPr lang="en-GB" sz="2400" dirty="0" smtClean="0">
                <a:latin typeface="Comic Sans MS" panose="030F0702030302020204" pitchFamily="66" charset="0"/>
              </a:rPr>
              <a:t>Please do the next page of your booklet- Coin Purses counting in 2’s  </a:t>
            </a:r>
          </a:p>
          <a:p>
            <a:r>
              <a:rPr lang="en-GB" dirty="0" smtClean="0">
                <a:latin typeface="Comic Sans MS" panose="030F0702030302020204" pitchFamily="66" charset="0"/>
              </a:rPr>
              <a:t>It should be the page that is pictured opposite.</a:t>
            </a:r>
          </a:p>
          <a:p>
            <a:r>
              <a:rPr lang="en-GB" dirty="0" smtClean="0">
                <a:latin typeface="Comic Sans MS" panose="030F0702030302020204" pitchFamily="66" charset="0"/>
              </a:rPr>
              <a:t>Tomorrow we will look at multiples of 5.  </a:t>
            </a:r>
          </a:p>
          <a:p>
            <a:pPr algn="ctr"/>
            <a:endParaRPr lang="en-GB" dirty="0">
              <a:latin typeface="Comic Sans MS" panose="030F0702030302020204" pitchFamily="66" charset="0"/>
            </a:endParaRPr>
          </a:p>
          <a:p>
            <a:endParaRPr lang="en-GB" dirty="0">
              <a:latin typeface="Comic Sans MS" panose="030F0702030302020204" pitchFamily="66" charset="0"/>
            </a:endParaRPr>
          </a:p>
          <a:p>
            <a:endParaRPr lang="en-GB" sz="2400" b="1" dirty="0" smtClean="0">
              <a:latin typeface="Comic Sans MS" panose="030F0702030302020204" pitchFamily="66" charset="0"/>
            </a:endParaRPr>
          </a:p>
          <a:p>
            <a:r>
              <a:rPr lang="en-GB" sz="2400" b="1" dirty="0" smtClean="0">
                <a:latin typeface="Comic Sans MS" panose="030F0702030302020204" pitchFamily="66" charset="0"/>
              </a:rPr>
              <a:t>IXL Maths: Multiplication Arrays </a:t>
            </a:r>
          </a:p>
          <a:p>
            <a:endParaRPr lang="en-GB" sz="2400" b="1" dirty="0">
              <a:latin typeface="Comic Sans MS" panose="030F0702030302020204" pitchFamily="66" charset="0"/>
            </a:endParaRPr>
          </a:p>
          <a:p>
            <a:r>
              <a:rPr lang="en-GB" dirty="0">
                <a:hlinkClick r:id="rId6"/>
              </a:rPr>
              <a:t>https://uk.ixl.com/math/year-2/write-multiplication-sentences-for-arrays</a:t>
            </a:r>
            <a:endParaRPr lang="en-GB" b="1" dirty="0" smtClean="0">
              <a:latin typeface="Comic Sans MS" panose="030F0702030302020204" pitchFamily="66" charset="0"/>
            </a:endParaRPr>
          </a:p>
          <a:p>
            <a:pPr algn="ctr"/>
            <a:endParaRPr lang="en-GB" sz="2400" dirty="0">
              <a:latin typeface="Comic Sans MS" panose="030F0702030302020204" pitchFamily="66" charset="0"/>
            </a:endParaRPr>
          </a:p>
          <a:p>
            <a:r>
              <a:rPr lang="en-GB" sz="2800" b="1" dirty="0" smtClean="0">
                <a:latin typeface="Comic Sans MS" panose="030F0702030302020204" pitchFamily="66" charset="0"/>
              </a:rPr>
              <a:t> </a:t>
            </a:r>
            <a:endParaRPr lang="en-GB" sz="2800" b="1" dirty="0">
              <a:latin typeface="Comic Sans MS" panose="030F0702030302020204" pitchFamily="66" charset="0"/>
            </a:endParaRPr>
          </a:p>
        </p:txBody>
      </p:sp>
      <p:pic>
        <p:nvPicPr>
          <p:cNvPr id="3" name="Picture 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7989" y="3356992"/>
            <a:ext cx="1894565" cy="2588028"/>
          </a:xfrm>
          <a:prstGeom prst="rect">
            <a:avLst/>
          </a:prstGeom>
        </p:spPr>
      </p:pic>
    </p:spTree>
    <p:extLst>
      <p:ext uri="{BB962C8B-B14F-4D97-AF65-F5344CB8AC3E}">
        <p14:creationId xmlns:p14="http://schemas.microsoft.com/office/powerpoint/2010/main" val="424809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6557" y="133830"/>
            <a:ext cx="7125113" cy="924475"/>
          </a:xfrm>
        </p:spPr>
        <p:txBody>
          <a:bodyPr/>
          <a:lstStyle/>
          <a:p>
            <a:pPr algn="ctr"/>
            <a:r>
              <a:rPr lang="en-GB" sz="4000" b="1" u="sng" dirty="0" smtClean="0">
                <a:latin typeface="Comic Sans MS" panose="030F0702030302020204" pitchFamily="66" charset="0"/>
              </a:rPr>
              <a:t>Health and Wellbeing </a:t>
            </a:r>
            <a:endParaRPr lang="en-GB" sz="4000" b="1" u="sng" dirty="0">
              <a:latin typeface="Comic Sans MS" panose="030F0702030302020204" pitchFamily="66" charset="0"/>
            </a:endParaRPr>
          </a:p>
        </p:txBody>
      </p:sp>
      <p:sp>
        <p:nvSpPr>
          <p:cNvPr id="10" name="AutoShape 5" descr="Image result for drawbridg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6372200" y="2646204"/>
            <a:ext cx="2278888" cy="646331"/>
          </a:xfrm>
          <a:prstGeom prst="rect">
            <a:avLst/>
          </a:prstGeom>
          <a:noFill/>
        </p:spPr>
        <p:txBody>
          <a:bodyPr wrap="square" rtlCol="0">
            <a:spAutoFit/>
          </a:bodyPr>
          <a:lstStyle/>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12" name="AutoShape 9" descr="Image result for battlements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descr="Image result for arrow slits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p:cNvSpPr/>
          <p:nvPr/>
        </p:nvSpPr>
        <p:spPr>
          <a:xfrm>
            <a:off x="311150" y="2158208"/>
            <a:ext cx="8562282" cy="43671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00" dirty="0">
              <a:latin typeface="Comic Sans MS" panose="030F0702030302020204" pitchFamily="66" charset="0"/>
            </a:endParaRPr>
          </a:p>
        </p:txBody>
      </p:sp>
      <p:pic>
        <p:nvPicPr>
          <p:cNvPr id="23"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0375" y="956627"/>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75656" y="956627"/>
            <a:ext cx="6696744" cy="1200329"/>
          </a:xfrm>
          <a:prstGeom prst="rect">
            <a:avLst/>
          </a:prstGeom>
          <a:noFill/>
        </p:spPr>
        <p:txBody>
          <a:bodyPr wrap="square" rtlCol="0">
            <a:spAutoFit/>
          </a:bodyPr>
          <a:lstStyle/>
          <a:p>
            <a:r>
              <a:rPr lang="en-GB" sz="2400" b="1" dirty="0" smtClean="0">
                <a:latin typeface="Comic Sans MS" panose="030F0702030302020204" pitchFamily="66" charset="0"/>
              </a:rPr>
              <a:t>LI: </a:t>
            </a:r>
            <a:r>
              <a:rPr lang="en-GB" sz="2400" dirty="0" smtClean="0">
                <a:latin typeface="Comic Sans MS" panose="030F0702030302020204" pitchFamily="66" charset="0"/>
              </a:rPr>
              <a:t>To identify different </a:t>
            </a:r>
            <a:r>
              <a:rPr lang="en-GB" sz="2400" dirty="0">
                <a:latin typeface="Comic Sans MS" panose="030F0702030302020204" pitchFamily="66" charset="0"/>
              </a:rPr>
              <a:t>features of dance </a:t>
            </a:r>
            <a:r>
              <a:rPr lang="en-GB" sz="2400" dirty="0" smtClean="0">
                <a:latin typeface="Comic Sans MS" panose="030F0702030302020204" pitchFamily="66" charset="0"/>
              </a:rPr>
              <a:t>and </a:t>
            </a:r>
            <a:r>
              <a:rPr lang="en-GB" sz="2400" dirty="0">
                <a:latin typeface="Comic Sans MS" panose="030F0702030302020204" pitchFamily="66" charset="0"/>
              </a:rPr>
              <a:t>practise and perform </a:t>
            </a:r>
            <a:r>
              <a:rPr lang="en-GB" sz="2400" dirty="0" smtClean="0">
                <a:latin typeface="Comic Sans MS" panose="030F0702030302020204" pitchFamily="66" charset="0"/>
              </a:rPr>
              <a:t>steps and routines  </a:t>
            </a:r>
            <a:r>
              <a:rPr lang="en-GB" sz="2400" dirty="0">
                <a:latin typeface="Comic Sans MS" panose="030F0702030302020204" pitchFamily="66" charset="0"/>
              </a:rPr>
              <a:t>	</a:t>
            </a:r>
          </a:p>
        </p:txBody>
      </p:sp>
      <p:sp>
        <p:nvSpPr>
          <p:cNvPr id="13" name="TextBox 12"/>
          <p:cNvSpPr txBox="1"/>
          <p:nvPr/>
        </p:nvSpPr>
        <p:spPr>
          <a:xfrm>
            <a:off x="307974" y="2162603"/>
            <a:ext cx="8562281" cy="2739211"/>
          </a:xfrm>
          <a:prstGeom prst="rect">
            <a:avLst/>
          </a:prstGeom>
          <a:noFill/>
        </p:spPr>
        <p:txBody>
          <a:bodyPr wrap="square" rtlCol="0">
            <a:spAutoFit/>
          </a:bodyPr>
          <a:lstStyle/>
          <a:p>
            <a:pPr algn="ctr"/>
            <a:r>
              <a:rPr lang="en-GB" sz="2800" b="1" u="sng" dirty="0" smtClean="0">
                <a:latin typeface="Comic Sans MS" panose="030F0702030302020204" pitchFamily="66" charset="0"/>
              </a:rPr>
              <a:t>Watch </a:t>
            </a:r>
          </a:p>
          <a:p>
            <a:pPr algn="ctr"/>
            <a:r>
              <a:rPr lang="en-GB" sz="2400" b="1" dirty="0" smtClean="0">
                <a:latin typeface="Comic Sans MS" panose="030F0702030302020204" pitchFamily="66" charset="0"/>
              </a:rPr>
              <a:t>The Robot Dance on </a:t>
            </a:r>
            <a:r>
              <a:rPr lang="en-GB" sz="2400" b="1" dirty="0" err="1">
                <a:latin typeface="Comic Sans MS" panose="030F0702030302020204" pitchFamily="66" charset="0"/>
              </a:rPr>
              <a:t>Y</a:t>
            </a:r>
            <a:r>
              <a:rPr lang="en-GB" sz="2400" b="1" dirty="0" err="1" smtClean="0">
                <a:latin typeface="Comic Sans MS" panose="030F0702030302020204" pitchFamily="66" charset="0"/>
              </a:rPr>
              <a:t>outube</a:t>
            </a:r>
            <a:r>
              <a:rPr lang="en-GB" sz="2400" b="1" dirty="0" smtClean="0">
                <a:latin typeface="Comic Sans MS" panose="030F0702030302020204" pitchFamily="66" charset="0"/>
              </a:rPr>
              <a:t> </a:t>
            </a:r>
          </a:p>
          <a:p>
            <a:pPr algn="ctr"/>
            <a:r>
              <a:rPr lang="en-GB" sz="2400" dirty="0"/>
              <a:t>	</a:t>
            </a:r>
          </a:p>
          <a:p>
            <a:pPr algn="ctr"/>
            <a:r>
              <a:rPr lang="en-GB" sz="2400" dirty="0">
                <a:hlinkClick r:id="rId4"/>
              </a:rPr>
              <a:t>https://</a:t>
            </a:r>
            <a:r>
              <a:rPr lang="en-GB" sz="2400" dirty="0" smtClean="0">
                <a:hlinkClick r:id="rId4"/>
              </a:rPr>
              <a:t>www.youtube.com/watch?v=B-ulfVFtFBs</a:t>
            </a:r>
            <a:endParaRPr lang="en-GB" sz="2400" dirty="0" smtClean="0"/>
          </a:p>
          <a:p>
            <a:pPr algn="ctr"/>
            <a:endParaRPr lang="en-GB" sz="2400" b="1" dirty="0" smtClean="0">
              <a:latin typeface="Comic Sans MS" panose="030F0702030302020204" pitchFamily="66" charset="0"/>
            </a:endParaRPr>
          </a:p>
          <a:p>
            <a:pPr algn="ctr"/>
            <a:endParaRPr lang="en-GB" sz="2400" b="1" dirty="0">
              <a:latin typeface="Comic Sans MS" panose="030F0702030302020204" pitchFamily="66" charset="0"/>
            </a:endParaRPr>
          </a:p>
          <a:p>
            <a:pPr algn="ctr"/>
            <a:endParaRPr lang="en-GB" sz="2400" b="1" dirty="0">
              <a:latin typeface="Comic Sans MS" panose="030F0702030302020204" pitchFamily="66" charset="0"/>
            </a:endParaRPr>
          </a:p>
        </p:txBody>
      </p:sp>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3775838"/>
            <a:ext cx="4464496" cy="2689654"/>
          </a:xfrm>
          <a:prstGeom prst="rect">
            <a:avLst/>
          </a:prstGeom>
        </p:spPr>
      </p:pic>
    </p:spTree>
    <p:extLst>
      <p:ext uri="{BB962C8B-B14F-4D97-AF65-F5344CB8AC3E}">
        <p14:creationId xmlns:p14="http://schemas.microsoft.com/office/powerpoint/2010/main" val="1907243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539</TotalTime>
  <Words>633</Words>
  <Application>Microsoft Office PowerPoint</Application>
  <PresentationFormat>On-screen Show (4:3)</PresentationFormat>
  <Paragraphs>113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Spring</vt:lpstr>
      <vt:lpstr>Monday 20th of April</vt:lpstr>
      <vt:lpstr>Monday 20th of April</vt:lpstr>
      <vt:lpstr>Literacy </vt:lpstr>
      <vt:lpstr>Literacy </vt:lpstr>
      <vt:lpstr>Literacy: Reading </vt:lpstr>
      <vt:lpstr>Numeracy – Warm Up </vt:lpstr>
      <vt:lpstr>P2 Maths Activities </vt:lpstr>
      <vt:lpstr>P3 Numeracy Activities </vt:lpstr>
      <vt:lpstr>Health and Wellbeing </vt:lpstr>
      <vt:lpstr>Topic- Spring </vt:lpstr>
      <vt:lpstr>Enjoy the rest of your day Primary 2/3!</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Lara Cunningham</cp:lastModifiedBy>
  <cp:revision>58</cp:revision>
  <dcterms:created xsi:type="dcterms:W3CDTF">2020-03-21T18:06:53Z</dcterms:created>
  <dcterms:modified xsi:type="dcterms:W3CDTF">2020-04-19T19:52:20Z</dcterms:modified>
</cp:coreProperties>
</file>