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78" r:id="rId16"/>
    <p:sldId id="290" r:id="rId17"/>
  </p:sldIdLst>
  <p:sldSz cx="17640300" cy="882015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Twinkl SemiBold" pitchFamily="2" charset="0"/>
      <p:bold r:id="rId26"/>
    </p:embeddedFont>
    <p:embeddedFont>
      <p:font typeface="Twinkl" pitchFamily="2" charset="0"/>
      <p:regular r:id="rId27"/>
      <p:bold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5" userDrawn="1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96" y="438"/>
      </p:cViewPr>
      <p:guideLst>
        <p:guide orient="horz" pos="2665"/>
        <p:guide pos="5556"/>
        <p:guide pos="398"/>
        <p:guide orient="horz" pos="5111"/>
        <p:guide pos="10682"/>
        <p:guide orient="horz" pos="309"/>
        <p:guide pos="607"/>
        <p:guide orient="horz" pos="514"/>
        <p:guide orient="horz" pos="4918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04/03/2020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04/03/2020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nkl.co.uk/resources/ks1-twinkl-originals-key-stage-1/twinkl-educational-publishing-fiction-story-books-story-primary-resources-english-key-stage-1/the-bear-who-came-to-babysit-fiction-ks1-twinkl-original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nkl.co.uk/resources/ks1-twinkl-originals-key-stage-1/twinkl-educational-publishing-fiction-story-books-story-primary-resources-english-key-stage-1/the-bear-who-came-to-babysit-fiction-ks1-twinkl-originals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15094424" y="815975"/>
            <a:ext cx="1537814" cy="1012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01548" y="700088"/>
            <a:ext cx="598444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When the children finally woke up, the bear was busy washing the dishes.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51873" y="1298671"/>
            <a:ext cx="442756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“Good morning!” called the neighbour.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63614" y="700088"/>
            <a:ext cx="5014105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...then hung it on the line.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809324" y="1623417"/>
            <a:ext cx="607667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“Good morning, Bear!” shouted Bibi as they both raced downstairs. “How did you </a:t>
            </a:r>
            <a:r>
              <a:rPr lang="en-GB" altLang="en-US" sz="2000" dirty="0" err="1">
                <a:latin typeface="Twinkl" pitchFamily="2" charset="0"/>
              </a:rPr>
              <a:t>slee</a:t>
            </a:r>
            <a:r>
              <a:rPr lang="en-GB" altLang="en-US" sz="2000" dirty="0">
                <a:latin typeface="Twinkl" pitchFamily="2" charset="0"/>
              </a:rPr>
              <a:t>–”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809323" y="7557053"/>
            <a:ext cx="5912897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“Yuck!” said the children. This was not how Mum and Mike usually did the dishes.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298741" y="7648895"/>
            <a:ext cx="3680816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3200" dirty="0">
                <a:latin typeface="Twinkl" pitchFamily="2" charset="0"/>
              </a:rPr>
              <a:t>“</a:t>
            </a:r>
            <a:r>
              <a:rPr lang="en-GB" altLang="en-US" sz="3200" b="1" dirty="0">
                <a:latin typeface="Twinkl" pitchFamily="2" charset="0"/>
              </a:rPr>
              <a:t>           </a:t>
            </a:r>
            <a:r>
              <a:rPr lang="en-GB" altLang="en-US" sz="3200" dirty="0">
                <a:latin typeface="Twinkl" pitchFamily="2" charset="0"/>
              </a:rPr>
              <a:t>”</a:t>
            </a:r>
            <a:r>
              <a:rPr lang="en-GB" altLang="en-US" sz="2000" dirty="0">
                <a:latin typeface="Twinkl" pitchFamily="2" charset="0"/>
              </a:rPr>
              <a:t> growled the bear.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30" y="7780231"/>
            <a:ext cx="1231744" cy="36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901548" y="700088"/>
            <a:ext cx="598444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They rushed to gather the clothes from the line and placed them in the washing machine.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54117" y="1612567"/>
            <a:ext cx="4946182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“They won’t let you babysit again if they see all this mess!” cried Arno.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63613" y="700088"/>
            <a:ext cx="4660573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In fact, the bear hadn’t done anything the way that Mum and Mike usually did.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989938" y="7313711"/>
            <a:ext cx="3680816" cy="98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3200" dirty="0">
                <a:latin typeface="Twinkl" pitchFamily="2" charset="0"/>
              </a:rPr>
              <a:t>“</a:t>
            </a:r>
            <a:r>
              <a:rPr lang="en-GB" altLang="en-US" sz="3200" b="1" dirty="0">
                <a:latin typeface="Twinkl" pitchFamily="2" charset="0"/>
              </a:rPr>
              <a:t>           </a:t>
            </a:r>
            <a:r>
              <a:rPr lang="en-GB" altLang="en-US" sz="3200" dirty="0">
                <a:latin typeface="Twinkl" pitchFamily="2" charset="0"/>
              </a:rPr>
              <a:t>”</a:t>
            </a:r>
            <a:r>
              <a:rPr lang="en-GB" altLang="en-US" sz="2000" dirty="0">
                <a:latin typeface="Twinkl" pitchFamily="2" charset="0"/>
              </a:rPr>
              <a:t> </a:t>
            </a:r>
            <a:br>
              <a:rPr lang="en-GB" altLang="en-US" sz="2000" dirty="0">
                <a:latin typeface="Twinkl" pitchFamily="2" charset="0"/>
              </a:rPr>
            </a:br>
            <a:r>
              <a:rPr lang="en-GB" altLang="en-US" sz="2000" dirty="0">
                <a:latin typeface="Twinkl" pitchFamily="2" charset="0"/>
              </a:rPr>
              <a:t>growled the bear.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27" y="7445047"/>
            <a:ext cx="1231744" cy="36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901548" y="700088"/>
            <a:ext cx="422388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They sped through the upstairs rooms, mopping up the bathroom...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4" y="700088"/>
            <a:ext cx="414065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They whizzed around the kitchen until the dishes were spotless…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364181" y="4810338"/>
            <a:ext cx="3196679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and the sticky breakfast mess was all cleaned up.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3499650" y="5118115"/>
            <a:ext cx="313258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and tidying the bedroom.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63613" y="700088"/>
            <a:ext cx="5014105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Arno hastily patched up the curtains...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10010" y="3983295"/>
            <a:ext cx="5788924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while Bibi and the bear hurriedly painted the car...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160772" y="7505988"/>
            <a:ext cx="280959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finishing just as Mum and Mike arrived home!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818423" y="700088"/>
            <a:ext cx="6299584" cy="203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“Well, you both look happy!” said Mike.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“And the house looks very tidy!” said Mum. “Have you all had fun?”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“YES!” shouted the children.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1361692" y="7648895"/>
            <a:ext cx="3680816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3200" dirty="0">
                <a:latin typeface="Twinkl" pitchFamily="2" charset="0"/>
              </a:rPr>
              <a:t>“</a:t>
            </a:r>
            <a:r>
              <a:rPr lang="en-GB" altLang="en-US" sz="3200" b="1" dirty="0">
                <a:latin typeface="Twinkl" pitchFamily="2" charset="0"/>
              </a:rPr>
              <a:t>           </a:t>
            </a:r>
            <a:r>
              <a:rPr lang="en-GB" altLang="en-US" sz="3200" dirty="0">
                <a:latin typeface="Twinkl" pitchFamily="2" charset="0"/>
              </a:rPr>
              <a:t>”</a:t>
            </a:r>
            <a:r>
              <a:rPr lang="en-GB" altLang="en-US" sz="2000" dirty="0">
                <a:latin typeface="Twinkl" pitchFamily="2" charset="0"/>
              </a:rPr>
              <a:t> growled the bear.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181" y="7780231"/>
            <a:ext cx="1231744" cy="36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63613" y="700088"/>
            <a:ext cx="665183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After the bear had gone, Mum asked the children, “Would you like your new friend to babysit again one day?”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691934" y="2453909"/>
            <a:ext cx="4642577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3200" dirty="0">
                <a:latin typeface="Twinkl" pitchFamily="2" charset="0"/>
              </a:rPr>
              <a:t>“</a:t>
            </a:r>
            <a:r>
              <a:rPr lang="en-GB" altLang="en-US" sz="3200" b="1" dirty="0">
                <a:latin typeface="Twinkl" pitchFamily="2" charset="0"/>
              </a:rPr>
              <a:t>           </a:t>
            </a:r>
            <a:r>
              <a:rPr lang="en-GB" altLang="en-US" sz="3200" dirty="0">
                <a:latin typeface="Twinkl" pitchFamily="2" charset="0"/>
              </a:rPr>
              <a:t>”</a:t>
            </a:r>
            <a:r>
              <a:rPr lang="en-GB" altLang="en-US" sz="2000" dirty="0">
                <a:latin typeface="Twinkl" pitchFamily="2" charset="0"/>
              </a:rPr>
              <a:t> growled the children.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424" y="2585245"/>
            <a:ext cx="1231744" cy="36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8092187" y="3873074"/>
            <a:ext cx="1537814" cy="1012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963614" y="700088"/>
            <a:ext cx="6283348" cy="17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Arno and Bibi were helping Mum and Mike to pack for their honeymoon.</a:t>
            </a:r>
          </a:p>
          <a:p>
            <a:endParaRPr lang="en-GB" altLang="en-US" sz="2000" dirty="0">
              <a:latin typeface="Twinkl" pitchFamily="2" charset="0"/>
            </a:endParaRPr>
          </a:p>
          <a:p>
            <a:r>
              <a:rPr lang="en-GB" altLang="en-US" sz="2000" dirty="0">
                <a:latin typeface="Twinkl" pitchFamily="2" charset="0"/>
              </a:rPr>
              <a:t>Mum checked her list. “Clothes, toothbrush, tickets… We just need the babysitter to arrive,” she said.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901548" y="5449509"/>
            <a:ext cx="350055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But little did the children know, the babysitter was...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818422" y="700088"/>
            <a:ext cx="6757987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“We’ve found you the perfect one,” said Mike with a wink.</a:t>
            </a: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“You’re going to have a great time! You’ll bear-</a:t>
            </a:r>
            <a:r>
              <a:rPr lang="en-GB" altLang="en-US" sz="2000" dirty="0" err="1">
                <a:latin typeface="Twinkl" pitchFamily="2" charset="0"/>
              </a:rPr>
              <a:t>ly</a:t>
            </a:r>
            <a:r>
              <a:rPr lang="en-GB" altLang="en-US" sz="2000" dirty="0">
                <a:latin typeface="Twinkl" pitchFamily="2" charset="0"/>
              </a:rPr>
              <a:t> notice we’re gone.”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818421" y="700088"/>
            <a:ext cx="6757988" cy="16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“Be on your best behaviour,” said Mum. “We’ll be back in a few days!”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3200" dirty="0">
                <a:latin typeface="Twinkl" pitchFamily="2" charset="0"/>
              </a:rPr>
              <a:t>“</a:t>
            </a:r>
            <a:r>
              <a:rPr lang="en-GB" altLang="en-US" sz="3200" b="1" dirty="0">
                <a:latin typeface="Twinkl" pitchFamily="2" charset="0"/>
              </a:rPr>
              <a:t>           </a:t>
            </a:r>
            <a:r>
              <a:rPr lang="en-GB" altLang="en-US" sz="3200" dirty="0">
                <a:latin typeface="Twinkl" pitchFamily="2" charset="0"/>
              </a:rPr>
              <a:t>”</a:t>
            </a:r>
            <a:r>
              <a:rPr lang="en-GB" altLang="en-US" sz="2000" dirty="0">
                <a:latin typeface="Twinkl" pitchFamily="2" charset="0"/>
              </a:rPr>
              <a:t> growled the bear.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187589" y="700088"/>
            <a:ext cx="1500950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…a great,</a:t>
            </a:r>
            <a:endParaRPr lang="en-GB" altLang="en-US" sz="3200" b="1" dirty="0">
              <a:latin typeface="Twinkl" pitchFamily="2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650961" y="955906"/>
            <a:ext cx="1500950" cy="58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600" dirty="0">
                <a:latin typeface="Twinkl" pitchFamily="2" charset="0"/>
              </a:rPr>
              <a:t>big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535074" y="1268044"/>
            <a:ext cx="1500950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b="1" dirty="0">
                <a:latin typeface="Twinkl" pitchFamily="2" charset="0"/>
              </a:rPr>
              <a:t>BEAR!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525" y="1766356"/>
            <a:ext cx="1231744" cy="362278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929836" y="7493726"/>
            <a:ext cx="524867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children stood speechless, staring at their new babysitter.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3614" y="700088"/>
            <a:ext cx="605133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Arno turned to his sister. “Is this really happening?” he asked.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54117" y="1613865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“Whoever heard of a bear babysitter?” shrugged Bibi.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901548" y="700088"/>
            <a:ext cx="673069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That night, the bear ran a bath. “Don’t forget the bubbles!” said Bibi, handing the bear the bottle.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925129" y="6595921"/>
            <a:ext cx="3882691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The bear squeezed it </a:t>
            </a:r>
            <a:r>
              <a:rPr lang="en-GB" altLang="en-US" sz="2000" b="1" dirty="0">
                <a:solidFill>
                  <a:schemeClr val="bg1"/>
                </a:solidFill>
                <a:latin typeface="Twinkl" pitchFamily="2" charset="0"/>
              </a:rPr>
              <a:t>very</a:t>
            </a:r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 hard!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171962" y="7168234"/>
            <a:ext cx="2232550" cy="98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3200" dirty="0">
                <a:latin typeface="Twinkl" pitchFamily="2" charset="0"/>
              </a:rPr>
              <a:t>“</a:t>
            </a:r>
            <a:r>
              <a:rPr lang="en-GB" altLang="en-US" sz="3200" b="1" dirty="0">
                <a:latin typeface="Twinkl" pitchFamily="2" charset="0"/>
              </a:rPr>
              <a:t>           </a:t>
            </a:r>
            <a:r>
              <a:rPr lang="en-GB" altLang="en-US" sz="3200" dirty="0">
                <a:latin typeface="Twinkl" pitchFamily="2" charset="0"/>
              </a:rPr>
              <a:t>”</a:t>
            </a:r>
            <a:r>
              <a:rPr lang="en-GB" altLang="en-US" sz="2000" dirty="0">
                <a:latin typeface="Twinkl" pitchFamily="2" charset="0"/>
              </a:rPr>
              <a:t> growled the bear.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92" y="7299570"/>
            <a:ext cx="1231744" cy="36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26821" y="700088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“This is fun!” giggled the children.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901548" y="700088"/>
            <a:ext cx="6730690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next morning, Bibi and Arno sat down at the table.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834376" y="1298562"/>
            <a:ext cx="377020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“I wonder what’s for breakfast,” said Arno.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490952" y="7596345"/>
            <a:ext cx="3680816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3200" dirty="0">
                <a:latin typeface="Twinkl" pitchFamily="2" charset="0"/>
              </a:rPr>
              <a:t>“</a:t>
            </a:r>
            <a:r>
              <a:rPr lang="en-GB" altLang="en-US" sz="3200" b="1" dirty="0">
                <a:latin typeface="Twinkl" pitchFamily="2" charset="0"/>
              </a:rPr>
              <a:t>           </a:t>
            </a:r>
            <a:r>
              <a:rPr lang="en-GB" altLang="en-US" sz="3200" dirty="0">
                <a:latin typeface="Twinkl" pitchFamily="2" charset="0"/>
              </a:rPr>
              <a:t>”</a:t>
            </a:r>
            <a:r>
              <a:rPr lang="en-GB" altLang="en-US" sz="2000" dirty="0">
                <a:latin typeface="Twinkl" pitchFamily="2" charset="0"/>
              </a:rPr>
              <a:t> growled the bear.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41" y="7727681"/>
            <a:ext cx="1231744" cy="36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901548" y="700088"/>
            <a:ext cx="6421174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After breakfast, it was time to go to school. Arno and Bibi hopped into the car and buckled their seatbelts </a:t>
            </a:r>
          </a:p>
          <a:p>
            <a:r>
              <a:rPr lang="en-GB" altLang="en-US" sz="2000" dirty="0">
                <a:latin typeface="Twinkl" pitchFamily="2" charset="0"/>
              </a:rPr>
              <a:t>as the bear squeezed into the driver’s seat.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63614" y="700088"/>
            <a:ext cx="501410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bear gave them each some </a:t>
            </a:r>
            <a:r>
              <a:rPr lang="en-GB" altLang="en-US" sz="2000" b="1" dirty="0">
                <a:latin typeface="Twinkl" pitchFamily="2" charset="0"/>
              </a:rPr>
              <a:t>extremely</a:t>
            </a:r>
            <a:r>
              <a:rPr lang="en-GB" altLang="en-US" sz="2000" dirty="0">
                <a:latin typeface="Twinkl" pitchFamily="2" charset="0"/>
              </a:rPr>
              <a:t> sticky honey.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54117" y="1613865"/>
            <a:ext cx="4768761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“This is delicious!” chuckled the children.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298732" y="7801238"/>
            <a:ext cx="3680816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3200" dirty="0">
                <a:latin typeface="Twinkl" pitchFamily="2" charset="0"/>
              </a:rPr>
              <a:t>“</a:t>
            </a:r>
            <a:r>
              <a:rPr lang="en-GB" altLang="en-US" sz="3200" b="1" dirty="0">
                <a:latin typeface="Twinkl" pitchFamily="2" charset="0"/>
              </a:rPr>
              <a:t>           </a:t>
            </a:r>
            <a:r>
              <a:rPr lang="en-GB" altLang="en-US" sz="3200" dirty="0">
                <a:latin typeface="Twinkl" pitchFamily="2" charset="0"/>
              </a:rPr>
              <a:t>”</a:t>
            </a:r>
            <a:r>
              <a:rPr lang="en-GB" altLang="en-US" sz="2000" dirty="0">
                <a:latin typeface="Twinkl" pitchFamily="2" charset="0"/>
              </a:rPr>
              <a:t> growled the bear.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21" y="7932574"/>
            <a:ext cx="1231744" cy="36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901548" y="700088"/>
            <a:ext cx="607998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That night, the bear tucked the children into bed. They snuggled up to listen to a bedtime story.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63614" y="439998"/>
            <a:ext cx="5655550" cy="126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200"/>
              </a:lnSpc>
            </a:pPr>
            <a:r>
              <a:rPr lang="en-GB" altLang="en-US" sz="3200" dirty="0">
                <a:latin typeface="Twinkl" pitchFamily="2" charset="0"/>
              </a:rPr>
              <a:t>Screech! </a:t>
            </a:r>
            <a:r>
              <a:rPr lang="en-GB" altLang="en-US" sz="2000" dirty="0">
                <a:latin typeface="Twinkl" pitchFamily="2" charset="0"/>
              </a:rPr>
              <a:t>went the brakes.</a:t>
            </a:r>
          </a:p>
          <a:p>
            <a:pPr>
              <a:lnSpc>
                <a:spcPts val="4200"/>
              </a:lnSpc>
            </a:pPr>
            <a:r>
              <a:rPr lang="en-GB" altLang="en-US" sz="2000" dirty="0">
                <a:latin typeface="Twinkl" pitchFamily="2" charset="0"/>
              </a:rPr>
              <a:t>             </a:t>
            </a:r>
            <a:r>
              <a:rPr lang="en-GB" altLang="en-US" sz="2800" dirty="0">
                <a:latin typeface="Twinkl" pitchFamily="2" charset="0"/>
              </a:rPr>
              <a:t>“</a:t>
            </a:r>
            <a:r>
              <a:rPr lang="en-GB" altLang="en-US" sz="2800" dirty="0" err="1">
                <a:latin typeface="Twinkl" pitchFamily="2" charset="0"/>
              </a:rPr>
              <a:t>Wheeeeee</a:t>
            </a:r>
            <a:r>
              <a:rPr lang="en-GB" altLang="en-US" sz="2800" dirty="0">
                <a:latin typeface="Twinkl" pitchFamily="2" charset="0"/>
              </a:rPr>
              <a:t>!” </a:t>
            </a:r>
            <a:r>
              <a:rPr lang="en-GB" altLang="en-US" sz="2000" dirty="0">
                <a:latin typeface="Twinkl" pitchFamily="2" charset="0"/>
              </a:rPr>
              <a:t>said the children.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288221" y="7261161"/>
            <a:ext cx="3680816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3200" dirty="0">
                <a:latin typeface="Twinkl" pitchFamily="2" charset="0"/>
              </a:rPr>
              <a:t>“</a:t>
            </a:r>
            <a:r>
              <a:rPr lang="en-GB" altLang="en-US" sz="3200" b="1" dirty="0">
                <a:latin typeface="Twinkl" pitchFamily="2" charset="0"/>
              </a:rPr>
              <a:t>           </a:t>
            </a:r>
            <a:r>
              <a:rPr lang="en-GB" altLang="en-US" sz="3200" dirty="0">
                <a:latin typeface="Twinkl" pitchFamily="2" charset="0"/>
              </a:rPr>
              <a:t>”</a:t>
            </a:r>
            <a:r>
              <a:rPr lang="en-GB" altLang="en-US" sz="2000" dirty="0">
                <a:latin typeface="Twinkl" pitchFamily="2" charset="0"/>
              </a:rPr>
              <a:t> growled the bear.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10" y="7392497"/>
            <a:ext cx="1231744" cy="36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01548" y="700088"/>
            <a:ext cx="642117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next day was Saturday so the children slept late. Meanwhile, the bear did some laundry...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26821" y="700088"/>
            <a:ext cx="4427567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“Goodnight,” whispered Arno.</a:t>
            </a:r>
          </a:p>
          <a:p>
            <a:pPr marL="97200" indent="-457200"/>
            <a:endParaRPr lang="en-GB" altLang="en-US" sz="2000" dirty="0">
              <a:solidFill>
                <a:schemeClr val="bg1"/>
              </a:solidFill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“Goodnight,” whispered Bibi.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561491" y="7648895"/>
            <a:ext cx="3680816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3200" dirty="0">
                <a:solidFill>
                  <a:schemeClr val="bg1"/>
                </a:solidFill>
                <a:latin typeface="Twinkl" pitchFamily="2" charset="0"/>
              </a:rPr>
              <a:t>“</a:t>
            </a:r>
            <a:r>
              <a:rPr lang="en-GB" altLang="en-US" sz="3200" b="1" dirty="0">
                <a:solidFill>
                  <a:schemeClr val="bg1"/>
                </a:solidFill>
                <a:latin typeface="Twinkl" pitchFamily="2" charset="0"/>
              </a:rPr>
              <a:t>           </a:t>
            </a:r>
            <a:r>
              <a:rPr lang="en-GB" altLang="en-US" sz="3200" dirty="0">
                <a:solidFill>
                  <a:schemeClr val="bg1"/>
                </a:solidFill>
                <a:latin typeface="Twinkl" pitchFamily="2" charset="0"/>
              </a:rPr>
              <a:t>”</a:t>
            </a:r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 growled the bear.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80" y="7780231"/>
            <a:ext cx="1231744" cy="362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 ppt</Template>
  <TotalTime>307</TotalTime>
  <Words>620</Words>
  <Application>Microsoft Office PowerPoint</Application>
  <PresentationFormat>Custom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Twinkl SemiBold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11</cp:revision>
  <dcterms:created xsi:type="dcterms:W3CDTF">2020-02-28T14:43:35Z</dcterms:created>
  <dcterms:modified xsi:type="dcterms:W3CDTF">2020-03-04T16:46:32Z</dcterms:modified>
</cp:coreProperties>
</file>