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5" r:id="rId3"/>
    <p:sldId id="277" r:id="rId4"/>
    <p:sldId id="278" r:id="rId5"/>
    <p:sldId id="262" r:id="rId6"/>
    <p:sldId id="273" r:id="rId7"/>
    <p:sldId id="279" r:id="rId8"/>
    <p:sldId id="263" r:id="rId9"/>
    <p:sldId id="260" r:id="rId10"/>
    <p:sldId id="274" r:id="rId11"/>
    <p:sldId id="280" r:id="rId12"/>
    <p:sldId id="276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bcTeacher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694"/>
    <a:srgbClr val="FFFF66"/>
    <a:srgbClr val="FF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70A4B976-9935-4E13-AEED-D71C9722A3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460CDBD5-0105-4EC5-8A3E-3BFAA16240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xmlns="" id="{E81D15B4-4D88-4024-82AC-F51FCB006F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xmlns="" id="{F58E5DFD-0505-4678-90AB-30D051F23B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fld id="{D141AF65-038C-439B-BECD-82B64D2A09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473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32510CC-64DB-4740-9E87-E7122A19B5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FB84DF9-5885-4374-AFFD-F9EA4B91C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153D354-13E9-45FF-8200-FD72A07AAB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CEA8F-E338-4D4F-AAE5-898C2D8694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27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3037465-5CA0-4FDA-A254-7AEB7D4AC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43314AF-3A18-459A-A8A3-7D91CEF15A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D8EA47F-AC9B-48FA-8EA8-3FB42D4AD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99506-AE81-456D-B98C-24E5420BA8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685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1ED6A2A-C78E-4B9D-AC9B-C9048A907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FB34D6B-1012-43FA-B439-493BA6206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57D92B7-CB2F-453B-B8C7-34E9AACBB5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062DA-425A-4598-A847-F3F8951B94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611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D5A1C38-E43F-476C-BABB-9B4218016D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593F843-E91F-4AA4-A93B-1EA82A444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26CCA5F-9773-489C-8B56-B7605234C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915C-E042-4D24-90E3-44758CBC3C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840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E4A5E03-703E-4C77-9F3E-942BF3276A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1209CB-90D0-49E1-A0BA-C723E1FE7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4A9697A-535D-49D2-96D9-A9E58E2DE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9C583-1D6C-4D57-BEFA-7E3BAEE2C1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322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551E847-0026-45EF-80C6-224311645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304D382-8CC0-4307-8F6D-B96891B1A3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8A51DD-598B-4FD6-8CDD-6D7DDE73A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B40D0-CB1B-477D-8C10-29BD558751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717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A675B05-3E9F-4C8D-A6B1-6CF54773EC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702A4D4-1E84-4390-BF06-69744FC0F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35BAE39-E064-4EA3-BD38-3229209316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19722-592A-4682-8518-A6DE7584BD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202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C2DA6343-CF13-49DA-A7B5-0F5788DC6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569B56D-AE49-40E2-9FFD-16649FC932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A4FE320-A45C-48C8-A46A-CC6B70FA3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D24EA-915C-4802-B8EA-E35D304726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001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297D747-BEEA-4287-9908-64F3594B6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64713C4-5380-4B6B-932D-72DEE8474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388BAD8-4693-476E-ACE6-BAAC73D1A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9A5D8-5D61-4DCA-B1A7-58B98A959F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14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85B52D3-1664-4B8B-B34A-65F04AA68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A2CF0C4-8675-4C6F-9AF4-0D5565878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843F839-1AAD-4D54-9616-52FFD4D88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CCD58-2E6D-4716-A65B-059DF4AF9E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60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5396D5C-468A-4A74-8B7D-E85E861E9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1F524C2-2B8A-4410-A11D-9108FB9C3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C7476D-629B-47E9-B7A0-0749C7BBC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B2213-FDD4-4CD9-B4AF-6F608E9954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02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275D6B6-9FEF-48EF-B75A-4B0D6A2F0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E2641C7-8910-4A80-828F-E2AC0456A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CA5A234B-C540-4745-830F-C18D51F105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8ECD1E01-A719-4BF2-A94B-66BF30AEF1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0D50AAC-62E3-4E2D-905B-BC6B098A76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latin typeface="Arial" panose="020B0604020202020204" pitchFamily="34" charset="0"/>
              </a:defRPr>
            </a:lvl1pPr>
          </a:lstStyle>
          <a:p>
            <a:fld id="{123DE4E5-7071-475A-855E-CA25C428331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lackboard">
            <a:extLst>
              <a:ext uri="{FF2B5EF4-FFF2-40B4-BE49-F238E27FC236}">
                <a16:creationId xmlns:a16="http://schemas.microsoft.com/office/drawing/2014/main" xmlns="" id="{3D33417C-D320-439D-B63D-7A7D07F9F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549275"/>
            <a:ext cx="878522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xmlns="" id="{9354760A-91A4-49D5-81A5-DA48607356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836613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6000" b="1" u="sng" dirty="0">
                <a:solidFill>
                  <a:srgbClr val="FFFF66"/>
                </a:solidFill>
                <a:latin typeface="SassoonPrimaryInfant" pitchFamily="2" charset="0"/>
              </a:rPr>
              <a:t>Meet the </a:t>
            </a:r>
            <a:r>
              <a:rPr lang="en-GB" altLang="en-US" sz="6000" b="1" u="sng" dirty="0" smtClean="0">
                <a:solidFill>
                  <a:srgbClr val="FFFF66"/>
                </a:solidFill>
                <a:latin typeface="SassoonPrimaryInfant" pitchFamily="2" charset="0"/>
              </a:rPr>
              <a:t>Teacher!</a:t>
            </a:r>
            <a:r>
              <a:rPr lang="en-GB" altLang="en-US" sz="6000" b="1" dirty="0" smtClean="0">
                <a:solidFill>
                  <a:srgbClr val="FFFF66"/>
                </a:solidFill>
                <a:latin typeface="SassoonPrimaryInfant" pitchFamily="2" charset="0"/>
              </a:rPr>
              <a:t> </a:t>
            </a:r>
            <a:endParaRPr lang="en-GB" altLang="en-US" sz="6000" b="1" dirty="0">
              <a:solidFill>
                <a:srgbClr val="FFFF66"/>
              </a:solidFill>
              <a:latin typeface="SassoonPrimaryInfant" pitchFamily="2" charset="0"/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xmlns="" id="{D8BBE5A7-9F1F-4DFF-9F82-97CDCDE23A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939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4400" b="1" dirty="0" smtClean="0">
                <a:solidFill>
                  <a:schemeClr val="bg1"/>
                </a:solidFill>
                <a:latin typeface="SassoonPrimaryInfant" pitchFamily="2" charset="0"/>
              </a:rPr>
              <a:t>Ms </a:t>
            </a:r>
            <a:r>
              <a:rPr lang="en-GB" altLang="en-US" sz="4400" b="1" dirty="0">
                <a:solidFill>
                  <a:schemeClr val="bg1"/>
                </a:solidFill>
                <a:latin typeface="SassoonPrimaryInfant" pitchFamily="2" charset="0"/>
              </a:rPr>
              <a:t>McAlpine </a:t>
            </a:r>
            <a:r>
              <a:rPr lang="en-GB" altLang="en-US" sz="4400" b="1" dirty="0" smtClean="0">
                <a:solidFill>
                  <a:schemeClr val="bg1"/>
                </a:solidFill>
                <a:latin typeface="SassoonPrimaryInfant" pitchFamily="2" charset="0"/>
              </a:rPr>
              <a:t>– P4A</a:t>
            </a:r>
            <a:endParaRPr lang="en-GB" altLang="en-US" sz="4400" b="1" dirty="0">
              <a:solidFill>
                <a:schemeClr val="bg1"/>
              </a:solidFill>
              <a:latin typeface="SassoonPrimaryInfant" pitchFamily="2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3600" dirty="0">
              <a:solidFill>
                <a:schemeClr val="bg1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A7EAAD2F-80DC-472E-AB4C-B625F1206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u="sng">
                <a:solidFill>
                  <a:srgbClr val="CCFFCC"/>
                </a:solidFill>
                <a:latin typeface="SassoonPrimaryInfant" pitchFamily="2" charset="0"/>
              </a:rPr>
              <a:t>How to Help</a:t>
            </a:r>
            <a:br>
              <a:rPr lang="en-GB" altLang="en-US" sz="4000" b="1" u="sng">
                <a:solidFill>
                  <a:srgbClr val="CCFFCC"/>
                </a:solidFill>
                <a:latin typeface="SassoonPrimaryInfant" pitchFamily="2" charset="0"/>
              </a:rPr>
            </a:br>
            <a:r>
              <a:rPr lang="en-GB" altLang="en-US" sz="4000" b="1" u="sng">
                <a:solidFill>
                  <a:srgbClr val="CCFFCC"/>
                </a:solidFill>
                <a:latin typeface="SassoonPrimaryInfant" pitchFamily="2" charset="0"/>
              </a:rPr>
              <a:t/>
            </a:r>
            <a:br>
              <a:rPr lang="en-GB" altLang="en-US" sz="4000" b="1" u="sng">
                <a:solidFill>
                  <a:srgbClr val="CCFFCC"/>
                </a:solidFill>
                <a:latin typeface="SassoonPrimaryInfant" pitchFamily="2" charset="0"/>
              </a:rPr>
            </a:br>
            <a:r>
              <a:rPr lang="en-GB" altLang="en-US" sz="4000" b="1" u="sng">
                <a:solidFill>
                  <a:srgbClr val="CCFFCC"/>
                </a:solidFill>
                <a:latin typeface="SassoonPrimaryInfant" pitchFamily="2" charset="0"/>
              </a:rPr>
              <a:t/>
            </a:r>
            <a:br>
              <a:rPr lang="en-GB" altLang="en-US" sz="4000" b="1" u="sng">
                <a:solidFill>
                  <a:srgbClr val="CCFFCC"/>
                </a:solidFill>
                <a:latin typeface="SassoonPrimaryInfant" pitchFamily="2" charset="0"/>
              </a:rPr>
            </a:br>
            <a:endParaRPr lang="en-GB" altLang="en-US" sz="4000" b="1" u="sng">
              <a:solidFill>
                <a:srgbClr val="CCFFCC"/>
              </a:solidFill>
              <a:latin typeface="SassoonPrimaryInfant" pitchFamily="2" charset="0"/>
            </a:endParaRPr>
          </a:p>
        </p:txBody>
      </p:sp>
      <p:pic>
        <p:nvPicPr>
          <p:cNvPr id="12291" name="Picture 4" descr="blackboard">
            <a:extLst>
              <a:ext uri="{FF2B5EF4-FFF2-40B4-BE49-F238E27FC236}">
                <a16:creationId xmlns:a16="http://schemas.microsoft.com/office/drawing/2014/main" xmlns="" id="{691BFF0C-822B-4872-A8CC-337D955B7C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83" y="0"/>
            <a:ext cx="8847138" cy="6857417"/>
          </a:xfrm>
          <a:noFill/>
        </p:spPr>
      </p:pic>
      <p:sp>
        <p:nvSpPr>
          <p:cNvPr id="12292" name="Text Box 6">
            <a:extLst>
              <a:ext uri="{FF2B5EF4-FFF2-40B4-BE49-F238E27FC236}">
                <a16:creationId xmlns:a16="http://schemas.microsoft.com/office/drawing/2014/main" xmlns="" id="{BE9256D6-F4DB-40CB-966C-64B8F4AFC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188913"/>
            <a:ext cx="8002587" cy="750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GB" sz="4400" b="1" dirty="0" smtClean="0">
                <a:solidFill>
                  <a:srgbClr val="CCFFCC"/>
                </a:solidFill>
                <a:latin typeface="SassoonPrimaryInfant" pitchFamily="2" charset="0"/>
                <a:ea typeface="+mj-ea"/>
                <a:cs typeface="+mj-cs"/>
              </a:rPr>
              <a:t>How </a:t>
            </a:r>
            <a:r>
              <a:rPr lang="en-GB" sz="4400" b="1" dirty="0">
                <a:solidFill>
                  <a:srgbClr val="CCFFCC"/>
                </a:solidFill>
                <a:latin typeface="SassoonPrimaryInfant" pitchFamily="2" charset="0"/>
                <a:ea typeface="+mj-ea"/>
                <a:cs typeface="+mj-cs"/>
              </a:rPr>
              <a:t>You Can Help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u="none" dirty="0">
                <a:solidFill>
                  <a:schemeClr val="bg1"/>
                </a:solidFill>
                <a:latin typeface="+mn-lt"/>
              </a:rPr>
              <a:t>Please label all clothing, lunch boxes and water </a:t>
            </a:r>
            <a:r>
              <a:rPr lang="en-GB" sz="1800" b="1" u="none" dirty="0" smtClean="0">
                <a:solidFill>
                  <a:schemeClr val="bg1"/>
                </a:solidFill>
                <a:latin typeface="+mn-lt"/>
              </a:rPr>
              <a:t>bottles. </a:t>
            </a:r>
            <a:r>
              <a:rPr lang="en-GB" sz="1800" b="1" u="none" dirty="0">
                <a:solidFill>
                  <a:schemeClr val="bg1"/>
                </a:solidFill>
              </a:rPr>
              <a:t>Pupils may bring a water bottle – filled from home to start each </a:t>
            </a:r>
            <a:r>
              <a:rPr lang="en-GB" sz="1800" b="1" u="none" dirty="0" smtClean="0">
                <a:solidFill>
                  <a:schemeClr val="bg1"/>
                </a:solidFill>
              </a:rPr>
              <a:t>day</a:t>
            </a:r>
            <a:endParaRPr lang="en-GB" sz="1800" b="1" u="none" dirty="0" smtClean="0">
              <a:solidFill>
                <a:schemeClr val="bg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b="1" u="none" dirty="0">
              <a:solidFill>
                <a:schemeClr val="bg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u="none" dirty="0">
                <a:solidFill>
                  <a:schemeClr val="bg1"/>
                </a:solidFill>
                <a:latin typeface="+mn-lt"/>
              </a:rPr>
              <a:t>Please inform the school office of any absences or </a:t>
            </a:r>
            <a:r>
              <a:rPr lang="en-GB" sz="1800" b="1" u="none" dirty="0" smtClean="0">
                <a:solidFill>
                  <a:schemeClr val="bg1"/>
                </a:solidFill>
                <a:latin typeface="+mn-lt"/>
              </a:rPr>
              <a:t>appointments</a:t>
            </a:r>
          </a:p>
          <a:p>
            <a:pPr marL="0" indent="0">
              <a:buNone/>
              <a:defRPr/>
            </a:pPr>
            <a:endParaRPr lang="en-GB" sz="1800" b="1" u="none" dirty="0">
              <a:solidFill>
                <a:schemeClr val="bg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u="none" dirty="0">
                <a:solidFill>
                  <a:schemeClr val="bg1"/>
                </a:solidFill>
                <a:latin typeface="+mn-lt"/>
              </a:rPr>
              <a:t>Pupils should bring in their PE kit every </a:t>
            </a:r>
            <a:r>
              <a:rPr lang="en-GB" sz="1800" b="1" u="none" dirty="0" smtClean="0">
                <a:solidFill>
                  <a:schemeClr val="bg1"/>
                </a:solidFill>
                <a:latin typeface="+mn-lt"/>
              </a:rPr>
              <a:t>day </a:t>
            </a:r>
            <a:r>
              <a:rPr lang="en-GB" sz="1800" b="1" u="none" dirty="0" smtClean="0">
                <a:solidFill>
                  <a:schemeClr val="bg1"/>
                </a:solidFill>
              </a:rPr>
              <a:t>- T-shirt</a:t>
            </a:r>
            <a:r>
              <a:rPr lang="en-GB" sz="1800" b="1" u="none" dirty="0">
                <a:solidFill>
                  <a:schemeClr val="bg1"/>
                </a:solidFill>
              </a:rPr>
              <a:t>, socks, gym shoes/trainers and jumper (for winter</a:t>
            </a:r>
            <a:r>
              <a:rPr lang="en-GB" sz="1800" b="1" u="none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b="1" u="none" dirty="0">
              <a:solidFill>
                <a:schemeClr val="bg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u="none" dirty="0">
                <a:solidFill>
                  <a:schemeClr val="bg1"/>
                </a:solidFill>
                <a:latin typeface="+mn-lt"/>
              </a:rPr>
              <a:t>Long hair should be tied back during </a:t>
            </a:r>
            <a:r>
              <a:rPr lang="en-GB" sz="1800" b="1" u="none" dirty="0" smtClean="0">
                <a:solidFill>
                  <a:schemeClr val="bg1"/>
                </a:solidFill>
                <a:latin typeface="+mn-lt"/>
              </a:rPr>
              <a:t>PE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b="1" u="none" dirty="0">
              <a:solidFill>
                <a:schemeClr val="bg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u="none" dirty="0">
                <a:solidFill>
                  <a:schemeClr val="bg1"/>
                </a:solidFill>
                <a:latin typeface="+mn-lt"/>
              </a:rPr>
              <a:t>PE bags should be taken home at the end of  each term or weekly if required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b="1" u="none" dirty="0">
              <a:solidFill>
                <a:schemeClr val="bg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u="none" dirty="0">
                <a:solidFill>
                  <a:schemeClr val="bg1"/>
                </a:solidFill>
                <a:latin typeface="+mn-lt"/>
              </a:rPr>
              <a:t>A waterproof jacket is always handy to let us go out even in wet weather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b="1" u="none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sz="1800" b="1" u="none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sz="1800" dirty="0"/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100" b="1" u="none" dirty="0">
              <a:solidFill>
                <a:schemeClr val="bg1"/>
              </a:solidFill>
              <a:latin typeface="SassoonPrimaryInfant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100" b="1" u="none" dirty="0">
                <a:solidFill>
                  <a:schemeClr val="bg1"/>
                </a:solidFill>
                <a:latin typeface="SassoonPrimaryInfant" pitchFamily="2" charset="0"/>
              </a:rPr>
              <a:t>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blackboard">
            <a:extLst>
              <a:ext uri="{FF2B5EF4-FFF2-40B4-BE49-F238E27FC236}">
                <a16:creationId xmlns:a16="http://schemas.microsoft.com/office/drawing/2014/main" xmlns="" id="{C3228D9F-DC38-45C7-B025-54A8169B0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115888"/>
            <a:ext cx="8748712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318D7A-C1D1-4871-8A4A-19FA1709BC8E}"/>
              </a:ext>
            </a:extLst>
          </p:cNvPr>
          <p:cNvSpPr/>
          <p:nvPr/>
        </p:nvSpPr>
        <p:spPr>
          <a:xfrm>
            <a:off x="755650" y="620713"/>
            <a:ext cx="7920038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4400" b="1" dirty="0">
                <a:solidFill>
                  <a:srgbClr val="CCFFCC"/>
                </a:solidFill>
                <a:latin typeface="SassoonPrimaryInfant" pitchFamily="2" charset="0"/>
                <a:ea typeface="+mj-ea"/>
                <a:cs typeface="+mj-cs"/>
              </a:rPr>
              <a:t>Communication and Behaviour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 smtClean="0">
                <a:solidFill>
                  <a:schemeClr val="bg1"/>
                </a:solidFill>
                <a:latin typeface="+mn-lt"/>
              </a:rPr>
              <a:t>Dojo</a:t>
            </a:r>
            <a:endParaRPr lang="en-GB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Blog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Traffic Lights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Behaviour Charts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Meeting with Parent/carer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en-GB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If you ever have any concerns or queries please contact me either through dojo or at the exit door. 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en-GB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If you need more than a quick word, please arrange an appointment and I will be happy to meet with you after school. 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en-GB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There is no need to wait till the next parents’ night. 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en-GB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Mondays and Thursdays are usually the best days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A7E6137B-5286-47E9-98AF-8FAB77B8E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4339" name="Picture 4" descr="blackboard">
            <a:extLst>
              <a:ext uri="{FF2B5EF4-FFF2-40B4-BE49-F238E27FC236}">
                <a16:creationId xmlns:a16="http://schemas.microsoft.com/office/drawing/2014/main" xmlns="" id="{C949641E-927F-4675-9BCD-59E5ABB34C80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669" y="116632"/>
            <a:ext cx="8748712" cy="6168281"/>
          </a:xfrm>
          <a:noFill/>
        </p:spPr>
      </p:pic>
      <p:sp>
        <p:nvSpPr>
          <p:cNvPr id="14340" name="Text Box 5">
            <a:extLst>
              <a:ext uri="{FF2B5EF4-FFF2-40B4-BE49-F238E27FC236}">
                <a16:creationId xmlns:a16="http://schemas.microsoft.com/office/drawing/2014/main" xmlns="" id="{DA78D1BE-1FF2-4588-8302-2F65E8D5C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692696"/>
            <a:ext cx="640871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400" b="1" dirty="0">
                <a:solidFill>
                  <a:srgbClr val="CCFFCC"/>
                </a:solidFill>
                <a:latin typeface="SassoonPrimaryInfant" pitchFamily="2" charset="0"/>
              </a:rPr>
              <a:t>Thank you for coming! </a:t>
            </a:r>
            <a:endParaRPr lang="en-GB" altLang="en-US" sz="4400" b="1" dirty="0" smtClean="0">
              <a:solidFill>
                <a:srgbClr val="CCFFCC"/>
              </a:solidFill>
              <a:latin typeface="SassoonPrimaryInfant" pitchFamily="2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400" b="1" dirty="0" smtClean="0">
                <a:solidFill>
                  <a:srgbClr val="CCFFCC"/>
                </a:solidFill>
                <a:latin typeface="SassoonPrimaryInfant" pitchFamily="2" charset="0"/>
              </a:rPr>
              <a:t>Any </a:t>
            </a:r>
            <a:r>
              <a:rPr lang="en-GB" altLang="en-US" sz="4400" b="1" dirty="0">
                <a:solidFill>
                  <a:srgbClr val="CCFFCC"/>
                </a:solidFill>
                <a:latin typeface="SassoonPrimaryInfant" pitchFamily="2" charset="0"/>
              </a:rPr>
              <a:t>questions?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400" b="1" dirty="0">
              <a:solidFill>
                <a:srgbClr val="CCFFCC"/>
              </a:solidFill>
              <a:latin typeface="SassoonPrimaryInfant" pitchFamily="2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400" b="1" dirty="0">
              <a:solidFill>
                <a:srgbClr val="CCFFCC"/>
              </a:solidFill>
              <a:latin typeface="SassoonPrimaryInfant" pitchFamily="2" charset="0"/>
            </a:endParaRPr>
          </a:p>
        </p:txBody>
      </p:sp>
      <p:pic>
        <p:nvPicPr>
          <p:cNvPr id="14341" name="Picture 6" descr="C:\Users\louise.mcalpine\AppData\Local\Microsoft\Windows\Temporary Internet Files\Content.IE5\RGUXD60H\Question_mark_1.svg[1].png">
            <a:extLst>
              <a:ext uri="{FF2B5EF4-FFF2-40B4-BE49-F238E27FC236}">
                <a16:creationId xmlns:a16="http://schemas.microsoft.com/office/drawing/2014/main" xmlns="" id="{7B658AAD-DEDA-4B9C-9D9C-97211ECC4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038475"/>
            <a:ext cx="291782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blackboard">
            <a:extLst>
              <a:ext uri="{FF2B5EF4-FFF2-40B4-BE49-F238E27FC236}">
                <a16:creationId xmlns:a16="http://schemas.microsoft.com/office/drawing/2014/main" xmlns="" id="{8B0A0109-0993-43D1-8458-B7F4C4920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8353425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8CD01C87-2417-436A-B880-67AFD6D8A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rgbClr val="CCFFCC"/>
                </a:solidFill>
                <a:latin typeface="SassoonPrimaryInfant" pitchFamily="2" charset="0"/>
              </a:rPr>
              <a:t>Ethos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4F5F044D-53C8-4F01-BCB9-D55ED73E1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600200"/>
            <a:ext cx="6912768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GB" altLang="en-US" sz="2000" b="1" dirty="0">
                <a:solidFill>
                  <a:schemeClr val="bg1"/>
                </a:solidFill>
              </a:rPr>
              <a:t>		</a:t>
            </a:r>
            <a:r>
              <a:rPr lang="en-GB" altLang="en-US" sz="1800" b="1" dirty="0">
                <a:solidFill>
                  <a:schemeClr val="bg1"/>
                </a:solidFill>
              </a:rPr>
              <a:t>Independent learners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altLang="en-US" sz="1800" b="1" dirty="0">
                <a:solidFill>
                  <a:schemeClr val="bg1"/>
                </a:solidFill>
              </a:rPr>
              <a:t>		Self Reflection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altLang="en-US" sz="1800" b="1" dirty="0">
                <a:solidFill>
                  <a:schemeClr val="bg1"/>
                </a:solidFill>
              </a:rPr>
              <a:t>		Resilience</a:t>
            </a:r>
          </a:p>
          <a:p>
            <a:pPr marL="0" indent="0">
              <a:buNone/>
              <a:defRPr/>
            </a:pPr>
            <a:r>
              <a:rPr lang="en-GB" altLang="en-US" sz="1800" b="1" dirty="0">
                <a:solidFill>
                  <a:schemeClr val="bg1"/>
                </a:solidFill>
              </a:rPr>
              <a:t>		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altLang="en-US" sz="1800" b="1" dirty="0">
                <a:solidFill>
                  <a:schemeClr val="bg1"/>
                </a:solidFill>
              </a:rPr>
              <a:t>		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Growth </a:t>
            </a:r>
            <a:r>
              <a:rPr lang="en-GB" altLang="en-US" sz="1800" b="1" dirty="0" err="1" smtClean="0">
                <a:solidFill>
                  <a:schemeClr val="bg1"/>
                </a:solidFill>
              </a:rPr>
              <a:t>Mindset</a:t>
            </a:r>
            <a:endParaRPr lang="en-GB" altLang="en-US" sz="18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altLang="en-US" sz="18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altLang="en-US" sz="1800" b="1" dirty="0">
                <a:solidFill>
                  <a:schemeClr val="bg1"/>
                </a:solidFill>
              </a:rPr>
              <a:t>		Working together</a:t>
            </a:r>
          </a:p>
          <a:p>
            <a:pPr>
              <a:defRPr/>
            </a:pPr>
            <a:endParaRPr lang="en-GB" altLang="en-US" sz="2000" b="1" dirty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endParaRPr lang="en-GB" altLang="en-US" sz="2000" b="1" dirty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r>
              <a:rPr lang="en-GB" altLang="en-US" sz="2000" b="1" dirty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6E7EBF17-36D8-4B9F-B87D-67C7A52E2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123" name="Picture 4" descr="blackboard">
            <a:extLst>
              <a:ext uri="{FF2B5EF4-FFF2-40B4-BE49-F238E27FC236}">
                <a16:creationId xmlns:a16="http://schemas.microsoft.com/office/drawing/2014/main" xmlns="" id="{C73420FD-65B4-491B-BF03-11C39D02D07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5" y="0"/>
            <a:ext cx="8748713" cy="6858000"/>
          </a:xfrm>
          <a:noFill/>
        </p:spPr>
      </p:pic>
      <p:sp>
        <p:nvSpPr>
          <p:cNvPr id="12292" name="Text Box 5">
            <a:extLst>
              <a:ext uri="{FF2B5EF4-FFF2-40B4-BE49-F238E27FC236}">
                <a16:creationId xmlns:a16="http://schemas.microsoft.com/office/drawing/2014/main" xmlns="" id="{48169C95-8F3F-4AE4-8A15-CA1A6CDD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32656"/>
            <a:ext cx="8352928" cy="708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4400" b="1" dirty="0" smtClean="0">
                <a:solidFill>
                  <a:srgbClr val="CCFFCC"/>
                </a:solidFill>
                <a:latin typeface="SassoonPrimaryInfant" pitchFamily="2" charset="0"/>
              </a:rPr>
              <a:t>Year </a:t>
            </a:r>
            <a:r>
              <a:rPr lang="en-GB" altLang="en-US" sz="4400" b="1" dirty="0">
                <a:solidFill>
                  <a:srgbClr val="CCFFCC"/>
                </a:solidFill>
                <a:latin typeface="SassoonPrimaryInfant" pitchFamily="2" charset="0"/>
              </a:rPr>
              <a:t>Plan Interdisciplinary </a:t>
            </a:r>
            <a:r>
              <a:rPr lang="en-GB" altLang="en-US" sz="4400" b="1" dirty="0" smtClean="0">
                <a:solidFill>
                  <a:srgbClr val="CCFFCC"/>
                </a:solidFill>
                <a:latin typeface="SassoonPrimaryInfant" pitchFamily="2" charset="0"/>
              </a:rPr>
              <a:t>Learning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92D050"/>
                </a:solidFill>
                <a:latin typeface="+mn-lt"/>
              </a:rPr>
              <a:t>HWB: Ethos and Life of the School</a:t>
            </a:r>
            <a:endParaRPr lang="en-GB" sz="1500" b="1" u="none" dirty="0">
              <a:solidFill>
                <a:srgbClr val="92D05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u="none" dirty="0" smtClean="0">
                <a:solidFill>
                  <a:srgbClr val="92D050"/>
                </a:solidFill>
                <a:latin typeface="+mn-lt"/>
              </a:rPr>
              <a:t>Geography : </a:t>
            </a:r>
            <a:r>
              <a:rPr lang="en-GB" altLang="en-US" sz="1500" b="1" u="none" dirty="0" smtClean="0">
                <a:solidFill>
                  <a:srgbClr val="92D050"/>
                </a:solidFill>
                <a:latin typeface="+mn-lt"/>
              </a:rPr>
              <a:t>Country comparison – Comparing India’s climate to Scotland</a:t>
            </a:r>
            <a:endParaRPr lang="en-GB" altLang="en-US" sz="1500" b="1" u="none" dirty="0">
              <a:solidFill>
                <a:srgbClr val="92D05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92D050"/>
                </a:solidFill>
                <a:latin typeface="+mn-lt"/>
              </a:rPr>
              <a:t>European </a:t>
            </a:r>
            <a:r>
              <a:rPr lang="en-GB" altLang="en-US" sz="1500" b="1" u="none" dirty="0">
                <a:solidFill>
                  <a:srgbClr val="92D050"/>
                </a:solidFill>
                <a:latin typeface="+mn-lt"/>
              </a:rPr>
              <a:t>day of </a:t>
            </a:r>
            <a:r>
              <a:rPr lang="en-GB" altLang="en-US" sz="1500" b="1" u="none" dirty="0" smtClean="0">
                <a:solidFill>
                  <a:srgbClr val="92D050"/>
                </a:solidFill>
                <a:latin typeface="+mn-lt"/>
              </a:rPr>
              <a:t>languages 26/9</a:t>
            </a:r>
            <a:endParaRPr lang="en-GB" altLang="en-US" sz="1500" b="1" u="none" dirty="0">
              <a:solidFill>
                <a:srgbClr val="92D05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92D050"/>
                </a:solidFill>
                <a:latin typeface="+mn-lt"/>
              </a:rPr>
              <a:t>Outdoor </a:t>
            </a:r>
            <a:r>
              <a:rPr lang="en-GB" altLang="en-US" sz="1500" b="1" u="none" dirty="0">
                <a:solidFill>
                  <a:srgbClr val="92D050"/>
                </a:solidFill>
                <a:latin typeface="+mn-lt"/>
              </a:rPr>
              <a:t>learning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n-US" sz="1500" b="1" u="none" dirty="0">
              <a:solidFill>
                <a:srgbClr val="92D05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FF0000"/>
                </a:solidFill>
                <a:latin typeface="+mn-lt"/>
              </a:rPr>
              <a:t>Scottish </a:t>
            </a:r>
            <a:r>
              <a:rPr lang="en-GB" altLang="en-US" sz="1500" b="1" u="none" dirty="0">
                <a:solidFill>
                  <a:srgbClr val="FF0000"/>
                </a:solidFill>
                <a:latin typeface="+mn-lt"/>
              </a:rPr>
              <a:t>book </a:t>
            </a:r>
            <a:r>
              <a:rPr lang="en-GB" altLang="en-US" sz="1500" b="1" u="none" dirty="0" smtClean="0">
                <a:solidFill>
                  <a:srgbClr val="FF0000"/>
                </a:solidFill>
                <a:latin typeface="+mn-lt"/>
              </a:rPr>
              <a:t>week and book study</a:t>
            </a:r>
            <a:endParaRPr lang="en-GB" altLang="en-US" sz="1500" b="1" u="none" dirty="0">
              <a:solidFill>
                <a:srgbClr val="FF000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FF0000"/>
                </a:solidFill>
                <a:latin typeface="+mn-lt"/>
              </a:rPr>
              <a:t>Christmas Fayre Enterprise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n-US" sz="1500" b="1" u="none" dirty="0">
              <a:solidFill>
                <a:srgbClr val="FF000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FFFF00"/>
                </a:solidFill>
                <a:latin typeface="+mn-lt"/>
              </a:rPr>
              <a:t>Scottish Focus: Cultural music </a:t>
            </a:r>
            <a:endParaRPr lang="en-GB" altLang="en-US" sz="1500" b="1" u="none" dirty="0">
              <a:solidFill>
                <a:srgbClr val="FFFF0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FFFF00"/>
                </a:solidFill>
                <a:latin typeface="+mn-lt"/>
              </a:rPr>
              <a:t>History – Vikings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FFFF00"/>
                </a:solidFill>
                <a:latin typeface="+mn-lt"/>
              </a:rPr>
              <a:t>HWB: Relationships and parenthood focus</a:t>
            </a:r>
            <a:endParaRPr lang="en-GB" altLang="en-US" sz="1500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FFFF00"/>
                </a:solidFill>
                <a:latin typeface="+mn-lt"/>
              </a:rPr>
              <a:t>Geography: l</a:t>
            </a:r>
            <a:r>
              <a:rPr lang="en-GB" sz="1500" b="1" u="none" dirty="0" smtClean="0">
                <a:solidFill>
                  <a:srgbClr val="FFFF00"/>
                </a:solidFill>
                <a:latin typeface="+mn-lt"/>
              </a:rPr>
              <a:t>ocal </a:t>
            </a:r>
            <a:r>
              <a:rPr lang="en-GB" sz="1500" b="1" u="none" dirty="0">
                <a:solidFill>
                  <a:srgbClr val="FFFF00"/>
                </a:solidFill>
                <a:latin typeface="+mn-lt"/>
              </a:rPr>
              <a:t>area – </a:t>
            </a:r>
            <a:r>
              <a:rPr lang="en-GB" sz="1500" b="1" u="none" dirty="0" smtClean="0">
                <a:solidFill>
                  <a:srgbClr val="FFFF00"/>
                </a:solidFill>
                <a:latin typeface="+mn-lt"/>
              </a:rPr>
              <a:t>Use of land</a:t>
            </a:r>
            <a:r>
              <a:rPr lang="en-GB" sz="1500" b="1" u="none" dirty="0">
                <a:solidFill>
                  <a:srgbClr val="FFFF00"/>
                </a:solidFill>
                <a:latin typeface="+mn-lt"/>
              </a:rPr>
              <a:t>	</a:t>
            </a:r>
            <a:endParaRPr lang="en-GB" sz="1500" b="1" u="none" dirty="0" smtClean="0">
              <a:solidFill>
                <a:srgbClr val="FFFF0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u="none" dirty="0" smtClean="0">
                <a:solidFill>
                  <a:srgbClr val="FFFF00"/>
                </a:solidFill>
                <a:latin typeface="+mn-lt"/>
              </a:rPr>
              <a:t>Global </a:t>
            </a:r>
            <a:r>
              <a:rPr lang="en-GB" sz="1500" b="1" u="none" dirty="0">
                <a:solidFill>
                  <a:srgbClr val="FFFF00"/>
                </a:solidFill>
                <a:latin typeface="+mn-lt"/>
              </a:rPr>
              <a:t>Citizenship whole school focus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u="none" dirty="0" smtClean="0">
                <a:solidFill>
                  <a:srgbClr val="FFFF00"/>
                </a:solidFill>
                <a:latin typeface="+mn-lt"/>
              </a:rPr>
              <a:t>Internet </a:t>
            </a:r>
            <a:r>
              <a:rPr lang="en-GB" sz="1500" b="1" u="none" dirty="0">
                <a:solidFill>
                  <a:srgbClr val="FFFF00"/>
                </a:solidFill>
                <a:latin typeface="+mn-lt"/>
              </a:rPr>
              <a:t>Safety </a:t>
            </a:r>
            <a:r>
              <a:rPr lang="en-GB" sz="1500" b="1" u="none" dirty="0" smtClean="0">
                <a:solidFill>
                  <a:srgbClr val="FFFF00"/>
                </a:solidFill>
                <a:latin typeface="+mn-lt"/>
              </a:rPr>
              <a:t>Focus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n-US" sz="1500" b="1" u="none" dirty="0">
              <a:solidFill>
                <a:srgbClr val="FFFF0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00B0F0"/>
                </a:solidFill>
                <a:latin typeface="+mn-lt"/>
              </a:rPr>
              <a:t>Science/Eco: Outdoor learning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00B0F0"/>
                </a:solidFill>
                <a:latin typeface="+mn-lt"/>
              </a:rPr>
              <a:t>STEM focus week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500" b="1" u="none" dirty="0" smtClean="0">
                <a:solidFill>
                  <a:srgbClr val="00B0F0"/>
                </a:solidFill>
                <a:latin typeface="+mn-lt"/>
              </a:rPr>
              <a:t>HWB: Physical: Fitness week, Social and emotional: Transition/changes</a:t>
            </a:r>
            <a:endParaRPr lang="en-GB" altLang="en-US" sz="1500" b="1" u="none" dirty="0">
              <a:solidFill>
                <a:srgbClr val="00B0F0"/>
              </a:solidFill>
              <a:latin typeface="+mn-lt"/>
            </a:endParaRPr>
          </a:p>
          <a:p>
            <a:pPr>
              <a:buFontTx/>
              <a:buNone/>
              <a:defRPr/>
            </a:pPr>
            <a:endParaRPr lang="en-GB" altLang="en-US" sz="1800" b="1" u="none" dirty="0">
              <a:solidFill>
                <a:schemeClr val="bg1"/>
              </a:solidFill>
              <a:latin typeface="+mn-lt"/>
            </a:endParaRPr>
          </a:p>
          <a:p>
            <a:pPr>
              <a:buFontTx/>
              <a:buNone/>
              <a:defRPr/>
            </a:pPr>
            <a:r>
              <a:rPr lang="en-GB" altLang="en-US" sz="1800" b="1" u="none" dirty="0">
                <a:solidFill>
                  <a:schemeClr val="bg1"/>
                </a:solidFill>
                <a:latin typeface="+mn-lt"/>
              </a:rPr>
              <a:t>	</a:t>
            </a:r>
          </a:p>
          <a:p>
            <a:pPr>
              <a:buFontTx/>
              <a:buNone/>
              <a:defRPr/>
            </a:pPr>
            <a:r>
              <a:rPr lang="en-GB" altLang="en-US" sz="1800" b="1" u="none" dirty="0">
                <a:solidFill>
                  <a:schemeClr val="bg1"/>
                </a:solidFill>
                <a:latin typeface="+mn-lt"/>
              </a:rPr>
              <a:t>	</a:t>
            </a:r>
          </a:p>
          <a:p>
            <a:pPr>
              <a:buFontTx/>
              <a:buNone/>
              <a:defRPr/>
            </a:pPr>
            <a:r>
              <a:rPr lang="en-GB" altLang="en-US" sz="1800" b="1" u="none" dirty="0">
                <a:solidFill>
                  <a:schemeClr val="bg1"/>
                </a:solidFill>
                <a:latin typeface="+mn-lt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5311A1DF-642B-41FE-9B51-C38D0B787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F257BDE2-2D89-42CF-BD44-D2C35C5E88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This term we will be learning about our home environment, comparing this to New Zealand and Australia.</a:t>
            </a:r>
          </a:p>
          <a:p>
            <a:pPr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	We will be using the BFG as a stimulus.</a:t>
            </a:r>
          </a:p>
          <a:p>
            <a:endParaRPr lang="en-GB" altLang="en-US"/>
          </a:p>
        </p:txBody>
      </p:sp>
      <p:pic>
        <p:nvPicPr>
          <p:cNvPr id="6148" name="Picture 4" descr="blackboard">
            <a:extLst>
              <a:ext uri="{FF2B5EF4-FFF2-40B4-BE49-F238E27FC236}">
                <a16:creationId xmlns:a16="http://schemas.microsoft.com/office/drawing/2014/main" xmlns="" id="{ABBE0F1E-DC2D-4723-88D4-B122EE89F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60350"/>
            <a:ext cx="8748713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D5627F6-936B-4054-9871-17A34BEA359F}"/>
              </a:ext>
            </a:extLst>
          </p:cNvPr>
          <p:cNvSpPr/>
          <p:nvPr/>
        </p:nvSpPr>
        <p:spPr>
          <a:xfrm>
            <a:off x="323850" y="474663"/>
            <a:ext cx="8208963" cy="78113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4400" b="1" dirty="0">
                <a:solidFill>
                  <a:srgbClr val="CCFFCC"/>
                </a:solidFill>
                <a:latin typeface="SassoonPrimaryInfant" pitchFamily="2" charset="0"/>
              </a:rPr>
              <a:t>Specialist Subjects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1600" b="1" u="none" dirty="0">
                <a:solidFill>
                  <a:schemeClr val="bg1"/>
                </a:solidFill>
                <a:latin typeface="+mn-lt"/>
              </a:rPr>
              <a:t>	</a:t>
            </a:r>
            <a:r>
              <a:rPr lang="en-GB" altLang="en-US" b="1" u="none" dirty="0" smtClean="0">
                <a:solidFill>
                  <a:schemeClr val="bg1"/>
                </a:solidFill>
                <a:latin typeface="+mn-lt"/>
              </a:rPr>
              <a:t>Science </a:t>
            </a: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- Mrs Begarnie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	RME - Mrs Begarnie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	Music - Mrs Bain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	PE - Mrs </a:t>
            </a:r>
            <a:r>
              <a:rPr lang="en-GB" altLang="en-US" b="1" u="none" dirty="0" smtClean="0">
                <a:solidFill>
                  <a:schemeClr val="bg1"/>
                </a:solidFill>
                <a:latin typeface="+mn-lt"/>
              </a:rPr>
              <a:t>Reid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b="1" u="none" dirty="0" smtClean="0">
                <a:solidFill>
                  <a:schemeClr val="bg1"/>
                </a:solidFill>
                <a:latin typeface="+mn-lt"/>
              </a:rPr>
              <a:t>         Support </a:t>
            </a: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for Learning – Mrs </a:t>
            </a:r>
            <a:r>
              <a:rPr lang="en-GB" altLang="en-US" b="1" u="none" dirty="0" smtClean="0">
                <a:solidFill>
                  <a:schemeClr val="bg1"/>
                </a:solidFill>
                <a:latin typeface="+mn-lt"/>
              </a:rPr>
              <a:t>Hogg</a:t>
            </a: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	Dance, drama and art  through IDL</a:t>
            </a: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20000"/>
              </a:spcBef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	</a:t>
            </a:r>
          </a:p>
          <a:p>
            <a:pPr>
              <a:spcBef>
                <a:spcPct val="20000"/>
              </a:spcBef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	</a:t>
            </a:r>
          </a:p>
          <a:p>
            <a:pPr>
              <a:spcBef>
                <a:spcPct val="20000"/>
              </a:spcBef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20000"/>
              </a:spcBef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	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GB" altLang="en-US" sz="4800" b="1" dirty="0">
              <a:solidFill>
                <a:srgbClr val="CCFFCC"/>
              </a:solidFill>
              <a:latin typeface="SassoonPrimaryInfant" pitchFamily="2" charset="0"/>
            </a:endParaRPr>
          </a:p>
          <a:p>
            <a:pPr>
              <a:defRPr/>
            </a:pPr>
            <a:r>
              <a:rPr lang="en-GB" altLang="en-US" b="1" u="none" dirty="0">
                <a:solidFill>
                  <a:schemeClr val="bg1"/>
                </a:solidFill>
              </a:rPr>
              <a:t>	</a:t>
            </a:r>
          </a:p>
          <a:p>
            <a:pPr>
              <a:defRPr/>
            </a:pPr>
            <a:r>
              <a:rPr lang="en-GB" altLang="en-US" b="1" u="none" dirty="0">
                <a:solidFill>
                  <a:schemeClr val="bg1"/>
                </a:solidFill>
              </a:rPr>
              <a:t>	</a:t>
            </a:r>
            <a:endParaRPr lang="en-GB" b="1" u="non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blackboard">
            <a:extLst>
              <a:ext uri="{FF2B5EF4-FFF2-40B4-BE49-F238E27FC236}">
                <a16:creationId xmlns:a16="http://schemas.microsoft.com/office/drawing/2014/main" xmlns="" id="{F814CF1F-73CC-479F-A86B-4390F0521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84963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D5A7B0B2-1C01-46BC-BF3F-935E9B9DA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9875"/>
            <a:ext cx="8135937" cy="7826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  <a:t/>
            </a:r>
            <a:b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</a:br>
            <a: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  <a:t/>
            </a:r>
            <a:b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</a:br>
            <a:r>
              <a:rPr lang="en-GB" altLang="en-US" sz="5400" b="1" u="sng" dirty="0">
                <a:solidFill>
                  <a:srgbClr val="CCFFCC"/>
                </a:solidFill>
                <a:latin typeface="SassoonPrimaryInfant" pitchFamily="2" charset="0"/>
              </a:rPr>
              <a:t>Literacy</a:t>
            </a:r>
            <a:br>
              <a:rPr lang="en-GB" altLang="en-US" sz="5400" b="1" u="sng" dirty="0">
                <a:solidFill>
                  <a:srgbClr val="CCFFCC"/>
                </a:solidFill>
                <a:latin typeface="SassoonPrimaryInfant" pitchFamily="2" charset="0"/>
              </a:rPr>
            </a:br>
            <a: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  <a:t>Writing: </a:t>
            </a:r>
            <a:b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</a:br>
            <a:endParaRPr lang="en-GB" altLang="en-US" b="1" u="sng" dirty="0">
              <a:solidFill>
                <a:srgbClr val="CCFFCC"/>
              </a:solidFill>
              <a:latin typeface="SassoonPrimaryInfant" pitchFamily="2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F653C21F-087E-473F-8C29-36B418685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196975"/>
            <a:ext cx="8229600" cy="4291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 smtClean="0">
                <a:solidFill>
                  <a:schemeClr val="bg1"/>
                </a:solidFill>
              </a:rPr>
              <a:t>Joined handwriting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GB" altLang="en-US" sz="1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>
                <a:solidFill>
                  <a:schemeClr val="bg1"/>
                </a:solidFill>
              </a:rPr>
              <a:t>Editing - own work and peers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 smtClean="0">
                <a:solidFill>
                  <a:schemeClr val="bg1"/>
                </a:solidFill>
              </a:rPr>
              <a:t>Poetry </a:t>
            </a:r>
            <a:r>
              <a:rPr lang="en-GB" altLang="en-US" sz="1800" b="1" dirty="0">
                <a:solidFill>
                  <a:schemeClr val="bg1"/>
                </a:solidFill>
              </a:rPr>
              <a:t>- Scotland and 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India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.</a:t>
            </a:r>
            <a:endParaRPr lang="en-GB" altLang="en-US" sz="1800" b="1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 smtClean="0">
                <a:solidFill>
                  <a:schemeClr val="bg1"/>
                </a:solidFill>
              </a:rPr>
              <a:t>Variety of genres using IDL: imaginative, recount, diary, letters, instructions, poetry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>
                <a:solidFill>
                  <a:schemeClr val="bg1"/>
                </a:solidFill>
              </a:rPr>
              <a:t>Features of writing e.g. similes and 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metaphors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 smtClean="0">
                <a:solidFill>
                  <a:schemeClr val="bg1"/>
                </a:solidFill>
              </a:rPr>
              <a:t>Punctuation</a:t>
            </a:r>
            <a:r>
              <a:rPr lang="en-GB" altLang="en-US" sz="1800" b="1" dirty="0">
                <a:solidFill>
                  <a:schemeClr val="bg1"/>
                </a:solidFill>
              </a:rPr>
              <a:t>, adjectives, adverbs, connectives, openers,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blackboard">
            <a:extLst>
              <a:ext uri="{FF2B5EF4-FFF2-40B4-BE49-F238E27FC236}">
                <a16:creationId xmlns:a16="http://schemas.microsoft.com/office/drawing/2014/main" xmlns="" id="{46AB4AEC-D00F-488A-A83B-6BB8773E4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424863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>
            <a:extLst>
              <a:ext uri="{FF2B5EF4-FFF2-40B4-BE49-F238E27FC236}">
                <a16:creationId xmlns:a16="http://schemas.microsoft.com/office/drawing/2014/main" xmlns="" id="{D82D6D2E-CEF7-4D8C-AAFB-FF56162F8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46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rgbClr val="CCFFCC"/>
                </a:solidFill>
                <a:latin typeface="SassoonPrimaryInfant" pitchFamily="2" charset="0"/>
              </a:rPr>
              <a:t>Reading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xmlns="" id="{96B0183F-AC57-4A92-A6E1-393B5971F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640960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SassoonPrimaryInfant" pitchFamily="2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2400" b="1" dirty="0">
                <a:solidFill>
                  <a:schemeClr val="bg1"/>
                </a:solidFill>
                <a:latin typeface="SassoonPrimaryInfant" pitchFamily="2" charset="0"/>
              </a:rPr>
              <a:t>	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Guided </a:t>
            </a:r>
            <a:r>
              <a:rPr lang="en-GB" altLang="en-US" sz="1800" b="1" dirty="0">
                <a:solidFill>
                  <a:schemeClr val="bg1"/>
                </a:solidFill>
              </a:rPr>
              <a:t>reading sessions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GB" altLang="en-US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>
                <a:solidFill>
                  <a:schemeClr val="bg1"/>
                </a:solidFill>
              </a:rPr>
              <a:t>	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Discuss </a:t>
            </a:r>
            <a:r>
              <a:rPr lang="en-GB" altLang="en-US" sz="1800" b="1" dirty="0">
                <a:solidFill>
                  <a:schemeClr val="bg1"/>
                </a:solidFill>
              </a:rPr>
              <a:t>text features, use of language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>
                <a:solidFill>
                  <a:schemeClr val="bg1"/>
                </a:solidFill>
              </a:rPr>
              <a:t>	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Develop </a:t>
            </a:r>
            <a:r>
              <a:rPr lang="en-GB" altLang="en-US" sz="1800" b="1" dirty="0">
                <a:solidFill>
                  <a:schemeClr val="bg1"/>
                </a:solidFill>
              </a:rPr>
              <a:t>questioning skills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		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>
                <a:solidFill>
                  <a:schemeClr val="bg1"/>
                </a:solidFill>
              </a:rPr>
              <a:t>	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Fluency</a:t>
            </a:r>
            <a:r>
              <a:rPr lang="en-GB" altLang="en-US" sz="1800" b="1" dirty="0">
                <a:solidFill>
                  <a:schemeClr val="bg1"/>
                </a:solidFill>
              </a:rPr>
              <a:t>, expression, understanding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b="1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en-US" sz="1800" b="1" dirty="0">
                <a:solidFill>
                  <a:schemeClr val="bg1"/>
                </a:solidFill>
              </a:rPr>
              <a:t>	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Encourage </a:t>
            </a:r>
            <a:r>
              <a:rPr lang="en-GB" altLang="en-US" sz="1800" b="1" dirty="0">
                <a:solidFill>
                  <a:schemeClr val="bg1"/>
                </a:solidFill>
              </a:rPr>
              <a:t>reading a wide range of texts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  <a:latin typeface="SassoonPrimaryInfant" pitchFamily="2" charset="0"/>
              </a:rPr>
              <a:t>	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xmlns="" id="{917BCD8A-1A17-4AC2-9B1B-2BD61A776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20713"/>
            <a:ext cx="1945730" cy="185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blackboard">
            <a:extLst>
              <a:ext uri="{FF2B5EF4-FFF2-40B4-BE49-F238E27FC236}">
                <a16:creationId xmlns:a16="http://schemas.microsoft.com/office/drawing/2014/main" xmlns="" id="{31CC638A-CD29-4ECD-A4B6-C68A2D202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7" y="115888"/>
            <a:ext cx="8748712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506FD82-EBF4-4699-9072-C2B50BD9D8BF}"/>
              </a:ext>
            </a:extLst>
          </p:cNvPr>
          <p:cNvSpPr/>
          <p:nvPr/>
        </p:nvSpPr>
        <p:spPr>
          <a:xfrm>
            <a:off x="611188" y="661988"/>
            <a:ext cx="7451725" cy="6130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GB" sz="4400" b="1" dirty="0">
                <a:solidFill>
                  <a:srgbClr val="CCFFCC"/>
                </a:solidFill>
                <a:latin typeface="SassoonPrimaryInfant" pitchFamily="2" charset="0"/>
                <a:ea typeface="+mj-ea"/>
                <a:cs typeface="+mj-cs"/>
              </a:rPr>
              <a:t>Listening and Talking: </a:t>
            </a:r>
            <a:endParaRPr lang="en-GB" sz="4400" b="1" dirty="0" smtClean="0">
              <a:solidFill>
                <a:srgbClr val="CCFFCC"/>
              </a:solidFill>
              <a:latin typeface="SassoonPrimaryInfant" pitchFamily="2" charset="0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en-GB" b="1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Getting to know you activities </a:t>
            </a:r>
          </a:p>
          <a:p>
            <a:pPr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	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Listening skills – following instructions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en-GB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Circle time activities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Listen to the ideas of others and respond appropriately</a:t>
            </a:r>
            <a:endParaRPr lang="en-GB" b="1" u="none" dirty="0">
              <a:solidFill>
                <a:schemeClr val="bg1"/>
              </a:solidFill>
              <a:latin typeface="+mn-lt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GB" b="1" u="none" dirty="0">
              <a:solidFill>
                <a:schemeClr val="bg1"/>
              </a:solidFill>
              <a:latin typeface="+mn-lt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Group discussion share own ideas and opinions</a:t>
            </a: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Explain ideas and thoughts clearly </a:t>
            </a:r>
            <a:endParaRPr lang="en-GB" altLang="en-US" b="1" u="none" dirty="0" smtClean="0">
              <a:solidFill>
                <a:schemeClr val="bg1"/>
              </a:solidFill>
              <a:latin typeface="+mn-lt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Presenting - clear and appropriate tone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altLang="en-US" b="1" u="none" dirty="0">
                <a:solidFill>
                  <a:schemeClr val="bg1"/>
                </a:solidFill>
                <a:latin typeface="+mn-lt"/>
              </a:rPr>
              <a:t>Develop fluency when reading aloud</a:t>
            </a: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French language and culture</a:t>
            </a: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b="1" u="none" dirty="0">
                <a:solidFill>
                  <a:schemeClr val="bg1"/>
                </a:solidFill>
                <a:latin typeface="+mn-lt"/>
              </a:rPr>
              <a:t>	</a:t>
            </a:r>
            <a:endParaRPr lang="en-GB" altLang="en-US" b="1" u="none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GB" altLang="en-US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blackboard">
            <a:extLst>
              <a:ext uri="{FF2B5EF4-FFF2-40B4-BE49-F238E27FC236}">
                <a16:creationId xmlns:a16="http://schemas.microsoft.com/office/drawing/2014/main" xmlns="" id="{05FE5EC6-2EAB-4C25-9DD3-52A9C535D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65" y="148749"/>
            <a:ext cx="8675687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xmlns="" id="{654B46F1-37D1-4154-B0C1-445F847C1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8208143" cy="864096"/>
          </a:xfrm>
        </p:spPr>
        <p:txBody>
          <a:bodyPr/>
          <a:lstStyle/>
          <a:p>
            <a:pPr eaLnBrk="1" hangingPunct="1"/>
            <a:r>
              <a:rPr lang="en-GB" altLang="en-US" b="1" u="sng" dirty="0" smtClean="0">
                <a:solidFill>
                  <a:srgbClr val="CCFFCC"/>
                </a:solidFill>
                <a:latin typeface="SassoonPrimaryInfant" pitchFamily="2" charset="0"/>
              </a:rPr>
              <a:t/>
            </a:r>
            <a:br>
              <a:rPr lang="en-GB" altLang="en-US" b="1" u="sng" dirty="0" smtClean="0">
                <a:solidFill>
                  <a:srgbClr val="CCFFCC"/>
                </a:solidFill>
                <a:latin typeface="SassoonPrimaryInfant" pitchFamily="2" charset="0"/>
              </a:rPr>
            </a:br>
            <a: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  <a:t/>
            </a:r>
            <a:b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</a:br>
            <a:r>
              <a:rPr lang="en-GB" altLang="en-US" b="1" u="sng" dirty="0" smtClean="0">
                <a:solidFill>
                  <a:srgbClr val="CCFFCC"/>
                </a:solidFill>
                <a:latin typeface="SassoonPrimaryInfant" pitchFamily="2" charset="0"/>
              </a:rPr>
              <a:t>Maths </a:t>
            </a:r>
            <a:r>
              <a:rPr lang="en-GB" altLang="en-US" b="1" u="sng" dirty="0">
                <a:solidFill>
                  <a:srgbClr val="CCFFCC"/>
                </a:solidFill>
                <a:latin typeface="SassoonPrimaryInfant" pitchFamily="2" charset="0"/>
              </a:rPr>
              <a:t>and </a:t>
            </a:r>
            <a:r>
              <a:rPr lang="en-GB" altLang="en-US" b="1" u="sng" dirty="0" smtClean="0">
                <a:solidFill>
                  <a:srgbClr val="CCFFCC"/>
                </a:solidFill>
                <a:latin typeface="SassoonPrimaryInfant" pitchFamily="2" charset="0"/>
              </a:rPr>
              <a:t>Numeracy</a:t>
            </a:r>
            <a:br>
              <a:rPr lang="en-GB" altLang="en-US" b="1" u="sng" dirty="0" smtClean="0">
                <a:solidFill>
                  <a:srgbClr val="CCFFCC"/>
                </a:solidFill>
                <a:latin typeface="SassoonPrimaryInfant" pitchFamily="2" charset="0"/>
              </a:rPr>
            </a:br>
            <a:endParaRPr lang="en-GB" altLang="en-US" b="1" u="sng" dirty="0">
              <a:solidFill>
                <a:srgbClr val="CCFFCC"/>
              </a:solidFill>
              <a:latin typeface="SassoonPrimaryInfant" pitchFamily="2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xmlns="" id="{4EF70173-1AC5-4887-94BA-3E285BF52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6704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600" b="1" kern="1200" dirty="0">
                <a:solidFill>
                  <a:schemeClr val="bg1"/>
                </a:solidFill>
              </a:rPr>
              <a:t>	</a:t>
            </a:r>
            <a:r>
              <a:rPr lang="en-GB" sz="1800" b="1" kern="1200" dirty="0">
                <a:solidFill>
                  <a:schemeClr val="bg1"/>
                </a:solidFill>
              </a:rPr>
              <a:t>Symmetry</a:t>
            </a:r>
          </a:p>
          <a:p>
            <a:pPr marL="0" indent="0">
              <a:buNone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	Place Value </a:t>
            </a:r>
          </a:p>
          <a:p>
            <a:pPr marL="0" indent="0">
              <a:buNone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		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	Formal Maths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b="1" kern="1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	Mental Maths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b="1" kern="1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altLang="en-US" sz="1800" b="1" kern="1200" dirty="0">
                <a:solidFill>
                  <a:schemeClr val="bg1"/>
                </a:solidFill>
                <a:latin typeface="SassoonPrimaryInfant" pitchFamily="2" charset="0"/>
              </a:rPr>
              <a:t>	</a:t>
            </a:r>
            <a:r>
              <a:rPr lang="en-GB" altLang="en-US" sz="1800" b="1" kern="1200" dirty="0">
                <a:solidFill>
                  <a:schemeClr val="bg1"/>
                </a:solidFill>
              </a:rPr>
              <a:t>Develop fluency with counting and number facts.</a:t>
            </a:r>
          </a:p>
          <a:p>
            <a:pPr marL="0" indent="0">
              <a:buNone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		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	Active learning, Strategies, Problem Solving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b="1" kern="1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	Big Maths and CLIC</a:t>
            </a:r>
          </a:p>
          <a:p>
            <a:pPr marL="0" indent="0">
              <a:buFontTx/>
              <a:buNone/>
              <a:defRPr/>
            </a:pPr>
            <a:endParaRPr lang="en-GB" sz="1600" b="1" kern="12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sz="1600" b="1" kern="12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2800" dirty="0">
              <a:solidFill>
                <a:schemeClr val="bg1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blackboard">
            <a:extLst>
              <a:ext uri="{FF2B5EF4-FFF2-40B4-BE49-F238E27FC236}">
                <a16:creationId xmlns:a16="http://schemas.microsoft.com/office/drawing/2014/main" xmlns="" id="{2B7336DC-EF8F-45C9-9128-50B7BCE80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3534"/>
            <a:ext cx="8713788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AF3E4FD7-1494-4724-99DB-0BD6F3F36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rgbClr val="CCFFCC"/>
                </a:solidFill>
                <a:latin typeface="SassoonPrimaryInfant" pitchFamily="2" charset="0"/>
              </a:rPr>
              <a:t>Home Learning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5FEFE877-BEF0-45C0-8591-694755F8E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08962" cy="4525963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Home Learning tasks (reading spelling, maths) will be given out at the start of the week to be completed preferably by Friday.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GB" sz="1800" b="1" kern="12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Please encourage your child to be independent and develop a responsible attitude to managing their own home learning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GB" sz="1800" b="1" kern="12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Incomplete class work may be sent home for parent signature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GB" sz="1800" b="1" kern="12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b="1" kern="1200" dirty="0">
                <a:solidFill>
                  <a:schemeClr val="bg1"/>
                </a:solidFill>
              </a:rPr>
              <a:t>Please let me know If you have any skills, experience, resources or contacts that would be useful to  share with the class to develop their learning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bcTeache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bcTeacher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374</Words>
  <Application>Microsoft Office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Meet the Teacher! </vt:lpstr>
      <vt:lpstr>Ethos</vt:lpstr>
      <vt:lpstr>PowerPoint Presentation</vt:lpstr>
      <vt:lpstr>PowerPoint Presentation</vt:lpstr>
      <vt:lpstr>  Literacy Writing:  </vt:lpstr>
      <vt:lpstr>Reading</vt:lpstr>
      <vt:lpstr>PowerPoint Presentation</vt:lpstr>
      <vt:lpstr>  Maths and Numeracy </vt:lpstr>
      <vt:lpstr>Home Learning</vt:lpstr>
      <vt:lpstr>How to Help   </vt:lpstr>
      <vt:lpstr>PowerPoint Presentation</vt:lpstr>
      <vt:lpstr>PowerPoint Presentation</vt:lpstr>
    </vt:vector>
  </TitlesOfParts>
  <Company>BwD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Training</dc:title>
  <dc:creator>c.dootson</dc:creator>
  <cp:lastModifiedBy>Louise McAlpine</cp:lastModifiedBy>
  <cp:revision>79</cp:revision>
  <dcterms:created xsi:type="dcterms:W3CDTF">2011-02-02T10:29:17Z</dcterms:created>
  <dcterms:modified xsi:type="dcterms:W3CDTF">2019-08-28T16:06:30Z</dcterms:modified>
</cp:coreProperties>
</file>