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79FBA0-0791-4166-A2DA-6689ABF1D793}" type="datetimeFigureOut">
              <a:rPr lang="en-GB" smtClean="0"/>
              <a:t>13/03/2019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B2F5D1-C847-4499-A56F-0F566EE833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21697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BC97E72-1BB0-4776-B92F-E3300E3F73ED}" type="slidenum">
              <a:rPr lang="en-GB" altLang="en-US"/>
              <a:pPr>
                <a:spcBef>
                  <a:spcPct val="0"/>
                </a:spcBef>
              </a:pPr>
              <a:t>2</a:t>
            </a:fld>
            <a:endParaRPr lang="en-GB" altLang="en-US" dirty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90096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87AB7A6-A6B8-4908-9D3C-D9D5FBB53743}" type="slidenum">
              <a:rPr lang="en-GB" altLang="en-US"/>
              <a:pPr>
                <a:spcBef>
                  <a:spcPct val="0"/>
                </a:spcBef>
              </a:pPr>
              <a:t>5</a:t>
            </a:fld>
            <a:endParaRPr lang="en-GB" altLang="en-US" dirty="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dirty="0" smtClean="0">
                <a:latin typeface="Arial" panose="020B0604020202020204" pitchFamily="34" charset="0"/>
              </a:rPr>
              <a:t>Play counting</a:t>
            </a:r>
            <a:r>
              <a:rPr lang="en-US" altLang="en-US" baseline="0" dirty="0" smtClean="0">
                <a:latin typeface="Arial" panose="020B0604020202020204" pitchFamily="34" charset="0"/>
              </a:rPr>
              <a:t> games  board games jigsaw, laying the table, pairing up the socks, telling the time, paying for items, counting pocket money, packing your school bag, constructing a model – Lego or other </a:t>
            </a:r>
          </a:p>
          <a:p>
            <a:pPr eaLnBrk="1" hangingPunct="1"/>
            <a:r>
              <a:rPr lang="en-US" altLang="en-US" baseline="0" dirty="0" smtClean="0">
                <a:latin typeface="Arial" panose="020B0604020202020204" pitchFamily="34" charset="0"/>
              </a:rPr>
              <a:t>Making dens</a:t>
            </a:r>
          </a:p>
          <a:p>
            <a:pPr eaLnBrk="1" hangingPunct="1"/>
            <a:r>
              <a:rPr lang="en-US" altLang="en-US" baseline="0" dirty="0" smtClean="0">
                <a:latin typeface="Arial" panose="020B0604020202020204" pitchFamily="34" charset="0"/>
              </a:rPr>
              <a:t>Counting down the days to a special event, knowing their birthdays and sequencing of family birthdays, days of the week</a:t>
            </a:r>
            <a:endParaRPr lang="en-US" altLang="en-US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36309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C17D9BA-EBE2-49F4-BDC3-C1695105B1E2}" type="slidenum">
              <a:rPr lang="en-GB" altLang="en-US"/>
              <a:pPr>
                <a:spcBef>
                  <a:spcPct val="0"/>
                </a:spcBef>
              </a:pPr>
              <a:t>6</a:t>
            </a:fld>
            <a:endParaRPr lang="en-GB" altLang="en-US" dirty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3527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C17D9BA-EBE2-49F4-BDC3-C1695105B1E2}" type="slidenum">
              <a:rPr lang="en-GB" altLang="en-US"/>
              <a:pPr>
                <a:spcBef>
                  <a:spcPct val="0"/>
                </a:spcBef>
              </a:pPr>
              <a:t>7</a:t>
            </a:fld>
            <a:endParaRPr lang="en-GB" altLang="en-US" dirty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dirty="0" smtClean="0">
                <a:latin typeface="Arial" panose="020B0604020202020204" pitchFamily="34" charset="0"/>
              </a:rPr>
              <a:t>How long</a:t>
            </a:r>
            <a:r>
              <a:rPr lang="en-US" altLang="en-US" baseline="0" dirty="0" smtClean="0">
                <a:latin typeface="Arial" panose="020B0604020202020204" pitchFamily="34" charset="0"/>
              </a:rPr>
              <a:t> questions.. Durations, cooking and baking, helping weekly shop, planning their week, using diary or a calendar, researching things that buys, setting up and managing a company, playing chess or strategic games ( battleships) planning a holiday, online games, planning and making models, using households items for measurements , planning ahead, pupils writing problems for others – shows understanding </a:t>
            </a:r>
            <a:endParaRPr lang="en-US" altLang="en-US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3527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87AB7A6-A6B8-4908-9D3C-D9D5FBB53743}" type="slidenum">
              <a:rPr lang="en-GB" altLang="en-US"/>
              <a:pPr>
                <a:spcBef>
                  <a:spcPct val="0"/>
                </a:spcBef>
              </a:pPr>
              <a:t>10</a:t>
            </a:fld>
            <a:endParaRPr lang="en-GB" altLang="en-US" dirty="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36309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4CCF4-C52E-4C07-9380-1628BADF8EA9}" type="datetimeFigureOut">
              <a:rPr lang="en-GB" smtClean="0"/>
              <a:t>13/03/2019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BFE68-A2A5-4899-B678-ED69B12595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37675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4CCF4-C52E-4C07-9380-1628BADF8EA9}" type="datetimeFigureOut">
              <a:rPr lang="en-GB" smtClean="0"/>
              <a:t>13/03/2019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BFE68-A2A5-4899-B678-ED69B12595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13762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4CCF4-C52E-4C07-9380-1628BADF8EA9}" type="datetimeFigureOut">
              <a:rPr lang="en-GB" smtClean="0"/>
              <a:t>13/03/2019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BFE68-A2A5-4899-B678-ED69B12595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35825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4CCF4-C52E-4C07-9380-1628BADF8EA9}" type="datetimeFigureOut">
              <a:rPr lang="en-GB" smtClean="0"/>
              <a:t>13/03/2019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BFE68-A2A5-4899-B678-ED69B12595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34050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4CCF4-C52E-4C07-9380-1628BADF8EA9}" type="datetimeFigureOut">
              <a:rPr lang="en-GB" smtClean="0"/>
              <a:t>13/03/2019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BFE68-A2A5-4899-B678-ED69B12595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10922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4CCF4-C52E-4C07-9380-1628BADF8EA9}" type="datetimeFigureOut">
              <a:rPr lang="en-GB" smtClean="0"/>
              <a:t>13/03/2019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BFE68-A2A5-4899-B678-ED69B12595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7350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4CCF4-C52E-4C07-9380-1628BADF8EA9}" type="datetimeFigureOut">
              <a:rPr lang="en-GB" smtClean="0"/>
              <a:t>13/03/2019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BFE68-A2A5-4899-B678-ED69B12595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6404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4CCF4-C52E-4C07-9380-1628BADF8EA9}" type="datetimeFigureOut">
              <a:rPr lang="en-GB" smtClean="0"/>
              <a:t>13/03/2019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BFE68-A2A5-4899-B678-ED69B12595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66431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4CCF4-C52E-4C07-9380-1628BADF8EA9}" type="datetimeFigureOut">
              <a:rPr lang="en-GB" smtClean="0"/>
              <a:t>13/03/2019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BFE68-A2A5-4899-B678-ED69B12595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54613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4CCF4-C52E-4C07-9380-1628BADF8EA9}" type="datetimeFigureOut">
              <a:rPr lang="en-GB" smtClean="0"/>
              <a:t>13/03/2019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BFE68-A2A5-4899-B678-ED69B12595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3992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4CCF4-C52E-4C07-9380-1628BADF8EA9}" type="datetimeFigureOut">
              <a:rPr lang="en-GB" smtClean="0"/>
              <a:t>13/03/2019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BFE68-A2A5-4899-B678-ED69B12595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57315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A4CCF4-C52E-4C07-9380-1628BADF8EA9}" type="datetimeFigureOut">
              <a:rPr lang="en-GB" smtClean="0"/>
              <a:t>13/03/2019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7BFE68-A2A5-4899-B678-ED69B12595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56544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jpg"/><Relationship Id="rId5" Type="http://schemas.openxmlformats.org/officeDocument/2006/relationships/image" Target="../media/image9.jpg"/><Relationship Id="rId4" Type="http://schemas.openxmlformats.org/officeDocument/2006/relationships/image" Target="../media/image8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rich.maths.org/" TargetMode="External"/><Relationship Id="rId2" Type="http://schemas.openxmlformats.org/officeDocument/2006/relationships/hyperlink" Target="http://www.youcubed.org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education.gov.scot/parentzone/learning-at-home/supporting-numeracy" TargetMode="External"/><Relationship Id="rId4" Type="http://schemas.openxmlformats.org/officeDocument/2006/relationships/hyperlink" Target="http://www.gov.scot/Resource/0050/00505348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Problem Solving </a:t>
            </a:r>
            <a:r>
              <a:rPr lang="en-GB" dirty="0"/>
              <a:t/>
            </a:r>
            <a:br>
              <a:rPr lang="en-GB" dirty="0"/>
            </a:br>
            <a:r>
              <a:rPr lang="en-GB" sz="3200" dirty="0" smtClean="0"/>
              <a:t>Parental Event</a:t>
            </a:r>
            <a:endParaRPr lang="en-GB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87624" y="3886200"/>
            <a:ext cx="6584776" cy="1752600"/>
          </a:xfrm>
        </p:spPr>
        <p:txBody>
          <a:bodyPr/>
          <a:lstStyle/>
          <a:p>
            <a:r>
              <a:rPr lang="en-GB" b="1" i="1" dirty="0" smtClean="0">
                <a:solidFill>
                  <a:srgbClr val="234466"/>
                </a:solidFill>
                <a:latin typeface="Gill Sans MT" pitchFamily="34" charset="0"/>
              </a:rPr>
              <a:t>Helping your child develop problem solving strategies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9369" y="0"/>
            <a:ext cx="2371725" cy="2381250"/>
          </a:xfrm>
          <a:prstGeom prst="rect">
            <a:avLst/>
          </a:prstGeom>
        </p:spPr>
      </p:pic>
      <p:pic>
        <p:nvPicPr>
          <p:cNvPr id="5" name="Picture 2" descr="problem-solvi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4509120"/>
            <a:ext cx="2092325" cy="21906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12608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539751" y="1268414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3519" y="3204239"/>
            <a:ext cx="4272644" cy="285199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751" y="366073"/>
            <a:ext cx="3155278" cy="327895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232" y="308097"/>
            <a:ext cx="4104481" cy="2308771"/>
          </a:xfrm>
          <a:prstGeom prst="rect">
            <a:avLst/>
          </a:prstGeom>
        </p:spPr>
      </p:pic>
      <p:sp>
        <p:nvSpPr>
          <p:cNvPr id="7" name="Subtitle 2"/>
          <p:cNvSpPr txBox="1">
            <a:spLocks/>
          </p:cNvSpPr>
          <p:nvPr/>
        </p:nvSpPr>
        <p:spPr bwMode="auto">
          <a:xfrm>
            <a:off x="2347913" y="5274193"/>
            <a:ext cx="6400800" cy="7820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r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 marL="742950" indent="-285750" algn="r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accent3"/>
                </a:solidFill>
                <a:latin typeface="+mn-lt"/>
              </a:defRPr>
            </a:lvl2pPr>
            <a:lvl3pPr marL="1143000" indent="-228600" algn="r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accent3"/>
                </a:solidFill>
                <a:latin typeface="+mn-lt"/>
              </a:defRPr>
            </a:lvl3pPr>
            <a:lvl4pPr marL="1600200" indent="-228600" algn="r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accent3"/>
                </a:solidFill>
                <a:latin typeface="+mn-lt"/>
              </a:defRPr>
            </a:lvl4pPr>
            <a:lvl5pPr marL="2057400" indent="-228600" algn="r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accent3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None/>
            </a:pPr>
            <a:endParaRPr lang="en-GB" sz="1800" kern="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527" y="3933032"/>
            <a:ext cx="2371725" cy="2381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888475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41313"/>
            <a:ext cx="8229600" cy="1143000"/>
          </a:xfrm>
        </p:spPr>
        <p:txBody>
          <a:bodyPr/>
          <a:lstStyle/>
          <a:p>
            <a:pPr eaLnBrk="1" hangingPunct="1"/>
            <a:r>
              <a:rPr lang="en-GB" altLang="en-US" sz="3200" b="1" dirty="0" smtClean="0">
                <a:latin typeface="Gill Sans MT" pitchFamily="34" charset="0"/>
              </a:rPr>
              <a:t>Everyone CAN be good at solving numeracy problems </a:t>
            </a:r>
          </a:p>
        </p:txBody>
      </p:sp>
      <p:sp>
        <p:nvSpPr>
          <p:cNvPr id="9224" name="Freeform 8"/>
          <p:cNvSpPr>
            <a:spLocks/>
          </p:cNvSpPr>
          <p:nvPr/>
        </p:nvSpPr>
        <p:spPr bwMode="auto">
          <a:xfrm>
            <a:off x="2266951" y="1359229"/>
            <a:ext cx="1854200" cy="1270000"/>
          </a:xfrm>
          <a:custGeom>
            <a:avLst/>
            <a:gdLst>
              <a:gd name="T0" fmla="*/ 2147483647 w 1168"/>
              <a:gd name="T1" fmla="*/ 2147483647 h 800"/>
              <a:gd name="T2" fmla="*/ 2147483647 w 1168"/>
              <a:gd name="T3" fmla="*/ 0 h 800"/>
              <a:gd name="T4" fmla="*/ 0 w 1168"/>
              <a:gd name="T5" fmla="*/ 0 h 800"/>
              <a:gd name="T6" fmla="*/ 2147483647 w 1168"/>
              <a:gd name="T7" fmla="*/ 2147483647 h 800"/>
              <a:gd name="T8" fmla="*/ 2147483647 w 1168"/>
              <a:gd name="T9" fmla="*/ 2147483647 h 800"/>
              <a:gd name="T10" fmla="*/ 2147483647 w 1168"/>
              <a:gd name="T11" fmla="*/ 2147483647 h 800"/>
              <a:gd name="T12" fmla="*/ 0 w 1168"/>
              <a:gd name="T13" fmla="*/ 2147483647 h 800"/>
              <a:gd name="T14" fmla="*/ 2147483647 w 1168"/>
              <a:gd name="T15" fmla="*/ 2147483647 h 800"/>
              <a:gd name="T16" fmla="*/ 2147483647 w 1168"/>
              <a:gd name="T17" fmla="*/ 2147483647 h 800"/>
              <a:gd name="T18" fmla="*/ 2147483647 w 1168"/>
              <a:gd name="T19" fmla="*/ 2147483647 h 800"/>
              <a:gd name="T20" fmla="*/ 2147483647 w 1168"/>
              <a:gd name="T21" fmla="*/ 2147483647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68" h="800">
                <a:moveTo>
                  <a:pt x="1018" y="204"/>
                </a:moveTo>
                <a:lnTo>
                  <a:pt x="864" y="0"/>
                </a:lnTo>
                <a:lnTo>
                  <a:pt x="0" y="0"/>
                </a:lnTo>
                <a:lnTo>
                  <a:pt x="154" y="204"/>
                </a:lnTo>
                <a:lnTo>
                  <a:pt x="304" y="400"/>
                </a:lnTo>
                <a:lnTo>
                  <a:pt x="154" y="596"/>
                </a:lnTo>
                <a:lnTo>
                  <a:pt x="0" y="800"/>
                </a:lnTo>
                <a:lnTo>
                  <a:pt x="864" y="800"/>
                </a:lnTo>
                <a:lnTo>
                  <a:pt x="1018" y="596"/>
                </a:lnTo>
                <a:lnTo>
                  <a:pt x="1168" y="400"/>
                </a:lnTo>
                <a:lnTo>
                  <a:pt x="1018" y="204"/>
                </a:lnTo>
                <a:close/>
              </a:path>
            </a:pathLst>
          </a:custGeom>
          <a:solidFill>
            <a:srgbClr val="00B0F0"/>
          </a:solidFill>
          <a:ln>
            <a:solidFill>
              <a:schemeClr val="bg1"/>
            </a:solidFill>
          </a:ln>
        </p:spPr>
        <p:txBody>
          <a:bodyPr/>
          <a:lstStyle/>
          <a:p>
            <a:pPr eaLnBrk="1" hangingPunct="1">
              <a:defRPr/>
            </a:pPr>
            <a:endParaRPr lang="en-GB" dirty="0">
              <a:latin typeface="Arial" charset="0"/>
            </a:endParaRPr>
          </a:p>
        </p:txBody>
      </p:sp>
      <p:sp>
        <p:nvSpPr>
          <p:cNvPr id="16394" name="Freeform 10"/>
          <p:cNvSpPr>
            <a:spLocks/>
          </p:cNvSpPr>
          <p:nvPr/>
        </p:nvSpPr>
        <p:spPr bwMode="auto">
          <a:xfrm>
            <a:off x="3666688" y="1359229"/>
            <a:ext cx="1854200" cy="1270000"/>
          </a:xfrm>
          <a:custGeom>
            <a:avLst/>
            <a:gdLst>
              <a:gd name="T0" fmla="*/ 2147483646 w 1168"/>
              <a:gd name="T1" fmla="*/ 2147483646 h 800"/>
              <a:gd name="T2" fmla="*/ 2147483646 w 1168"/>
              <a:gd name="T3" fmla="*/ 0 h 800"/>
              <a:gd name="T4" fmla="*/ 0 w 1168"/>
              <a:gd name="T5" fmla="*/ 0 h 800"/>
              <a:gd name="T6" fmla="*/ 2147483646 w 1168"/>
              <a:gd name="T7" fmla="*/ 2147483646 h 800"/>
              <a:gd name="T8" fmla="*/ 2147483646 w 1168"/>
              <a:gd name="T9" fmla="*/ 2147483646 h 800"/>
              <a:gd name="T10" fmla="*/ 2147483646 w 1168"/>
              <a:gd name="T11" fmla="*/ 2147483646 h 800"/>
              <a:gd name="T12" fmla="*/ 0 w 1168"/>
              <a:gd name="T13" fmla="*/ 2147483646 h 800"/>
              <a:gd name="T14" fmla="*/ 2147483646 w 1168"/>
              <a:gd name="T15" fmla="*/ 2147483646 h 800"/>
              <a:gd name="T16" fmla="*/ 2147483646 w 1168"/>
              <a:gd name="T17" fmla="*/ 2147483646 h 800"/>
              <a:gd name="T18" fmla="*/ 2147483646 w 1168"/>
              <a:gd name="T19" fmla="*/ 2147483646 h 800"/>
              <a:gd name="T20" fmla="*/ 2147483646 w 1168"/>
              <a:gd name="T21" fmla="*/ 2147483646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68" h="800">
                <a:moveTo>
                  <a:pt x="1018" y="204"/>
                </a:moveTo>
                <a:lnTo>
                  <a:pt x="864" y="0"/>
                </a:lnTo>
                <a:lnTo>
                  <a:pt x="0" y="0"/>
                </a:lnTo>
                <a:lnTo>
                  <a:pt x="154" y="204"/>
                </a:lnTo>
                <a:lnTo>
                  <a:pt x="304" y="400"/>
                </a:lnTo>
                <a:lnTo>
                  <a:pt x="154" y="596"/>
                </a:lnTo>
                <a:lnTo>
                  <a:pt x="0" y="800"/>
                </a:lnTo>
                <a:lnTo>
                  <a:pt x="864" y="800"/>
                </a:lnTo>
                <a:lnTo>
                  <a:pt x="1018" y="596"/>
                </a:lnTo>
                <a:lnTo>
                  <a:pt x="1168" y="400"/>
                </a:lnTo>
                <a:lnTo>
                  <a:pt x="1018" y="204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GB" dirty="0"/>
          </a:p>
        </p:txBody>
      </p:sp>
      <p:sp>
        <p:nvSpPr>
          <p:cNvPr id="9227" name="Freeform 11"/>
          <p:cNvSpPr>
            <a:spLocks/>
          </p:cNvSpPr>
          <p:nvPr/>
        </p:nvSpPr>
        <p:spPr bwMode="auto">
          <a:xfrm>
            <a:off x="4959790" y="1359229"/>
            <a:ext cx="1857375" cy="1270000"/>
          </a:xfrm>
          <a:custGeom>
            <a:avLst/>
            <a:gdLst>
              <a:gd name="T0" fmla="*/ 2147483647 w 1170"/>
              <a:gd name="T1" fmla="*/ 2147483647 h 800"/>
              <a:gd name="T2" fmla="*/ 2147483647 w 1170"/>
              <a:gd name="T3" fmla="*/ 0 h 800"/>
              <a:gd name="T4" fmla="*/ 0 w 1170"/>
              <a:gd name="T5" fmla="*/ 0 h 800"/>
              <a:gd name="T6" fmla="*/ 2147483647 w 1170"/>
              <a:gd name="T7" fmla="*/ 2147483647 h 800"/>
              <a:gd name="T8" fmla="*/ 2147483647 w 1170"/>
              <a:gd name="T9" fmla="*/ 2147483647 h 800"/>
              <a:gd name="T10" fmla="*/ 2147483647 w 1170"/>
              <a:gd name="T11" fmla="*/ 2147483647 h 800"/>
              <a:gd name="T12" fmla="*/ 0 w 1170"/>
              <a:gd name="T13" fmla="*/ 2147483647 h 800"/>
              <a:gd name="T14" fmla="*/ 2147483647 w 1170"/>
              <a:gd name="T15" fmla="*/ 2147483647 h 800"/>
              <a:gd name="T16" fmla="*/ 2147483647 w 1170"/>
              <a:gd name="T17" fmla="*/ 2147483647 h 800"/>
              <a:gd name="T18" fmla="*/ 2147483647 w 1170"/>
              <a:gd name="T19" fmla="*/ 2147483647 h 800"/>
              <a:gd name="T20" fmla="*/ 2147483647 w 1170"/>
              <a:gd name="T21" fmla="*/ 2147483647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70" h="800">
                <a:moveTo>
                  <a:pt x="1020" y="204"/>
                </a:moveTo>
                <a:lnTo>
                  <a:pt x="864" y="0"/>
                </a:lnTo>
                <a:lnTo>
                  <a:pt x="0" y="0"/>
                </a:lnTo>
                <a:lnTo>
                  <a:pt x="156" y="204"/>
                </a:lnTo>
                <a:lnTo>
                  <a:pt x="306" y="400"/>
                </a:lnTo>
                <a:lnTo>
                  <a:pt x="156" y="596"/>
                </a:lnTo>
                <a:lnTo>
                  <a:pt x="0" y="800"/>
                </a:lnTo>
                <a:lnTo>
                  <a:pt x="864" y="800"/>
                </a:lnTo>
                <a:lnTo>
                  <a:pt x="1020" y="596"/>
                </a:lnTo>
                <a:lnTo>
                  <a:pt x="1170" y="400"/>
                </a:lnTo>
                <a:lnTo>
                  <a:pt x="1020" y="204"/>
                </a:lnTo>
                <a:close/>
              </a:path>
            </a:pathLst>
          </a:custGeom>
          <a:solidFill>
            <a:srgbClr val="FF0000"/>
          </a:solidFill>
          <a:ln>
            <a:solidFill>
              <a:schemeClr val="bg1"/>
            </a:solidFill>
          </a:ln>
        </p:spPr>
        <p:txBody>
          <a:bodyPr/>
          <a:lstStyle/>
          <a:p>
            <a:pPr eaLnBrk="1" hangingPunct="1">
              <a:defRPr/>
            </a:pPr>
            <a:endParaRPr lang="en-GB" dirty="0">
              <a:latin typeface="Arial" charset="0"/>
            </a:endParaRPr>
          </a:p>
        </p:txBody>
      </p:sp>
      <p:sp>
        <p:nvSpPr>
          <p:cNvPr id="16397" name="Text Box 13"/>
          <p:cNvSpPr txBox="1">
            <a:spLocks noChangeArrowheads="1"/>
          </p:cNvSpPr>
          <p:nvPr/>
        </p:nvSpPr>
        <p:spPr bwMode="auto">
          <a:xfrm>
            <a:off x="2821239" y="1855729"/>
            <a:ext cx="87716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23446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23446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23446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23446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2344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2344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2344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2344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234466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 dirty="0" smtClean="0">
                <a:solidFill>
                  <a:srgbClr val="7030A0"/>
                </a:solidFill>
                <a:cs typeface="Arial" panose="020B0604020202020204" pitchFamily="34" charset="0"/>
              </a:rPr>
              <a:t>Pupils</a:t>
            </a:r>
            <a:endParaRPr lang="en-GB" altLang="en-US" sz="1800" b="1" dirty="0">
              <a:solidFill>
                <a:srgbClr val="7030A0"/>
              </a:solidFill>
              <a:cs typeface="Arial" panose="020B0604020202020204" pitchFamily="34" charset="0"/>
            </a:endParaRPr>
          </a:p>
        </p:txBody>
      </p:sp>
      <p:sp>
        <p:nvSpPr>
          <p:cNvPr id="16399" name="Text Box 15"/>
          <p:cNvSpPr txBox="1">
            <a:spLocks noChangeArrowheads="1"/>
          </p:cNvSpPr>
          <p:nvPr/>
        </p:nvSpPr>
        <p:spPr bwMode="auto">
          <a:xfrm>
            <a:off x="4039957" y="1856714"/>
            <a:ext cx="103105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23446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23446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23446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23446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2344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2344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2344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2344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234466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 dirty="0" smtClean="0">
                <a:solidFill>
                  <a:srgbClr val="7030A0"/>
                </a:solidFill>
                <a:cs typeface="Arial" panose="020B0604020202020204" pitchFamily="34" charset="0"/>
              </a:rPr>
              <a:t>Parents</a:t>
            </a:r>
            <a:endParaRPr lang="en-GB" altLang="en-US" sz="1800" b="1" dirty="0">
              <a:solidFill>
                <a:srgbClr val="7030A0"/>
              </a:solidFill>
              <a:cs typeface="Arial" panose="020B0604020202020204" pitchFamily="34" charset="0"/>
            </a:endParaRPr>
          </a:p>
        </p:txBody>
      </p:sp>
      <p:sp>
        <p:nvSpPr>
          <p:cNvPr id="16400" name="Text Box 16"/>
          <p:cNvSpPr txBox="1">
            <a:spLocks noChangeArrowheads="1"/>
          </p:cNvSpPr>
          <p:nvPr/>
        </p:nvSpPr>
        <p:spPr bwMode="auto">
          <a:xfrm>
            <a:off x="5670104" y="1869524"/>
            <a:ext cx="69762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23446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23446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23446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23446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2344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2344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2344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2344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234466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 dirty="0" smtClean="0">
                <a:solidFill>
                  <a:srgbClr val="7030A0"/>
                </a:solidFill>
                <a:cs typeface="Arial" panose="020B0604020202020204" pitchFamily="34" charset="0"/>
              </a:rPr>
              <a:t>Staff</a:t>
            </a:r>
            <a:endParaRPr lang="en-GB" altLang="en-US" sz="1800" b="1" dirty="0">
              <a:solidFill>
                <a:srgbClr val="7030A0"/>
              </a:solidFill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58800" y="2749183"/>
            <a:ext cx="82804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Everything we do in school should help our children to develop skills for learning, life and work. Problem Solving is a life skill. Numeracy </a:t>
            </a:r>
            <a:r>
              <a:rPr lang="en-GB" sz="2400" dirty="0"/>
              <a:t>is about being able to understand and use numbers in a range of situations, for example when solving problems or making decisions in situations involving numbers</a:t>
            </a:r>
            <a:r>
              <a:rPr lang="en-GB" sz="2400" dirty="0" smtClean="0"/>
              <a:t>.</a:t>
            </a:r>
          </a:p>
          <a:p>
            <a:pPr algn="ctr"/>
            <a:r>
              <a:rPr lang="en-GB" sz="2400" dirty="0" smtClean="0"/>
              <a:t>With </a:t>
            </a:r>
            <a:r>
              <a:rPr lang="en-GB" sz="2400" dirty="0"/>
              <a:t>increased experience of problem solving, pupils should be able to develop </a:t>
            </a:r>
            <a:r>
              <a:rPr lang="en-GB" sz="2400" dirty="0" smtClean="0"/>
              <a:t>their thinking skills, </a:t>
            </a:r>
            <a:r>
              <a:rPr lang="en-GB" sz="2400" dirty="0"/>
              <a:t>develop characteristics such as persistence and “willingness to have a </a:t>
            </a:r>
            <a:r>
              <a:rPr lang="en-GB" sz="2400" dirty="0" smtClean="0"/>
              <a:t>go” and </a:t>
            </a:r>
            <a:r>
              <a:rPr lang="en-GB" sz="2400" dirty="0"/>
              <a:t>acquire a toolkit of strategies. They should gain increasing confidence in </a:t>
            </a:r>
            <a:r>
              <a:rPr lang="en-GB" sz="2400" dirty="0" smtClean="0"/>
              <a:t>approaching unfamiliar </a:t>
            </a:r>
            <a:r>
              <a:rPr lang="en-GB" sz="2400" dirty="0"/>
              <a:t>situations and this should help them in everyday situations </a:t>
            </a:r>
            <a:r>
              <a:rPr lang="en-GB" sz="2400" dirty="0" smtClean="0"/>
              <a:t>out-with the classroom</a:t>
            </a:r>
            <a:r>
              <a:rPr lang="en-GB" sz="2400" dirty="0"/>
              <a:t>.</a:t>
            </a:r>
            <a:endParaRPr lang="en-GB" sz="2400" dirty="0" smtClean="0"/>
          </a:p>
        </p:txBody>
      </p:sp>
    </p:spTree>
    <p:extLst>
      <p:ext uri="{BB962C8B-B14F-4D97-AF65-F5344CB8AC3E}">
        <p14:creationId xmlns:p14="http://schemas.microsoft.com/office/powerpoint/2010/main" val="182008558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Problem Solving Strategies</a:t>
            </a:r>
            <a:endParaRPr lang="en-GB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179" y="1277006"/>
            <a:ext cx="8371491" cy="4960306"/>
          </a:xfrm>
        </p:spPr>
      </p:pic>
    </p:spTree>
    <p:extLst>
      <p:ext uri="{BB962C8B-B14F-4D97-AF65-F5344CB8AC3E}">
        <p14:creationId xmlns:p14="http://schemas.microsoft.com/office/powerpoint/2010/main" val="581759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7987" y="201010"/>
            <a:ext cx="6668813" cy="1027442"/>
          </a:xfrm>
        </p:spPr>
        <p:txBody>
          <a:bodyPr>
            <a:normAutofit fontScale="90000"/>
          </a:bodyPr>
          <a:lstStyle/>
          <a:p>
            <a:r>
              <a:rPr lang="en-GB" sz="2800" dirty="0" smtClean="0"/>
              <a:t/>
            </a:r>
            <a:br>
              <a:rPr lang="en-GB" sz="2800" dirty="0" smtClean="0"/>
            </a:br>
            <a:r>
              <a:rPr lang="en-GB" sz="2400" dirty="0" smtClean="0"/>
              <a:t>My </a:t>
            </a:r>
            <a:r>
              <a:rPr lang="en-GB" sz="2400" dirty="0"/>
              <a:t>learning in </a:t>
            </a:r>
            <a:r>
              <a:rPr lang="en-GB" sz="2400" dirty="0" smtClean="0"/>
              <a:t>numeracy and mathematics </a:t>
            </a:r>
            <a:br>
              <a:rPr lang="en-GB" sz="2400" dirty="0" smtClean="0"/>
            </a:br>
            <a:r>
              <a:rPr lang="en-GB" sz="2400" dirty="0" smtClean="0"/>
              <a:t>problem solving enables </a:t>
            </a:r>
            <a:r>
              <a:rPr lang="en-GB" sz="2400" dirty="0"/>
              <a:t>me to</a:t>
            </a:r>
            <a:r>
              <a:rPr lang="en-GB" sz="2400" dirty="0" smtClean="0"/>
              <a:t>:</a:t>
            </a:r>
            <a:r>
              <a:rPr lang="en-GB" sz="2400" dirty="0"/>
              <a:t/>
            </a:r>
            <a:br>
              <a:rPr lang="en-GB" sz="2400" dirty="0"/>
            </a:br>
            <a:endParaRPr lang="en-GB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63918" y="1174532"/>
            <a:ext cx="5701860" cy="4903075"/>
          </a:xfrm>
        </p:spPr>
        <p:txBody>
          <a:bodyPr>
            <a:normAutofit fontScale="92500" lnSpcReduction="10000"/>
          </a:bodyPr>
          <a:lstStyle/>
          <a:p>
            <a:pPr marL="0" indent="0" algn="l">
              <a:buNone/>
            </a:pPr>
            <a:r>
              <a:rPr lang="en-GB" sz="1200" dirty="0">
                <a:latin typeface="+mj-lt"/>
              </a:rPr>
              <a:t> </a:t>
            </a:r>
          </a:p>
          <a:p>
            <a:pPr lvl="0" algn="l"/>
            <a:r>
              <a:rPr lang="en-GB" sz="1400" dirty="0">
                <a:latin typeface="+mj-lt"/>
              </a:rPr>
              <a:t>develop a secure understanding of the concepts, principles and processes of mathematics and apply these in different contexts, including the world of work </a:t>
            </a:r>
            <a:endParaRPr lang="en-GB" sz="1400" dirty="0" smtClean="0">
              <a:latin typeface="+mj-lt"/>
            </a:endParaRPr>
          </a:p>
          <a:p>
            <a:pPr marL="0" lvl="0" indent="0" algn="l">
              <a:buNone/>
            </a:pPr>
            <a:endParaRPr lang="en-GB" sz="1400" dirty="0">
              <a:latin typeface="+mj-lt"/>
            </a:endParaRPr>
          </a:p>
          <a:p>
            <a:pPr lvl="0" algn="l"/>
            <a:r>
              <a:rPr lang="en-GB" sz="1400" dirty="0">
                <a:latin typeface="+mj-lt"/>
              </a:rPr>
              <a:t>engage with more abstract mathematical concepts and develop important new kinds of </a:t>
            </a:r>
            <a:r>
              <a:rPr lang="en-GB" sz="1400" dirty="0" smtClean="0">
                <a:latin typeface="+mj-lt"/>
              </a:rPr>
              <a:t>thinking</a:t>
            </a:r>
          </a:p>
          <a:p>
            <a:pPr marL="0" lvl="0" indent="0" algn="l">
              <a:buNone/>
            </a:pPr>
            <a:endParaRPr lang="en-GB" sz="1400" dirty="0">
              <a:latin typeface="+mj-lt"/>
            </a:endParaRPr>
          </a:p>
          <a:p>
            <a:pPr lvl="0" algn="l"/>
            <a:r>
              <a:rPr lang="en-GB" sz="1400" dirty="0">
                <a:latin typeface="+mj-lt"/>
              </a:rPr>
              <a:t>understand the application of mathematics, its impact on our society past and present, and its potential for the future </a:t>
            </a:r>
            <a:endParaRPr lang="en-GB" sz="1400" dirty="0" smtClean="0">
              <a:latin typeface="+mj-lt"/>
            </a:endParaRPr>
          </a:p>
          <a:p>
            <a:pPr marL="0" lvl="0" indent="0" algn="l">
              <a:buNone/>
            </a:pPr>
            <a:endParaRPr lang="en-GB" sz="1400" dirty="0">
              <a:latin typeface="+mj-lt"/>
            </a:endParaRPr>
          </a:p>
          <a:p>
            <a:pPr lvl="0" algn="l"/>
            <a:r>
              <a:rPr lang="en-GB" sz="1400" dirty="0">
                <a:latin typeface="+mj-lt"/>
              </a:rPr>
              <a:t>develop essential numeracy skills which will allow me to participate fully in </a:t>
            </a:r>
            <a:r>
              <a:rPr lang="en-GB" sz="1400" dirty="0" smtClean="0">
                <a:latin typeface="+mj-lt"/>
              </a:rPr>
              <a:t>society</a:t>
            </a:r>
          </a:p>
          <a:p>
            <a:pPr marL="0" lvl="0" indent="0" algn="l">
              <a:buNone/>
            </a:pPr>
            <a:endParaRPr lang="en-GB" sz="1400" dirty="0">
              <a:latin typeface="+mj-lt"/>
            </a:endParaRPr>
          </a:p>
          <a:p>
            <a:pPr lvl="0" algn="l"/>
            <a:r>
              <a:rPr lang="en-GB" sz="1400" dirty="0">
                <a:latin typeface="+mj-lt"/>
              </a:rPr>
              <a:t>interpret numerical information appropriately and use it to draw conclusions, assess risk, and make reasoned evaluations and informed </a:t>
            </a:r>
            <a:r>
              <a:rPr lang="en-GB" sz="1400" dirty="0" smtClean="0">
                <a:latin typeface="+mj-lt"/>
              </a:rPr>
              <a:t>decisions</a:t>
            </a:r>
          </a:p>
          <a:p>
            <a:pPr marL="0" lvl="0" indent="0" algn="l">
              <a:buNone/>
            </a:pPr>
            <a:endParaRPr lang="en-GB" sz="1400" dirty="0">
              <a:latin typeface="+mj-lt"/>
            </a:endParaRPr>
          </a:p>
          <a:p>
            <a:pPr lvl="0" algn="l"/>
            <a:r>
              <a:rPr lang="en-GB" sz="1400" dirty="0">
                <a:latin typeface="+mj-lt"/>
              </a:rPr>
              <a:t>apply skills </a:t>
            </a:r>
            <a:r>
              <a:rPr lang="en-GB" sz="1400" dirty="0" smtClean="0">
                <a:latin typeface="+mj-lt"/>
              </a:rPr>
              <a:t> and </a:t>
            </a:r>
            <a:r>
              <a:rPr lang="en-GB" sz="1400" dirty="0">
                <a:latin typeface="+mj-lt"/>
              </a:rPr>
              <a:t>understanding creatively and logically to solve problems, within a variety of </a:t>
            </a:r>
            <a:r>
              <a:rPr lang="en-GB" sz="1400" dirty="0" smtClean="0">
                <a:latin typeface="+mj-lt"/>
              </a:rPr>
              <a:t>contexts</a:t>
            </a:r>
          </a:p>
          <a:p>
            <a:pPr marL="0" lvl="0" indent="0" algn="l">
              <a:buNone/>
            </a:pPr>
            <a:endParaRPr lang="en-GB" sz="1400" dirty="0">
              <a:latin typeface="+mj-lt"/>
            </a:endParaRPr>
          </a:p>
          <a:p>
            <a:pPr lvl="0" algn="l"/>
            <a:r>
              <a:rPr lang="en-GB" sz="1400" dirty="0">
                <a:latin typeface="+mj-lt"/>
              </a:rPr>
              <a:t>appreciate how the imaginative and effective use of technologies can enhance the development of skills and concepts.</a:t>
            </a:r>
          </a:p>
          <a:p>
            <a:endParaRPr lang="en-GB" sz="1400" dirty="0">
              <a:latin typeface="+mj-lt"/>
            </a:endParaRPr>
          </a:p>
          <a:p>
            <a:endParaRPr lang="en-GB" sz="1400" dirty="0">
              <a:latin typeface="+mj-lt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916832"/>
            <a:ext cx="2835038" cy="483784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1" y="116632"/>
            <a:ext cx="2016224" cy="1656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2779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539751" y="1268414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3545" y="-73682"/>
            <a:ext cx="8229600" cy="1143000"/>
          </a:xfrm>
        </p:spPr>
        <p:txBody>
          <a:bodyPr/>
          <a:lstStyle/>
          <a:p>
            <a:r>
              <a:rPr lang="en-GB" altLang="en-US" b="1" dirty="0">
                <a:latin typeface="Gill Sans MT" pitchFamily="34" charset="0"/>
              </a:rPr>
              <a:t>EARLY LEVEL</a:t>
            </a:r>
            <a:endParaRPr lang="en-GB" dirty="0"/>
          </a:p>
        </p:txBody>
      </p:sp>
      <p:sp>
        <p:nvSpPr>
          <p:cNvPr id="3" name="Rectangle 2"/>
          <p:cNvSpPr/>
          <p:nvPr/>
        </p:nvSpPr>
        <p:spPr>
          <a:xfrm>
            <a:off x="3817749" y="403343"/>
            <a:ext cx="4800600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Play </a:t>
            </a:r>
            <a:r>
              <a:rPr lang="en-US" dirty="0">
                <a:solidFill>
                  <a:schemeClr val="bg2">
                    <a:lumMod val="10000"/>
                  </a:schemeClr>
                </a:solidFill>
              </a:rPr>
              <a:t>board games </a:t>
            </a:r>
            <a:endParaRPr lang="en-US" dirty="0" smtClean="0">
              <a:solidFill>
                <a:schemeClr val="bg2">
                  <a:lumMod val="1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solidFill>
                <a:schemeClr val="bg2">
                  <a:lumMod val="1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2">
                    <a:lumMod val="10000"/>
                  </a:schemeClr>
                </a:solidFill>
              </a:rPr>
              <a:t>Completing a 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jigsaw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solidFill>
                <a:schemeClr val="bg2">
                  <a:lumMod val="1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2">
                    <a:lumMod val="10000"/>
                  </a:schemeClr>
                </a:solidFill>
              </a:rPr>
              <a:t>Laying the table </a:t>
            </a:r>
            <a:endParaRPr lang="en-US" dirty="0" smtClean="0">
              <a:solidFill>
                <a:schemeClr val="bg2">
                  <a:lumMod val="1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solidFill>
                <a:schemeClr val="bg2">
                  <a:lumMod val="1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2">
                    <a:lumMod val="10000"/>
                  </a:schemeClr>
                </a:solidFill>
              </a:rPr>
              <a:t>Pairing up the 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socks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schemeClr val="bg2">
                  <a:lumMod val="1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Telling </a:t>
            </a:r>
            <a:r>
              <a:rPr lang="en-US" dirty="0">
                <a:solidFill>
                  <a:schemeClr val="bg2">
                    <a:lumMod val="10000"/>
                  </a:schemeClr>
                </a:solidFill>
              </a:rPr>
              <a:t>the 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time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solidFill>
                <a:schemeClr val="bg2">
                  <a:lumMod val="1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2">
                    <a:lumMod val="10000"/>
                  </a:schemeClr>
                </a:solidFill>
              </a:rPr>
              <a:t>Paying for 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items</a:t>
            </a:r>
            <a:endParaRPr lang="en-US" dirty="0">
              <a:solidFill>
                <a:schemeClr val="bg2">
                  <a:lumMod val="1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solidFill>
                <a:schemeClr val="bg2">
                  <a:lumMod val="1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2">
                    <a:lumMod val="10000"/>
                  </a:schemeClr>
                </a:solidFill>
              </a:rPr>
              <a:t>Counting pocket money, </a:t>
            </a:r>
            <a:endParaRPr lang="en-US" dirty="0" smtClean="0">
              <a:solidFill>
                <a:schemeClr val="bg2">
                  <a:lumMod val="1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solidFill>
                <a:schemeClr val="bg2">
                  <a:lumMod val="1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2">
                    <a:lumMod val="10000"/>
                  </a:schemeClr>
                </a:solidFill>
              </a:rPr>
              <a:t>Packing 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a </a:t>
            </a:r>
            <a:r>
              <a:rPr lang="en-US" dirty="0">
                <a:solidFill>
                  <a:schemeClr val="bg2">
                    <a:lumMod val="10000"/>
                  </a:schemeClr>
                </a:solidFill>
              </a:rPr>
              <a:t>school bag, </a:t>
            </a:r>
            <a:endParaRPr lang="en-US" dirty="0" smtClean="0">
              <a:solidFill>
                <a:schemeClr val="bg2">
                  <a:lumMod val="1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solidFill>
                <a:schemeClr val="bg2">
                  <a:lumMod val="1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2">
                    <a:lumMod val="10000"/>
                  </a:schemeClr>
                </a:solidFill>
              </a:rPr>
              <a:t>Constructing a model – 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using </a:t>
            </a:r>
            <a:r>
              <a:rPr lang="en-US" dirty="0">
                <a:solidFill>
                  <a:schemeClr val="bg2">
                    <a:lumMod val="10000"/>
                  </a:schemeClr>
                </a:solidFill>
              </a:rPr>
              <a:t>L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ego </a:t>
            </a:r>
            <a:r>
              <a:rPr lang="en-US" dirty="0">
                <a:solidFill>
                  <a:schemeClr val="bg2">
                    <a:lumMod val="10000"/>
                  </a:schemeClr>
                </a:solidFill>
              </a:rPr>
              <a:t>or other construction material </a:t>
            </a:r>
            <a:endParaRPr lang="en-GB" dirty="0">
              <a:solidFill>
                <a:schemeClr val="bg2">
                  <a:lumMod val="1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solidFill>
                <a:schemeClr val="bg2">
                  <a:lumMod val="1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2">
                    <a:lumMod val="10000"/>
                  </a:schemeClr>
                </a:solidFill>
              </a:rPr>
              <a:t>Counting down the days to a special event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solidFill>
                <a:schemeClr val="bg2">
                  <a:lumMod val="1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2">
                    <a:lumMod val="10000"/>
                  </a:schemeClr>
                </a:solidFill>
              </a:rPr>
              <a:t>Knowing their 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birthday.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7" y="77789"/>
            <a:ext cx="2160240" cy="198305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094" y="2421769"/>
            <a:ext cx="2925858" cy="39824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0849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12738"/>
            <a:ext cx="8229600" cy="1143000"/>
          </a:xfrm>
        </p:spPr>
        <p:txBody>
          <a:bodyPr/>
          <a:lstStyle/>
          <a:p>
            <a:pPr algn="r" eaLnBrk="1" hangingPunct="1"/>
            <a:r>
              <a:rPr lang="en-GB" altLang="en-US" sz="4000" b="1" dirty="0" smtClean="0">
                <a:latin typeface="Gill Sans MT" pitchFamily="34" charset="0"/>
              </a:rPr>
              <a:t>FIRST </a:t>
            </a:r>
            <a:r>
              <a:rPr lang="en-GB" altLang="en-US" sz="4000" b="1" dirty="0">
                <a:latin typeface="Gill Sans MT" pitchFamily="34" charset="0"/>
              </a:rPr>
              <a:t>LEVEL</a:t>
            </a:r>
            <a:endParaRPr lang="en-US" altLang="en-US" sz="4000" dirty="0" smtClean="0">
              <a:latin typeface="Snap ITC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2780"/>
            <a:ext cx="8229600" cy="4417634"/>
          </a:xfrm>
        </p:spPr>
        <p:txBody>
          <a:bodyPr/>
          <a:lstStyle/>
          <a:p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S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equencing 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of  family birthdays, days of the week and months of the year.</a:t>
            </a:r>
          </a:p>
          <a:p>
            <a:r>
              <a:rPr lang="en-GB" sz="2000" dirty="0" smtClean="0">
                <a:solidFill>
                  <a:schemeClr val="bg1">
                    <a:lumMod val="50000"/>
                  </a:schemeClr>
                </a:solidFill>
              </a:rPr>
              <a:t>Making dens – indoor and outdoors planning and gathering resources. </a:t>
            </a:r>
          </a:p>
          <a:p>
            <a:r>
              <a:rPr lang="en-GB" sz="2000" dirty="0" smtClean="0">
                <a:solidFill>
                  <a:schemeClr val="bg1">
                    <a:lumMod val="50000"/>
                  </a:schemeClr>
                </a:solidFill>
              </a:rPr>
              <a:t>Playing board games  which require using a strategy (Connect 4, Chess) </a:t>
            </a:r>
          </a:p>
          <a:p>
            <a:r>
              <a:rPr lang="en-GB" sz="2000" dirty="0" smtClean="0">
                <a:solidFill>
                  <a:schemeClr val="bg1">
                    <a:lumMod val="50000"/>
                  </a:schemeClr>
                </a:solidFill>
              </a:rPr>
              <a:t>Working out simple durations in everyday life. How long until school starts? How long is the train ride to Edinburgh?</a:t>
            </a:r>
          </a:p>
          <a:p>
            <a:r>
              <a:rPr lang="en-GB" sz="2000" dirty="0" smtClean="0">
                <a:solidFill>
                  <a:schemeClr val="bg1">
                    <a:lumMod val="50000"/>
                  </a:schemeClr>
                </a:solidFill>
              </a:rPr>
              <a:t>Online games or apps.</a:t>
            </a:r>
          </a:p>
          <a:p>
            <a:r>
              <a:rPr lang="en-GB" sz="2000" dirty="0" smtClean="0">
                <a:solidFill>
                  <a:schemeClr val="bg1">
                    <a:lumMod val="50000"/>
                  </a:schemeClr>
                </a:solidFill>
              </a:rPr>
              <a:t>Solving problems using household items e.g. doubling up a recipe</a:t>
            </a:r>
          </a:p>
          <a:p>
            <a:r>
              <a:rPr lang="en-GB" sz="2000" dirty="0">
                <a:solidFill>
                  <a:schemeClr val="bg1">
                    <a:lumMod val="50000"/>
                  </a:schemeClr>
                </a:solidFill>
              </a:rPr>
              <a:t>P</a:t>
            </a:r>
            <a:r>
              <a:rPr lang="en-GB" sz="2000" dirty="0" smtClean="0">
                <a:solidFill>
                  <a:schemeClr val="bg1">
                    <a:lumMod val="50000"/>
                  </a:schemeClr>
                </a:solidFill>
              </a:rPr>
              <a:t>reparing a meal.</a:t>
            </a:r>
          </a:p>
          <a:p>
            <a:endParaRPr lang="en-GB" sz="2400" dirty="0" smtClean="0"/>
          </a:p>
          <a:p>
            <a:endParaRPr lang="en-GB" sz="2400" dirty="0" smtClean="0"/>
          </a:p>
          <a:p>
            <a:endParaRPr lang="en-GB" dirty="0" smtClean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4293096"/>
            <a:ext cx="2371725" cy="238125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4826496"/>
            <a:ext cx="5760640" cy="1847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185105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12738"/>
            <a:ext cx="8229600" cy="1143000"/>
          </a:xfrm>
        </p:spPr>
        <p:txBody>
          <a:bodyPr/>
          <a:lstStyle/>
          <a:p>
            <a:pPr algn="r" eaLnBrk="1" hangingPunct="1"/>
            <a:r>
              <a:rPr lang="en-GB" altLang="en-US" sz="4000" b="1" dirty="0" smtClean="0">
                <a:latin typeface="Gill Sans MT" pitchFamily="34" charset="0"/>
              </a:rPr>
              <a:t>SECOND </a:t>
            </a:r>
            <a:r>
              <a:rPr lang="en-GB" altLang="en-US" sz="4000" b="1" dirty="0">
                <a:latin typeface="Gill Sans MT" pitchFamily="34" charset="0"/>
              </a:rPr>
              <a:t>LEVEL</a:t>
            </a:r>
            <a:endParaRPr lang="en-US" altLang="en-US" sz="4000" dirty="0" smtClean="0">
              <a:latin typeface="Snap ITC" pitchFamily="82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000" dirty="0" smtClean="0">
                <a:solidFill>
                  <a:schemeClr val="tx1">
                    <a:lumMod val="50000"/>
                  </a:schemeClr>
                </a:solidFill>
              </a:rPr>
              <a:t>Helping out with the weekly shop</a:t>
            </a:r>
          </a:p>
          <a:p>
            <a:r>
              <a:rPr lang="en-GB" sz="2000" dirty="0" smtClean="0">
                <a:solidFill>
                  <a:schemeClr val="tx1">
                    <a:lumMod val="50000"/>
                  </a:schemeClr>
                </a:solidFill>
              </a:rPr>
              <a:t>Planning their week – homework tasks, after school clubs, screen time</a:t>
            </a:r>
            <a:endParaRPr lang="en-GB" sz="2000" dirty="0">
              <a:solidFill>
                <a:schemeClr val="tx1">
                  <a:lumMod val="50000"/>
                </a:schemeClr>
              </a:solidFill>
            </a:endParaRPr>
          </a:p>
          <a:p>
            <a:r>
              <a:rPr lang="en-GB" sz="2000" dirty="0" smtClean="0">
                <a:solidFill>
                  <a:schemeClr val="tx1">
                    <a:lumMod val="50000"/>
                  </a:schemeClr>
                </a:solidFill>
              </a:rPr>
              <a:t>Using a diary or a calendar.</a:t>
            </a:r>
          </a:p>
          <a:p>
            <a:r>
              <a:rPr lang="en-GB" sz="2000" dirty="0" smtClean="0">
                <a:solidFill>
                  <a:schemeClr val="tx1">
                    <a:lumMod val="50000"/>
                  </a:schemeClr>
                </a:solidFill>
              </a:rPr>
              <a:t>Playing age appropriate board games (e.g. chess, Battleships)</a:t>
            </a:r>
          </a:p>
          <a:p>
            <a:r>
              <a:rPr lang="en-GB" sz="2000" dirty="0" smtClean="0">
                <a:solidFill>
                  <a:schemeClr val="tx1">
                    <a:lumMod val="50000"/>
                  </a:schemeClr>
                </a:solidFill>
              </a:rPr>
              <a:t>Online games</a:t>
            </a:r>
          </a:p>
          <a:p>
            <a:r>
              <a:rPr lang="en-GB" sz="2000" dirty="0" smtClean="0">
                <a:solidFill>
                  <a:schemeClr val="tx1">
                    <a:lumMod val="50000"/>
                  </a:schemeClr>
                </a:solidFill>
              </a:rPr>
              <a:t>Planning a holiday</a:t>
            </a:r>
          </a:p>
          <a:p>
            <a:r>
              <a:rPr lang="en-GB" sz="2000" dirty="0" smtClean="0">
                <a:solidFill>
                  <a:schemeClr val="tx1">
                    <a:lumMod val="50000"/>
                  </a:schemeClr>
                </a:solidFill>
              </a:rPr>
              <a:t>Making models </a:t>
            </a:r>
          </a:p>
          <a:p>
            <a:r>
              <a:rPr lang="en-GB" sz="2000" dirty="0" smtClean="0">
                <a:solidFill>
                  <a:schemeClr val="tx1">
                    <a:lumMod val="50000"/>
                  </a:schemeClr>
                </a:solidFill>
              </a:rPr>
              <a:t>Baking or changing a recipe (prepare for 8 instead of 4)</a:t>
            </a:r>
          </a:p>
          <a:p>
            <a:r>
              <a:rPr lang="en-GB" sz="2000" dirty="0" smtClean="0">
                <a:solidFill>
                  <a:schemeClr val="tx1">
                    <a:lumMod val="50000"/>
                  </a:schemeClr>
                </a:solidFill>
              </a:rPr>
              <a:t>Writing number problems for others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4365104"/>
            <a:ext cx="2371725" cy="2381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06292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Skills for Learning, Life and 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1800" y="1428751"/>
            <a:ext cx="8229600" cy="4525963"/>
          </a:xfrm>
        </p:spPr>
        <p:txBody>
          <a:bodyPr/>
          <a:lstStyle/>
          <a:p>
            <a:pPr algn="l"/>
            <a:endParaRPr lang="en-GB" sz="1400" b="1" dirty="0" smtClean="0"/>
          </a:p>
          <a:p>
            <a:pPr marL="0" indent="0" algn="l">
              <a:buNone/>
            </a:pPr>
            <a:r>
              <a:rPr lang="en-GB" sz="1400" b="1" dirty="0" smtClean="0">
                <a:solidFill>
                  <a:schemeClr val="tx1">
                    <a:lumMod val="50000"/>
                  </a:schemeClr>
                </a:solidFill>
              </a:rPr>
              <a:t>At all levels:</a:t>
            </a:r>
          </a:p>
          <a:p>
            <a:pPr algn="l"/>
            <a:endParaRPr lang="en-GB" sz="1400" b="1" dirty="0">
              <a:solidFill>
                <a:schemeClr val="tx1">
                  <a:lumMod val="50000"/>
                </a:schemeClr>
              </a:solidFill>
            </a:endParaRPr>
          </a:p>
          <a:p>
            <a:pPr algn="l"/>
            <a:r>
              <a:rPr lang="en-GB" sz="1400" b="1" dirty="0" smtClean="0">
                <a:solidFill>
                  <a:schemeClr val="tx1">
                    <a:lumMod val="50000"/>
                  </a:schemeClr>
                </a:solidFill>
              </a:rPr>
              <a:t>Let children work things out themselves - don’t always be there to give the answer. Praise their independence.</a:t>
            </a:r>
          </a:p>
          <a:p>
            <a:pPr algn="l"/>
            <a:endParaRPr lang="en-GB" sz="1400" b="1" dirty="0">
              <a:solidFill>
                <a:schemeClr val="tx1">
                  <a:lumMod val="50000"/>
                </a:schemeClr>
              </a:solidFill>
            </a:endParaRPr>
          </a:p>
          <a:p>
            <a:pPr algn="l"/>
            <a:r>
              <a:rPr lang="en-GB" sz="1400" b="1" dirty="0" smtClean="0">
                <a:solidFill>
                  <a:schemeClr val="tx1">
                    <a:lumMod val="50000"/>
                  </a:schemeClr>
                </a:solidFill>
              </a:rPr>
              <a:t>Ask  “What if …?”. This extends  thinking and promotes reasoning, a key skill in problem solving.</a:t>
            </a:r>
          </a:p>
          <a:p>
            <a:pPr algn="l"/>
            <a:endParaRPr lang="en-GB" sz="1400" b="1" dirty="0">
              <a:solidFill>
                <a:schemeClr val="tx1">
                  <a:lumMod val="50000"/>
                </a:schemeClr>
              </a:solidFill>
            </a:endParaRPr>
          </a:p>
          <a:p>
            <a:pPr algn="l"/>
            <a:r>
              <a:rPr lang="en-GB" sz="1400" b="1" dirty="0" smtClean="0">
                <a:solidFill>
                  <a:schemeClr val="tx1">
                    <a:lumMod val="50000"/>
                  </a:schemeClr>
                </a:solidFill>
              </a:rPr>
              <a:t>Involving your child in discussions about everyday number problems.</a:t>
            </a:r>
          </a:p>
          <a:p>
            <a:pPr marL="0" indent="0" algn="l">
              <a:buNone/>
            </a:pPr>
            <a:r>
              <a:rPr lang="en-GB" sz="1400" b="1" dirty="0" smtClean="0">
                <a:solidFill>
                  <a:schemeClr val="tx1">
                    <a:lumMod val="50000"/>
                  </a:schemeClr>
                </a:solidFill>
              </a:rPr>
              <a:t>       e.g. </a:t>
            </a:r>
            <a:r>
              <a:rPr lang="en-GB" sz="1400" b="1" i="1" dirty="0" smtClean="0">
                <a:solidFill>
                  <a:schemeClr val="tx1">
                    <a:lumMod val="50000"/>
                  </a:schemeClr>
                </a:solidFill>
              </a:rPr>
              <a:t>I need 80p for the bus fare, but I can only find 35p. </a:t>
            </a:r>
          </a:p>
          <a:p>
            <a:pPr marL="0" indent="0" algn="l">
              <a:buNone/>
            </a:pPr>
            <a:r>
              <a:rPr lang="en-GB" sz="1400" b="1" i="1" dirty="0">
                <a:solidFill>
                  <a:schemeClr val="tx1">
                    <a:lumMod val="50000"/>
                  </a:schemeClr>
                </a:solidFill>
              </a:rPr>
              <a:t>	</a:t>
            </a:r>
            <a:r>
              <a:rPr lang="en-GB" sz="1400" b="1" i="1" dirty="0" smtClean="0">
                <a:solidFill>
                  <a:schemeClr val="tx1">
                    <a:lumMod val="50000"/>
                  </a:schemeClr>
                </a:solidFill>
              </a:rPr>
              <a:t>How much more do I still need to find?</a:t>
            </a:r>
          </a:p>
          <a:p>
            <a:pPr marL="0" indent="0" algn="l">
              <a:buNone/>
            </a:pPr>
            <a:endParaRPr lang="en-GB" sz="1400" b="1" dirty="0">
              <a:solidFill>
                <a:schemeClr val="tx1">
                  <a:lumMod val="50000"/>
                </a:schemeClr>
              </a:solidFill>
            </a:endParaRPr>
          </a:p>
          <a:p>
            <a:pPr algn="l"/>
            <a:r>
              <a:rPr lang="en-GB" sz="1400" b="1" i="1" dirty="0" smtClean="0">
                <a:solidFill>
                  <a:schemeClr val="tx1">
                    <a:lumMod val="50000"/>
                  </a:schemeClr>
                </a:solidFill>
              </a:rPr>
              <a:t>We have to be at swimming lessons by 5pm, do we have time to do the shopping before then? </a:t>
            </a:r>
          </a:p>
          <a:p>
            <a:pPr algn="l"/>
            <a:endParaRPr lang="en-GB" sz="1400" b="1" dirty="0">
              <a:solidFill>
                <a:schemeClr val="tx1">
                  <a:lumMod val="50000"/>
                </a:schemeClr>
              </a:solidFill>
            </a:endParaRPr>
          </a:p>
          <a:p>
            <a:pPr algn="l"/>
            <a:r>
              <a:rPr lang="en-GB" sz="1400" b="1" dirty="0" smtClean="0">
                <a:solidFill>
                  <a:schemeClr val="tx1">
                    <a:lumMod val="50000"/>
                  </a:schemeClr>
                </a:solidFill>
              </a:rPr>
              <a:t>Encouraging perseverance and celebrating the effort they have gone to ‘stick with it’.</a:t>
            </a:r>
          </a:p>
          <a:p>
            <a:pPr algn="l"/>
            <a:endParaRPr lang="en-GB" sz="1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6718" y="4941168"/>
            <a:ext cx="1927282" cy="19016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2140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96937"/>
          </a:xfrm>
        </p:spPr>
        <p:txBody>
          <a:bodyPr/>
          <a:lstStyle/>
          <a:p>
            <a:r>
              <a:rPr lang="en-GB" b="1" dirty="0" smtClean="0"/>
              <a:t>Useful links</a:t>
            </a:r>
            <a:endParaRPr lang="en-GB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951706"/>
            <a:ext cx="8229600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sz="1200" u="sng" dirty="0">
                <a:solidFill>
                  <a:schemeClr val="tx1">
                    <a:lumMod val="50000"/>
                  </a:schemeClr>
                </a:solidFill>
              </a:rPr>
              <a:t>Youcubed </a:t>
            </a:r>
            <a:endParaRPr lang="en-GB" sz="1200" dirty="0">
              <a:solidFill>
                <a:schemeClr val="tx1">
                  <a:lumMod val="50000"/>
                </a:schemeClr>
              </a:solidFill>
            </a:endParaRPr>
          </a:p>
          <a:p>
            <a:r>
              <a:rPr lang="en-GB" sz="1400" dirty="0">
                <a:solidFill>
                  <a:schemeClr val="tx1">
                    <a:lumMod val="50000"/>
                  </a:schemeClr>
                </a:solidFill>
              </a:rPr>
              <a:t>A fantastic site,  run by Stanford University’s Professor Jo Boaler. A well organised site, filled with resources for teachers, parents and pupils, on how to raise children’s confidence in maths and </a:t>
            </a:r>
            <a:r>
              <a:rPr lang="en-GB" sz="1400" dirty="0" smtClean="0">
                <a:solidFill>
                  <a:schemeClr val="tx1">
                    <a:lumMod val="50000"/>
                  </a:schemeClr>
                </a:solidFill>
              </a:rPr>
              <a:t>numeracy.</a:t>
            </a:r>
          </a:p>
          <a:p>
            <a:pPr marL="0" indent="0">
              <a:buNone/>
            </a:pPr>
            <a:r>
              <a:rPr lang="en-GB" sz="1200" u="sng" dirty="0" smtClean="0">
                <a:hlinkClick r:id="rId2"/>
              </a:rPr>
              <a:t>www.youcubed.org</a:t>
            </a:r>
            <a:endParaRPr lang="en-GB" sz="1200" u="sng" dirty="0" smtClean="0"/>
          </a:p>
          <a:p>
            <a:endParaRPr lang="en-GB" sz="1200" dirty="0"/>
          </a:p>
          <a:p>
            <a:pPr marL="0" indent="0">
              <a:buNone/>
            </a:pPr>
            <a:r>
              <a:rPr lang="en-GB" sz="1400" u="sng" dirty="0" smtClean="0">
                <a:solidFill>
                  <a:schemeClr val="tx1">
                    <a:lumMod val="50000"/>
                  </a:schemeClr>
                </a:solidFill>
              </a:rPr>
              <a:t>Nrich</a:t>
            </a:r>
            <a:endParaRPr lang="en-GB" sz="1400" dirty="0">
              <a:solidFill>
                <a:schemeClr val="tx1">
                  <a:lumMod val="50000"/>
                </a:schemeClr>
              </a:solidFill>
            </a:endParaRPr>
          </a:p>
          <a:p>
            <a:r>
              <a:rPr lang="en-GB" sz="1400" dirty="0">
                <a:solidFill>
                  <a:schemeClr val="tx1">
                    <a:lumMod val="50000"/>
                  </a:schemeClr>
                </a:solidFill>
              </a:rPr>
              <a:t>A site set up by Cambridge University to provide a resource filled with high quality puzzles, investigations and advice about problems solving in maths and numeracy. This site is used widely in classrooms across the cluster. </a:t>
            </a:r>
            <a:endParaRPr lang="en-GB" sz="1400" dirty="0" smtClean="0">
              <a:solidFill>
                <a:schemeClr val="tx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n-GB" sz="1400" u="sng" dirty="0" smtClean="0">
                <a:hlinkClick r:id="rId3"/>
              </a:rPr>
              <a:t>www.nrich.maths.org</a:t>
            </a:r>
            <a:endParaRPr lang="en-GB" sz="1400" dirty="0"/>
          </a:p>
          <a:p>
            <a:pPr marL="0" indent="0">
              <a:buNone/>
            </a:pPr>
            <a:r>
              <a:rPr lang="en-GB" sz="1400" dirty="0"/>
              <a:t> </a:t>
            </a:r>
          </a:p>
          <a:p>
            <a:pPr marL="0" indent="0">
              <a:buNone/>
            </a:pPr>
            <a:r>
              <a:rPr lang="en-GB" sz="1400" u="sng" dirty="0">
                <a:solidFill>
                  <a:schemeClr val="tx1">
                    <a:lumMod val="50000"/>
                  </a:schemeClr>
                </a:solidFill>
              </a:rPr>
              <a:t>Making Maths Count</a:t>
            </a:r>
            <a:endParaRPr lang="en-GB" sz="1400" dirty="0">
              <a:solidFill>
                <a:schemeClr val="tx1">
                  <a:lumMod val="50000"/>
                </a:schemeClr>
              </a:solidFill>
            </a:endParaRPr>
          </a:p>
          <a:p>
            <a:r>
              <a:rPr lang="en-GB" sz="1400" dirty="0">
                <a:solidFill>
                  <a:schemeClr val="tx1">
                    <a:lumMod val="50000"/>
                  </a:schemeClr>
                </a:solidFill>
              </a:rPr>
              <a:t>Report published by Scottish Government earlier this year, with focus on development of positive public attitude to maths, providing high quality learning and teaching in schools and preparing a for employment.</a:t>
            </a:r>
          </a:p>
          <a:p>
            <a:pPr marL="0" indent="0">
              <a:buNone/>
            </a:pPr>
            <a:r>
              <a:rPr lang="en-GB" sz="1400" u="sng" dirty="0">
                <a:hlinkClick r:id="rId4"/>
              </a:rPr>
              <a:t>http://www.gov.scot/Resource/0050/00505348.pdf</a:t>
            </a:r>
            <a:endParaRPr lang="en-GB" sz="1400" dirty="0"/>
          </a:p>
          <a:p>
            <a:pPr marL="0" indent="0">
              <a:buNone/>
            </a:pPr>
            <a:r>
              <a:rPr lang="en-GB" sz="1400" dirty="0"/>
              <a:t> </a:t>
            </a:r>
          </a:p>
          <a:p>
            <a:pPr marL="0" indent="0">
              <a:buNone/>
            </a:pPr>
            <a:r>
              <a:rPr lang="en-GB" sz="1400" u="sng" dirty="0">
                <a:solidFill>
                  <a:schemeClr val="tx1">
                    <a:lumMod val="50000"/>
                  </a:schemeClr>
                </a:solidFill>
              </a:rPr>
              <a:t>Parentzone Scotland</a:t>
            </a:r>
            <a:endParaRPr lang="en-GB" sz="1400" dirty="0">
              <a:solidFill>
                <a:schemeClr val="tx1">
                  <a:lumMod val="50000"/>
                </a:schemeClr>
              </a:solidFill>
            </a:endParaRPr>
          </a:p>
          <a:p>
            <a:r>
              <a:rPr lang="en-GB" sz="1400" dirty="0">
                <a:solidFill>
                  <a:schemeClr val="tx1">
                    <a:lumMod val="50000"/>
                  </a:schemeClr>
                </a:solidFill>
              </a:rPr>
              <a:t>This site gives parents ideas on how to help children to apply their learning to daily life.</a:t>
            </a:r>
          </a:p>
          <a:p>
            <a:pPr marL="0" indent="0">
              <a:buNone/>
            </a:pPr>
            <a:r>
              <a:rPr lang="en-GB" sz="1400" u="sng" dirty="0">
                <a:hlinkClick r:id="rId5"/>
              </a:rPr>
              <a:t>https://education.gov.scot/parentzone/learning-at-home/supporting-numeracy</a:t>
            </a:r>
            <a:endParaRPr lang="en-GB" sz="1400" dirty="0"/>
          </a:p>
          <a:p>
            <a:r>
              <a:rPr lang="en-GB" sz="1400" dirty="0"/>
              <a:t> </a:t>
            </a:r>
          </a:p>
          <a:p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415773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451</TotalTime>
  <Words>642</Words>
  <Application>Microsoft Office PowerPoint</Application>
  <PresentationFormat>On-screen Show (4:3)</PresentationFormat>
  <Paragraphs>107</Paragraphs>
  <Slides>10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Problem Solving  Parental Event</vt:lpstr>
      <vt:lpstr>Everyone CAN be good at solving numeracy problems </vt:lpstr>
      <vt:lpstr>Problem Solving Strategies</vt:lpstr>
      <vt:lpstr> My learning in numeracy and mathematics  problem solving enables me to: </vt:lpstr>
      <vt:lpstr>EARLY LEVEL</vt:lpstr>
      <vt:lpstr>FIRST LEVEL</vt:lpstr>
      <vt:lpstr>SECOND LEVEL</vt:lpstr>
      <vt:lpstr>Skills for Learning, Life and Work</vt:lpstr>
      <vt:lpstr>Useful links</vt:lpstr>
      <vt:lpstr>PowerPoint Presentation</vt:lpstr>
    </vt:vector>
  </TitlesOfParts>
  <Company>West Lothian Council - Education Services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Problem Solving</dc:title>
  <dc:creator>Chantal Matos Van Den Heever</dc:creator>
  <cp:lastModifiedBy>Laura Baillie</cp:lastModifiedBy>
  <cp:revision>7</cp:revision>
  <dcterms:created xsi:type="dcterms:W3CDTF">2018-12-07T14:34:14Z</dcterms:created>
  <dcterms:modified xsi:type="dcterms:W3CDTF">2019-03-13T16:31:12Z</dcterms:modified>
</cp:coreProperties>
</file>