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sldIdLst>
    <p:sldId id="259" r:id="rId2"/>
    <p:sldId id="261" r:id="rId3"/>
    <p:sldId id="260" r:id="rId4"/>
    <p:sldId id="262" r:id="rId5"/>
    <p:sldId id="263" r:id="rId6"/>
    <p:sldId id="264" r:id="rId7"/>
    <p:sldId id="265" r:id="rId8"/>
    <p:sldId id="267" r:id="rId9"/>
    <p:sldId id="266" r:id="rId10"/>
    <p:sldId id="268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9EE79-A5A8-4CE0-9FAA-C695BA65CE97}" type="datetimeFigureOut">
              <a:rPr lang="en-GB" smtClean="0"/>
              <a:t>07/11/2018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EAB6C-95F4-43FF-936A-659B5BC229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0920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9EE79-A5A8-4CE0-9FAA-C695BA65CE97}" type="datetimeFigureOut">
              <a:rPr lang="en-GB" smtClean="0"/>
              <a:t>07/11/2018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EAB6C-95F4-43FF-936A-659B5BC229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9751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9EE79-A5A8-4CE0-9FAA-C695BA65CE97}" type="datetimeFigureOut">
              <a:rPr lang="en-GB" smtClean="0"/>
              <a:t>07/11/2018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EAB6C-95F4-43FF-936A-659B5BC229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3496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9EE79-A5A8-4CE0-9FAA-C695BA65CE97}" type="datetimeFigureOut">
              <a:rPr lang="en-GB" smtClean="0"/>
              <a:t>07/11/2018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EAB6C-95F4-43FF-936A-659B5BC229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8282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9EE79-A5A8-4CE0-9FAA-C695BA65CE97}" type="datetimeFigureOut">
              <a:rPr lang="en-GB" smtClean="0"/>
              <a:t>07/11/2018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EAB6C-95F4-43FF-936A-659B5BC229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7185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9EE79-A5A8-4CE0-9FAA-C695BA65CE97}" type="datetimeFigureOut">
              <a:rPr lang="en-GB" smtClean="0"/>
              <a:t>07/11/2018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EAB6C-95F4-43FF-936A-659B5BC229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62293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9EE79-A5A8-4CE0-9FAA-C695BA65CE97}" type="datetimeFigureOut">
              <a:rPr lang="en-GB" smtClean="0"/>
              <a:t>07/11/2018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EAB6C-95F4-43FF-936A-659B5BC229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88224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9EE79-A5A8-4CE0-9FAA-C695BA65CE97}" type="datetimeFigureOut">
              <a:rPr lang="en-GB" smtClean="0"/>
              <a:t>07/11/2018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EAB6C-95F4-43FF-936A-659B5BC229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9410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9EE79-A5A8-4CE0-9FAA-C695BA65CE97}" type="datetimeFigureOut">
              <a:rPr lang="en-GB" smtClean="0"/>
              <a:t>07/11/2018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EAB6C-95F4-43FF-936A-659B5BC229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20029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9EE79-A5A8-4CE0-9FAA-C695BA65CE97}" type="datetimeFigureOut">
              <a:rPr lang="en-GB" smtClean="0"/>
              <a:t>07/11/2018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EAB6C-95F4-43FF-936A-659B5BC229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34973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9EE79-A5A8-4CE0-9FAA-C695BA65CE97}" type="datetimeFigureOut">
              <a:rPr lang="en-GB" smtClean="0"/>
              <a:t>07/11/2018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EAB6C-95F4-43FF-936A-659B5BC229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6730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A9EE79-A5A8-4CE0-9FAA-C695BA65CE97}" type="datetimeFigureOut">
              <a:rPr lang="en-GB" smtClean="0"/>
              <a:t>07/11/2018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0EAB6C-95F4-43FF-936A-659B5BC229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3559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332656"/>
            <a:ext cx="792163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70993" y="1700808"/>
            <a:ext cx="7848872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Welcome to Springfield Primary School</a:t>
            </a:r>
          </a:p>
          <a:p>
            <a:pPr algn="ctr"/>
            <a:endParaRPr lang="en-GB" sz="3600" b="1" dirty="0">
              <a:latin typeface="Comic Sans MS" panose="030F0702030302020204" pitchFamily="66" charset="0"/>
            </a:endParaRPr>
          </a:p>
          <a:p>
            <a:pPr algn="ctr"/>
            <a:r>
              <a:rPr lang="en-GB" sz="3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“</a:t>
            </a:r>
            <a:r>
              <a:rPr lang="en-GB" sz="4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BIG SPELL” </a:t>
            </a:r>
          </a:p>
          <a:p>
            <a:pPr algn="ctr"/>
            <a:endParaRPr lang="en-GB" sz="2800" b="1" dirty="0">
              <a:latin typeface="Comic Sans MS" panose="030F0702030302020204" pitchFamily="66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164736"/>
            <a:ext cx="1496364" cy="146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5147632"/>
            <a:ext cx="1980220" cy="1469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1436" y="5085183"/>
            <a:ext cx="1630963" cy="1427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360203"/>
            <a:ext cx="2072428" cy="431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425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640960" cy="1143000"/>
          </a:xfrm>
        </p:spPr>
        <p:txBody>
          <a:bodyPr/>
          <a:lstStyle/>
          <a:p>
            <a:r>
              <a:rPr lang="en-GB" dirty="0" smtClean="0">
                <a:solidFill>
                  <a:srgbClr val="C00000"/>
                </a:solidFill>
              </a:rPr>
              <a:t>Big Spell Event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424" y="1700808"/>
            <a:ext cx="8440878" cy="4525963"/>
          </a:xfrm>
        </p:spPr>
        <p:txBody>
          <a:bodyPr>
            <a:normAutofit/>
          </a:bodyPr>
          <a:lstStyle/>
          <a:p>
            <a:r>
              <a:rPr lang="en-GB" dirty="0" smtClean="0"/>
              <a:t>You are welcome to visit your children's classes and take part in the Big Spell.</a:t>
            </a:r>
          </a:p>
          <a:p>
            <a:r>
              <a:rPr lang="en-GB" dirty="0" smtClean="0"/>
              <a:t>Try out some of the games with the children.</a:t>
            </a:r>
          </a:p>
          <a:p>
            <a:r>
              <a:rPr lang="en-GB" dirty="0" smtClean="0"/>
              <a:t>Have lots of fun!</a:t>
            </a:r>
          </a:p>
          <a:p>
            <a:r>
              <a:rPr lang="en-GB" dirty="0" smtClean="0"/>
              <a:t>Thank you for coming along today.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404664"/>
            <a:ext cx="792163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297" y="4821336"/>
            <a:ext cx="2481263" cy="184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5301208"/>
            <a:ext cx="2738192" cy="570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332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640960" cy="1143000"/>
          </a:xfrm>
        </p:spPr>
        <p:txBody>
          <a:bodyPr/>
          <a:lstStyle/>
          <a:p>
            <a:pPr algn="l"/>
            <a:r>
              <a:rPr lang="en-GB" dirty="0" smtClean="0"/>
              <a:t>Why is correct spelling important?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136" y="1412776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Allows you to communicate your thoughts and ideas clearly.</a:t>
            </a:r>
          </a:p>
          <a:p>
            <a:r>
              <a:rPr lang="en-GB" dirty="0" smtClean="0"/>
              <a:t>Incorrect spelling makes your work difficult to read and understand.</a:t>
            </a:r>
          </a:p>
          <a:p>
            <a:r>
              <a:rPr lang="en-GB" dirty="0" smtClean="0"/>
              <a:t>When you take the time to check your work and spelling you give a good impression.</a:t>
            </a:r>
          </a:p>
          <a:p>
            <a:r>
              <a:rPr lang="en-GB" dirty="0" smtClean="0"/>
              <a:t>Some people think its </a:t>
            </a:r>
            <a:r>
              <a:rPr lang="en-GB" i="1" dirty="0" smtClean="0"/>
              <a:t>not</a:t>
            </a:r>
            <a:r>
              <a:rPr lang="en-GB" dirty="0" smtClean="0"/>
              <a:t> important as computers will check spelling and correct their mistakes.</a:t>
            </a:r>
            <a:endParaRPr lang="en-GB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655" y="332656"/>
            <a:ext cx="792163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207" y="5229200"/>
            <a:ext cx="1503611" cy="1503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371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640960" cy="1143000"/>
          </a:xfrm>
        </p:spPr>
        <p:txBody>
          <a:bodyPr/>
          <a:lstStyle/>
          <a:p>
            <a:pPr algn="l"/>
            <a:r>
              <a:rPr lang="en-GB" dirty="0" smtClean="0"/>
              <a:t>Why is correct spelling important?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594" y="1412776"/>
            <a:ext cx="8229600" cy="4525963"/>
          </a:xfrm>
        </p:spPr>
        <p:txBody>
          <a:bodyPr/>
          <a:lstStyle/>
          <a:p>
            <a:r>
              <a:rPr lang="en-GB" dirty="0" smtClean="0"/>
              <a:t>In reality you </a:t>
            </a:r>
            <a:r>
              <a:rPr lang="en-GB" b="1" dirty="0" smtClean="0"/>
              <a:t>do need </a:t>
            </a:r>
            <a:r>
              <a:rPr lang="en-GB" dirty="0" smtClean="0"/>
              <a:t>to be able to spell and spot mistakes.</a:t>
            </a:r>
          </a:p>
          <a:p>
            <a:r>
              <a:rPr lang="en-GB" dirty="0" smtClean="0"/>
              <a:t>The computer spell checker does not check for meaning, only for spelling:-</a:t>
            </a:r>
          </a:p>
          <a:p>
            <a:endParaRPr lang="en-GB" dirty="0"/>
          </a:p>
          <a:p>
            <a:pPr marL="0" indent="0" algn="ctr">
              <a:buNone/>
            </a:pPr>
            <a:r>
              <a:rPr lang="en-GB" sz="3600" i="1" dirty="0" smtClean="0">
                <a:solidFill>
                  <a:srgbClr val="C00000"/>
                </a:solidFill>
              </a:rPr>
              <a:t>“The spell chequer on my pea sea finds awl the mist aches eye kin not sea.”</a:t>
            </a:r>
          </a:p>
          <a:p>
            <a:endParaRPr lang="en-GB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655" y="332656"/>
            <a:ext cx="792163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891" y="5309390"/>
            <a:ext cx="1129527" cy="1280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589240"/>
            <a:ext cx="1571977" cy="1114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050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640960" cy="1143000"/>
          </a:xfrm>
        </p:spPr>
        <p:txBody>
          <a:bodyPr/>
          <a:lstStyle/>
          <a:p>
            <a:pPr algn="l"/>
            <a:r>
              <a:rPr lang="en-GB" dirty="0" smtClean="0"/>
              <a:t>Developmental stages of spelling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698" y="1844824"/>
            <a:ext cx="8229600" cy="4525963"/>
          </a:xfrm>
        </p:spPr>
        <p:txBody>
          <a:bodyPr/>
          <a:lstStyle/>
          <a:p>
            <a:r>
              <a:rPr lang="en-GB" dirty="0" smtClean="0"/>
              <a:t>Its generally accepted that spelling is a developmental process in which there </a:t>
            </a:r>
            <a:r>
              <a:rPr lang="en-GB" smtClean="0"/>
              <a:t>are </a:t>
            </a:r>
            <a:r>
              <a:rPr lang="en-GB" smtClean="0"/>
              <a:t>three </a:t>
            </a:r>
            <a:r>
              <a:rPr lang="en-GB" dirty="0" smtClean="0"/>
              <a:t>main stages:-</a:t>
            </a:r>
          </a:p>
          <a:p>
            <a:pPr lvl="1"/>
            <a:r>
              <a:rPr lang="en-GB" dirty="0" smtClean="0"/>
              <a:t>Emergent</a:t>
            </a:r>
          </a:p>
          <a:p>
            <a:pPr lvl="1"/>
            <a:r>
              <a:rPr lang="en-GB" dirty="0" smtClean="0"/>
              <a:t>Phonetic spelling</a:t>
            </a:r>
          </a:p>
          <a:p>
            <a:pPr lvl="1"/>
            <a:r>
              <a:rPr lang="en-GB" dirty="0" smtClean="0"/>
              <a:t>Independent spelling (Applying rules)</a:t>
            </a:r>
          </a:p>
          <a:p>
            <a:pPr lvl="1"/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750" y="5445224"/>
            <a:ext cx="1440996" cy="1308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655" y="332656"/>
            <a:ext cx="792163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294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640960" cy="1143000"/>
          </a:xfrm>
        </p:spPr>
        <p:txBody>
          <a:bodyPr/>
          <a:lstStyle/>
          <a:p>
            <a:pPr algn="l"/>
            <a:r>
              <a:rPr lang="en-GB" dirty="0" smtClean="0"/>
              <a:t>Spelling programme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594" y="1412776"/>
            <a:ext cx="8440878" cy="4525963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A progressive and systematic and whole- school approach.</a:t>
            </a:r>
          </a:p>
          <a:p>
            <a:r>
              <a:rPr lang="en-GB" dirty="0" smtClean="0"/>
              <a:t>Teaching and learning of high frequency words.</a:t>
            </a:r>
          </a:p>
          <a:p>
            <a:r>
              <a:rPr lang="en-GB" dirty="0" smtClean="0"/>
              <a:t>Interactive teaching of spelling rules, new vocabulary and commonly used words.</a:t>
            </a:r>
          </a:p>
          <a:p>
            <a:r>
              <a:rPr lang="en-GB" dirty="0" smtClean="0"/>
              <a:t>Words with unusual spelling patters (“tricky words”.</a:t>
            </a:r>
          </a:p>
          <a:p>
            <a:r>
              <a:rPr lang="en-GB" dirty="0" smtClean="0"/>
              <a:t>Class word banks for topic-specific words.</a:t>
            </a:r>
          </a:p>
          <a:p>
            <a:r>
              <a:rPr lang="en-GB" dirty="0" smtClean="0"/>
              <a:t>Use of dictionaries and thesauri.</a:t>
            </a:r>
          </a:p>
          <a:p>
            <a:endParaRPr lang="en-GB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655" y="332656"/>
            <a:ext cx="792163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81498">
            <a:off x="7301227" y="5355214"/>
            <a:ext cx="1320855" cy="1248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757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640960" cy="1143000"/>
          </a:xfrm>
        </p:spPr>
        <p:txBody>
          <a:bodyPr/>
          <a:lstStyle/>
          <a:p>
            <a:pPr algn="l"/>
            <a:r>
              <a:rPr lang="en-GB" dirty="0" smtClean="0"/>
              <a:t>Spelling programme - Springfield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594" y="1412776"/>
            <a:ext cx="8440878" cy="4525963"/>
          </a:xfrm>
        </p:spPr>
        <p:txBody>
          <a:bodyPr>
            <a:normAutofit/>
          </a:bodyPr>
          <a:lstStyle/>
          <a:p>
            <a:r>
              <a:rPr lang="en-GB" dirty="0" smtClean="0"/>
              <a:t>Springfield progressive phonics programme covering all sounds, patterns, tricky words and “cvc” words.</a:t>
            </a:r>
          </a:p>
          <a:p>
            <a:r>
              <a:rPr lang="en-GB" dirty="0" smtClean="0"/>
              <a:t>Spelling Lists </a:t>
            </a:r>
            <a:r>
              <a:rPr lang="en-GB" sz="2800" dirty="0" smtClean="0"/>
              <a:t>(Standard word spelling programme)</a:t>
            </a:r>
          </a:p>
          <a:p>
            <a:pPr lvl="1"/>
            <a:r>
              <a:rPr lang="en-GB" dirty="0" smtClean="0"/>
              <a:t>Supplemented by appropriate spelling resources, strategies and activities.</a:t>
            </a:r>
          </a:p>
          <a:p>
            <a:pPr lvl="1"/>
            <a:r>
              <a:rPr lang="en-GB" dirty="0" smtClean="0"/>
              <a:t>High frequency/commonly used words – Fry’s Lists</a:t>
            </a:r>
          </a:p>
          <a:p>
            <a:r>
              <a:rPr lang="en-GB" dirty="0" smtClean="0"/>
              <a:t>Weekly spelling test.</a:t>
            </a:r>
            <a:endParaRPr lang="en-GB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655" y="332656"/>
            <a:ext cx="792163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81498">
            <a:off x="7301227" y="5355214"/>
            <a:ext cx="1320855" cy="1248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84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712968" cy="1143000"/>
          </a:xfrm>
        </p:spPr>
        <p:txBody>
          <a:bodyPr/>
          <a:lstStyle/>
          <a:p>
            <a:pPr algn="l"/>
            <a:r>
              <a:rPr lang="en-GB" dirty="0" smtClean="0"/>
              <a:t>Spelling strategies – some examples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684" y="1268760"/>
            <a:ext cx="8440878" cy="5328592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Look, say cover, write, check.</a:t>
            </a:r>
          </a:p>
          <a:p>
            <a:r>
              <a:rPr lang="en-GB" dirty="0" smtClean="0"/>
              <a:t>Mnemonics</a:t>
            </a:r>
          </a:p>
          <a:p>
            <a:pPr lvl="1"/>
            <a:r>
              <a:rPr lang="en-GB" dirty="0" smtClean="0"/>
              <a:t>Because (</a:t>
            </a:r>
            <a:r>
              <a:rPr lang="en-GB" dirty="0" smtClean="0">
                <a:solidFill>
                  <a:srgbClr val="C00000"/>
                </a:solidFill>
              </a:rPr>
              <a:t>B</a:t>
            </a:r>
            <a:r>
              <a:rPr lang="en-GB" dirty="0" smtClean="0"/>
              <a:t>ig </a:t>
            </a:r>
            <a:r>
              <a:rPr lang="en-GB" dirty="0" smtClean="0">
                <a:solidFill>
                  <a:srgbClr val="C00000"/>
                </a:solidFill>
              </a:rPr>
              <a:t>e</a:t>
            </a:r>
            <a:r>
              <a:rPr lang="en-GB" dirty="0" smtClean="0"/>
              <a:t>lephants </a:t>
            </a:r>
            <a:r>
              <a:rPr lang="en-GB" dirty="0" smtClean="0">
                <a:solidFill>
                  <a:srgbClr val="C00000"/>
                </a:solidFill>
              </a:rPr>
              <a:t>c</a:t>
            </a:r>
            <a:r>
              <a:rPr lang="en-GB" dirty="0" smtClean="0"/>
              <a:t>an </a:t>
            </a:r>
            <a:r>
              <a:rPr lang="en-GB" dirty="0" smtClean="0">
                <a:solidFill>
                  <a:srgbClr val="C00000"/>
                </a:solidFill>
              </a:rPr>
              <a:t>a</a:t>
            </a:r>
            <a:r>
              <a:rPr lang="en-GB" dirty="0" smtClean="0"/>
              <a:t>lways </a:t>
            </a:r>
            <a:r>
              <a:rPr lang="en-GB" dirty="0" smtClean="0">
                <a:solidFill>
                  <a:srgbClr val="C00000"/>
                </a:solidFill>
              </a:rPr>
              <a:t>u</a:t>
            </a:r>
            <a:r>
              <a:rPr lang="en-GB" dirty="0" smtClean="0"/>
              <a:t>nderstand </a:t>
            </a:r>
            <a:r>
              <a:rPr lang="en-GB" dirty="0" smtClean="0">
                <a:solidFill>
                  <a:srgbClr val="C00000"/>
                </a:solidFill>
              </a:rPr>
              <a:t>s</a:t>
            </a:r>
            <a:r>
              <a:rPr lang="en-GB" dirty="0" smtClean="0"/>
              <a:t>mall </a:t>
            </a:r>
            <a:r>
              <a:rPr lang="en-GB" dirty="0" smtClean="0">
                <a:solidFill>
                  <a:srgbClr val="C00000"/>
                </a:solidFill>
              </a:rPr>
              <a:t>e</a:t>
            </a:r>
            <a:r>
              <a:rPr lang="en-GB" dirty="0" smtClean="0"/>
              <a:t>lephants).</a:t>
            </a:r>
          </a:p>
          <a:p>
            <a:r>
              <a:rPr lang="en-GB" dirty="0" smtClean="0"/>
              <a:t>Alphabetical order.</a:t>
            </a:r>
          </a:p>
          <a:p>
            <a:r>
              <a:rPr lang="en-GB" dirty="0" smtClean="0"/>
              <a:t>Words within words</a:t>
            </a:r>
          </a:p>
          <a:p>
            <a:pPr lvl="1"/>
            <a:r>
              <a:rPr lang="en-GB" dirty="0" smtClean="0"/>
              <a:t>Apartment (</a:t>
            </a:r>
            <a:r>
              <a:rPr lang="en-GB" dirty="0" smtClean="0">
                <a:solidFill>
                  <a:srgbClr val="C00000"/>
                </a:solidFill>
              </a:rPr>
              <a:t>art, part, men</a:t>
            </a:r>
            <a:r>
              <a:rPr lang="en-GB" dirty="0" smtClean="0"/>
              <a:t>)</a:t>
            </a:r>
          </a:p>
          <a:p>
            <a:r>
              <a:rPr lang="en-GB" dirty="0" smtClean="0"/>
              <a:t>Homophones – same sound but different spelling/meaning.</a:t>
            </a:r>
          </a:p>
          <a:p>
            <a:pPr lvl="1"/>
            <a:r>
              <a:rPr lang="en-GB" dirty="0"/>
              <a:t>s</a:t>
            </a:r>
            <a:r>
              <a:rPr lang="en-GB" dirty="0" smtClean="0"/>
              <a:t>ee/</a:t>
            </a:r>
            <a:r>
              <a:rPr lang="en-GB" dirty="0" smtClean="0">
                <a:solidFill>
                  <a:srgbClr val="C00000"/>
                </a:solidFill>
              </a:rPr>
              <a:t>sea</a:t>
            </a:r>
            <a:r>
              <a:rPr lang="en-GB" dirty="0" smtClean="0"/>
              <a:t>, made/</a:t>
            </a:r>
            <a:r>
              <a:rPr lang="en-GB" dirty="0" smtClean="0">
                <a:solidFill>
                  <a:srgbClr val="C00000"/>
                </a:solidFill>
              </a:rPr>
              <a:t>maid</a:t>
            </a:r>
            <a:r>
              <a:rPr lang="en-GB" dirty="0"/>
              <a:t>.</a:t>
            </a:r>
            <a:endParaRPr lang="en-GB" dirty="0" smtClean="0">
              <a:solidFill>
                <a:srgbClr val="C00000"/>
              </a:solidFill>
            </a:endParaRPr>
          </a:p>
          <a:p>
            <a:pPr lvl="1"/>
            <a:endParaRPr lang="en-GB" dirty="0" smtClean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3914" y="332654"/>
            <a:ext cx="792163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416606"/>
            <a:ext cx="1699723" cy="1207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3451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640960" cy="1143000"/>
          </a:xfrm>
        </p:spPr>
        <p:txBody>
          <a:bodyPr/>
          <a:lstStyle/>
          <a:p>
            <a:pPr algn="l"/>
            <a:r>
              <a:rPr lang="en-GB" dirty="0" smtClean="0"/>
              <a:t>Spelling rules – some examples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594" y="1268760"/>
            <a:ext cx="8440878" cy="4896544"/>
          </a:xfrm>
        </p:spPr>
        <p:txBody>
          <a:bodyPr>
            <a:normAutofit/>
          </a:bodyPr>
          <a:lstStyle/>
          <a:p>
            <a:r>
              <a:rPr lang="en-GB" dirty="0" smtClean="0"/>
              <a:t>The alphabet is made up of vowels and consonants.</a:t>
            </a:r>
          </a:p>
          <a:p>
            <a:pPr lvl="1"/>
            <a:r>
              <a:rPr lang="en-GB" dirty="0" smtClean="0"/>
              <a:t>a,e,i,o,u. (</a:t>
            </a:r>
            <a:r>
              <a:rPr lang="en-GB" dirty="0" smtClean="0">
                <a:solidFill>
                  <a:srgbClr val="FF0000"/>
                </a:solidFill>
              </a:rPr>
              <a:t>A</a:t>
            </a:r>
            <a:r>
              <a:rPr lang="en-GB" dirty="0" smtClean="0"/>
              <a:t>ngry </a:t>
            </a:r>
            <a:r>
              <a:rPr lang="en-GB" dirty="0" smtClean="0">
                <a:solidFill>
                  <a:srgbClr val="FF0000"/>
                </a:solidFill>
              </a:rPr>
              <a:t>e</a:t>
            </a:r>
            <a:r>
              <a:rPr lang="en-GB" dirty="0" smtClean="0"/>
              <a:t>lephant </a:t>
            </a:r>
            <a:r>
              <a:rPr lang="en-GB" dirty="0" smtClean="0">
                <a:solidFill>
                  <a:srgbClr val="FF0000"/>
                </a:solidFill>
              </a:rPr>
              <a:t>i</a:t>
            </a:r>
            <a:r>
              <a:rPr lang="en-GB" dirty="0" smtClean="0"/>
              <a:t>n </a:t>
            </a:r>
            <a:r>
              <a:rPr lang="en-GB" dirty="0" smtClean="0">
                <a:solidFill>
                  <a:srgbClr val="FF0000"/>
                </a:solidFill>
              </a:rPr>
              <a:t>o</a:t>
            </a:r>
            <a:r>
              <a:rPr lang="en-GB" dirty="0" smtClean="0"/>
              <a:t>range </a:t>
            </a:r>
            <a:r>
              <a:rPr lang="en-GB" dirty="0" smtClean="0">
                <a:solidFill>
                  <a:srgbClr val="FF0000"/>
                </a:solidFill>
              </a:rPr>
              <a:t>u</a:t>
            </a:r>
            <a:r>
              <a:rPr lang="en-GB" dirty="0" smtClean="0"/>
              <a:t>nderpants).</a:t>
            </a:r>
          </a:p>
          <a:p>
            <a:r>
              <a:rPr lang="en-GB" dirty="0" smtClean="0"/>
              <a:t>“I” before “e” except after “c”.</a:t>
            </a:r>
          </a:p>
          <a:p>
            <a:r>
              <a:rPr lang="en-GB" dirty="0" smtClean="0"/>
              <a:t>Plurals – ends in a consonant plus y, change “y” to “i” and add “es” e.g. party - part</a:t>
            </a:r>
            <a:r>
              <a:rPr lang="en-GB" dirty="0" smtClean="0">
                <a:solidFill>
                  <a:srgbClr val="FF0000"/>
                </a:solidFill>
              </a:rPr>
              <a:t>ies</a:t>
            </a:r>
          </a:p>
          <a:p>
            <a:r>
              <a:rPr lang="en-GB" dirty="0" smtClean="0"/>
              <a:t>All, well, full – Drop an “l” when adding to another word.</a:t>
            </a:r>
          </a:p>
          <a:p>
            <a:pPr lvl="1"/>
            <a:r>
              <a:rPr lang="en-GB" dirty="0" smtClean="0">
                <a:solidFill>
                  <a:srgbClr val="FF0000"/>
                </a:solidFill>
              </a:rPr>
              <a:t>Al</a:t>
            </a:r>
            <a:r>
              <a:rPr lang="en-GB" dirty="0" smtClean="0"/>
              <a:t>ways, wonder</a:t>
            </a:r>
            <a:r>
              <a:rPr lang="en-GB" dirty="0" smtClean="0">
                <a:solidFill>
                  <a:srgbClr val="FF0000"/>
                </a:solidFill>
              </a:rPr>
              <a:t>ful</a:t>
            </a:r>
            <a:r>
              <a:rPr lang="en-GB" dirty="0" smtClean="0"/>
              <a:t>, </a:t>
            </a:r>
            <a:r>
              <a:rPr lang="en-GB" dirty="0" smtClean="0">
                <a:solidFill>
                  <a:srgbClr val="FF0000"/>
                </a:solidFill>
              </a:rPr>
              <a:t>wel</a:t>
            </a:r>
            <a:r>
              <a:rPr lang="en-GB" dirty="0" smtClean="0"/>
              <a:t>come.</a:t>
            </a:r>
          </a:p>
          <a:p>
            <a:endParaRPr lang="en-GB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404664"/>
            <a:ext cx="792163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373216"/>
            <a:ext cx="1411982" cy="128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269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92263"/>
            <a:ext cx="8519053" cy="1143000"/>
          </a:xfrm>
        </p:spPr>
        <p:txBody>
          <a:bodyPr/>
          <a:lstStyle/>
          <a:p>
            <a:pPr algn="l"/>
            <a:r>
              <a:rPr lang="en-GB" dirty="0" smtClean="0"/>
              <a:t>Spelling Activities – </a:t>
            </a:r>
            <a:r>
              <a:rPr lang="en-GB" sz="4000" dirty="0" smtClean="0"/>
              <a:t>some examples</a:t>
            </a:r>
            <a:endParaRPr lang="en-GB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44824"/>
            <a:ext cx="4401961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565" y="1844824"/>
            <a:ext cx="4312562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5193" y="467682"/>
            <a:ext cx="792163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3353" y="5445224"/>
            <a:ext cx="4060825" cy="112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616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329</TotalTime>
  <Words>439</Words>
  <Application>Microsoft Office PowerPoint</Application>
  <PresentationFormat>On-screen Show (4:3)</PresentationFormat>
  <Paragraphs>53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Why is correct spelling important?</vt:lpstr>
      <vt:lpstr>Why is correct spelling important?</vt:lpstr>
      <vt:lpstr>Developmental stages of spelling</vt:lpstr>
      <vt:lpstr>Spelling programme</vt:lpstr>
      <vt:lpstr>Spelling programme - Springfield</vt:lpstr>
      <vt:lpstr>Spelling strategies – some examples</vt:lpstr>
      <vt:lpstr>Spelling rules – some examples</vt:lpstr>
      <vt:lpstr>Spelling Activities – some examples</vt:lpstr>
      <vt:lpstr>Big Spell Event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</dc:creator>
  <cp:lastModifiedBy>Laura Baillie</cp:lastModifiedBy>
  <cp:revision>24</cp:revision>
  <dcterms:created xsi:type="dcterms:W3CDTF">2018-10-29T21:16:05Z</dcterms:created>
  <dcterms:modified xsi:type="dcterms:W3CDTF">2018-11-07T09:19:21Z</dcterms:modified>
</cp:coreProperties>
</file>