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3" r:id="rId9"/>
    <p:sldId id="268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0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6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80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2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6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37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9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6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24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76D-2AEA-41A2-AA7A-9015C4DF90E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45DA-9EB5-42EB-9C7C-1263B6175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70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Tracking and Monitoring Our Children’s Health and Wellbeing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872" y="3645024"/>
            <a:ext cx="8280920" cy="576064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SassoonCRInfant" panose="02010503020300020003" pitchFamily="2" charset="0"/>
              </a:rPr>
              <a:t>Springfield Primary School and </a:t>
            </a:r>
            <a:r>
              <a:rPr lang="en-GB" sz="2800" dirty="0" err="1" smtClean="0">
                <a:latin typeface="SassoonCRInfant" panose="02010503020300020003" pitchFamily="2" charset="0"/>
              </a:rPr>
              <a:t>Bonnytoun</a:t>
            </a:r>
            <a:r>
              <a:rPr lang="en-GB" sz="2800" dirty="0" smtClean="0">
                <a:latin typeface="SassoonCRInfant" panose="02010503020300020003" pitchFamily="2" charset="0"/>
              </a:rPr>
              <a:t> Nursery</a:t>
            </a:r>
            <a:endParaRPr lang="en-GB" sz="2800" dirty="0">
              <a:latin typeface="SassoonCRInfant" panose="02010503020300020003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47" y="244027"/>
            <a:ext cx="1584747" cy="1495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11712"/>
            <a:ext cx="1267260" cy="1360192"/>
          </a:xfrm>
          <a:prstGeom prst="rect">
            <a:avLst/>
          </a:prstGeom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47" y="4581128"/>
            <a:ext cx="212262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etting it right for every chi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886" y="4984287"/>
            <a:ext cx="2788702" cy="163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2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Bubble Time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4330824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Protected time for 1-1 dialogue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No interruptions, teacher will indicate this to class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Used when a child moves their name/picture to a 4 or 5 on the scale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May also be used when a child consistently moves their name over a 2 week period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7170" name="Picture 2" descr="Image result for bub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36304"/>
            <a:ext cx="3960440" cy="2880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Tracking Wider Achievement – </a:t>
            </a:r>
            <a:br>
              <a:rPr lang="en-GB" dirty="0" smtClean="0">
                <a:latin typeface="SassoonCRInfant" panose="02010503020300020003" pitchFamily="2" charset="0"/>
              </a:rPr>
            </a:br>
            <a:r>
              <a:rPr lang="en-GB" dirty="0" smtClean="0">
                <a:latin typeface="SassoonCRInfant" panose="02010503020300020003" pitchFamily="2" charset="0"/>
              </a:rPr>
              <a:t>Values Hall of Fame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3600400" cy="489654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Explained to all children in class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Sent home this week in bags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Children can enter hall of fame by completing all activities linked to values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Once completed they may sign the graffiti wall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Class teachers will regularly check-in and praise pupil progress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32856"/>
            <a:ext cx="4463975" cy="3485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8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6" y="476672"/>
            <a:ext cx="8317548" cy="59046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8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Health and Wellbeing: </a:t>
            </a:r>
            <a:br>
              <a:rPr lang="en-GB" dirty="0" smtClean="0">
                <a:latin typeface="SassoonCRInfant" panose="02010503020300020003" pitchFamily="2" charset="0"/>
              </a:rPr>
            </a:br>
            <a:r>
              <a:rPr lang="en-GB" dirty="0" smtClean="0">
                <a:latin typeface="SassoonCRInfant" panose="02010503020300020003" pitchFamily="2" charset="0"/>
              </a:rPr>
              <a:t>the responsibility of all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388843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>
                <a:latin typeface="SassoonCRInfant" panose="02010503020300020003" pitchFamily="2" charset="0"/>
              </a:rPr>
              <a:t>Everyone within Springfield and </a:t>
            </a:r>
            <a:r>
              <a:rPr lang="en-GB" sz="2400" dirty="0" err="1" smtClean="0">
                <a:latin typeface="SassoonCRInfant" panose="02010503020300020003" pitchFamily="2" charset="0"/>
              </a:rPr>
              <a:t>Bonnytoun’s</a:t>
            </a:r>
            <a:r>
              <a:rPr lang="en-GB" sz="2400" dirty="0" smtClean="0">
                <a:latin typeface="SassoonCRInfant" panose="02010503020300020003" pitchFamily="2" charset="0"/>
              </a:rPr>
              <a:t> learning community, whatever their contact with our children may be, shares the responsibility for creating a positive ethos and climate of respect and trust – one in which everyone can make a positive contribution to the wellbeing of every child.</a:t>
            </a:r>
            <a:endParaRPr lang="en-GB" sz="2400" dirty="0">
              <a:latin typeface="SassoonCRInfant" panose="02010503020300020003" pitchFamily="2" charset="0"/>
            </a:endParaRPr>
          </a:p>
        </p:txBody>
      </p:sp>
      <p:pic>
        <p:nvPicPr>
          <p:cNvPr id="2050" name="Picture 2" descr="Image result for trust and resp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4119616" cy="313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17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Health and Wellbeing: </a:t>
            </a:r>
            <a:br>
              <a:rPr lang="en-GB" dirty="0" smtClean="0">
                <a:latin typeface="SassoonCRInfant" panose="02010503020300020003" pitchFamily="2" charset="0"/>
              </a:rPr>
            </a:br>
            <a:r>
              <a:rPr lang="en-GB" dirty="0" smtClean="0">
                <a:latin typeface="SassoonCRInfant" panose="02010503020300020003" pitchFamily="2" charset="0"/>
              </a:rPr>
              <a:t>the responsibility of all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7525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6000" dirty="0" smtClean="0">
                <a:latin typeface="SassoonCRInfant" panose="02010503020300020003" pitchFamily="2" charset="0"/>
              </a:rPr>
              <a:t>Our role as practitioners:</a:t>
            </a:r>
          </a:p>
          <a:p>
            <a:pPr marL="0" indent="0">
              <a:buNone/>
            </a:pPr>
            <a:endParaRPr lang="en-GB" dirty="0" smtClean="0">
              <a:latin typeface="SassoonCRInfant" panose="02010503020300020003" pitchFamily="2" charset="0"/>
            </a:endParaRPr>
          </a:p>
          <a:p>
            <a:r>
              <a:rPr lang="en-GB" sz="5100" dirty="0" smtClean="0">
                <a:latin typeface="SassoonCRInfant" panose="02010503020300020003" pitchFamily="2" charset="0"/>
              </a:rPr>
              <a:t>Establishing </a:t>
            </a:r>
            <a:r>
              <a:rPr lang="en-GB" sz="5100" b="1" dirty="0" smtClean="0">
                <a:solidFill>
                  <a:srgbClr val="00B050"/>
                </a:solidFill>
                <a:latin typeface="SassoonCRInfant" panose="02010503020300020003" pitchFamily="2" charset="0"/>
              </a:rPr>
              <a:t>open, positive, supportive relationships </a:t>
            </a:r>
            <a:r>
              <a:rPr lang="en-GB" sz="5100" dirty="0" smtClean="0">
                <a:latin typeface="SassoonCRInfant" panose="02010503020300020003" pitchFamily="2" charset="0"/>
              </a:rPr>
              <a:t>across the school community, where children will feel that they are listened to</a:t>
            </a:r>
          </a:p>
          <a:p>
            <a:r>
              <a:rPr lang="en-GB" sz="5100" dirty="0" smtClean="0">
                <a:latin typeface="SassoonCRInfant" panose="02010503020300020003" pitchFamily="2" charset="0"/>
              </a:rPr>
              <a:t>Creating an environment where children </a:t>
            </a:r>
            <a:r>
              <a:rPr lang="en-GB" sz="5100" b="1" dirty="0" smtClean="0">
                <a:solidFill>
                  <a:srgbClr val="00B050"/>
                </a:solidFill>
                <a:latin typeface="SassoonCRInfant" panose="02010503020300020003" pitchFamily="2" charset="0"/>
              </a:rPr>
              <a:t>feel secure </a:t>
            </a:r>
            <a:r>
              <a:rPr lang="en-GB" sz="5100" dirty="0" smtClean="0">
                <a:latin typeface="SassoonCRInfant" panose="02010503020300020003" pitchFamily="2" charset="0"/>
              </a:rPr>
              <a:t>in their ability to discuss sensitive aspects of their lives</a:t>
            </a:r>
          </a:p>
          <a:p>
            <a:r>
              <a:rPr lang="en-GB" sz="5100" dirty="0">
                <a:latin typeface="SassoonCRInfant" panose="02010503020300020003" pitchFamily="2" charset="0"/>
              </a:rPr>
              <a:t>P</a:t>
            </a:r>
            <a:r>
              <a:rPr lang="en-GB" sz="5100" dirty="0" smtClean="0">
                <a:latin typeface="SassoonCRInfant" panose="02010503020300020003" pitchFamily="2" charset="0"/>
              </a:rPr>
              <a:t>romoting a climate in which children</a:t>
            </a:r>
            <a:r>
              <a:rPr lang="en-GB" sz="5100" b="1" dirty="0" smtClean="0">
                <a:solidFill>
                  <a:srgbClr val="00B050"/>
                </a:solidFill>
                <a:latin typeface="SassoonCRInfant" panose="02010503020300020003" pitchFamily="2" charset="0"/>
              </a:rPr>
              <a:t> feel safe</a:t>
            </a:r>
          </a:p>
          <a:p>
            <a:r>
              <a:rPr lang="en-GB" sz="5100" b="1" dirty="0">
                <a:solidFill>
                  <a:srgbClr val="00B050"/>
                </a:solidFill>
                <a:latin typeface="SassoonCRInfant" panose="02010503020300020003" pitchFamily="2" charset="0"/>
              </a:rPr>
              <a:t>M</a:t>
            </a:r>
            <a:r>
              <a:rPr lang="en-GB" sz="5100" b="1" dirty="0" smtClean="0">
                <a:solidFill>
                  <a:srgbClr val="00B050"/>
                </a:solidFill>
                <a:latin typeface="SassoonCRInfant" panose="02010503020300020003" pitchFamily="2" charset="0"/>
              </a:rPr>
              <a:t>odelling behaviour </a:t>
            </a:r>
            <a:r>
              <a:rPr lang="en-GB" sz="5100" dirty="0" smtClean="0">
                <a:latin typeface="SassoonCRInfant" panose="02010503020300020003" pitchFamily="2" charset="0"/>
              </a:rPr>
              <a:t>which promotes health and wellbeing and encouraging it in others</a:t>
            </a:r>
          </a:p>
          <a:p>
            <a:r>
              <a:rPr lang="en-GB" sz="5100" dirty="0">
                <a:latin typeface="SassoonCRInfant" panose="02010503020300020003" pitchFamily="2" charset="0"/>
              </a:rPr>
              <a:t>U</a:t>
            </a:r>
            <a:r>
              <a:rPr lang="en-GB" sz="5100" dirty="0" smtClean="0">
                <a:latin typeface="SassoonCRInfant" panose="02010503020300020003" pitchFamily="2" charset="0"/>
              </a:rPr>
              <a:t>sing learning and teaching methodologies which promote </a:t>
            </a:r>
            <a:r>
              <a:rPr lang="en-GB" sz="5100" b="1" dirty="0" smtClean="0">
                <a:solidFill>
                  <a:srgbClr val="00B050"/>
                </a:solidFill>
                <a:latin typeface="SassoonCRInfant" panose="02010503020300020003" pitchFamily="2" charset="0"/>
              </a:rPr>
              <a:t>effective learning</a:t>
            </a:r>
          </a:p>
          <a:p>
            <a:r>
              <a:rPr lang="en-GB" sz="5100" b="1" dirty="0">
                <a:solidFill>
                  <a:srgbClr val="00B050"/>
                </a:solidFill>
                <a:latin typeface="SassoonCRInfant" panose="02010503020300020003" pitchFamily="2" charset="0"/>
              </a:rPr>
              <a:t>B</a:t>
            </a:r>
            <a:r>
              <a:rPr lang="en-GB" sz="5100" b="1" dirty="0" smtClean="0">
                <a:solidFill>
                  <a:srgbClr val="00B050"/>
                </a:solidFill>
                <a:latin typeface="SassoonCRInfant" panose="02010503020300020003" pitchFamily="2" charset="0"/>
              </a:rPr>
              <a:t>eing sensitive and responsive </a:t>
            </a:r>
            <a:r>
              <a:rPr lang="en-GB" sz="5100" dirty="0" smtClean="0">
                <a:latin typeface="SassoonCRInfant" panose="02010503020300020003" pitchFamily="2" charset="0"/>
              </a:rPr>
              <a:t>to the wellbeing of each child</a:t>
            </a:r>
            <a:endParaRPr lang="en-GB" sz="51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Tracking and Monitoring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How we track and monitor children’s health and wellbeing:</a:t>
            </a:r>
          </a:p>
          <a:p>
            <a:pPr marL="0" indent="0">
              <a:buNone/>
            </a:pPr>
            <a:endParaRPr lang="en-GB" dirty="0" smtClean="0">
              <a:latin typeface="SassoonCRInfant" panose="02010503020300020003" pitchFamily="2" charset="0"/>
            </a:endParaRPr>
          </a:p>
          <a:p>
            <a:r>
              <a:rPr lang="en-GB" dirty="0" smtClean="0">
                <a:latin typeface="SassoonCRInfant" panose="02010503020300020003" pitchFamily="2" charset="0"/>
              </a:rPr>
              <a:t>Ongoing reflection by the child (Termly self-reporting)</a:t>
            </a:r>
          </a:p>
          <a:p>
            <a:r>
              <a:rPr lang="en-GB" dirty="0">
                <a:latin typeface="SassoonCRInfant" panose="02010503020300020003" pitchFamily="2" charset="0"/>
              </a:rPr>
              <a:t>O</a:t>
            </a:r>
            <a:r>
              <a:rPr lang="en-GB" dirty="0" smtClean="0">
                <a:latin typeface="SassoonCRInfant" panose="02010503020300020003" pitchFamily="2" charset="0"/>
              </a:rPr>
              <a:t>ngoing observations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Protected time for 1-1 dialogue (Bubble Time)</a:t>
            </a:r>
          </a:p>
          <a:p>
            <a:r>
              <a:rPr lang="en-GB" dirty="0">
                <a:latin typeface="SassoonCRInfant" panose="02010503020300020003" pitchFamily="2" charset="0"/>
              </a:rPr>
              <a:t>U</a:t>
            </a:r>
            <a:r>
              <a:rPr lang="en-GB" dirty="0" smtClean="0">
                <a:latin typeface="SassoonCRInfant" panose="02010503020300020003" pitchFamily="2" charset="0"/>
              </a:rPr>
              <a:t>sing information gathered through existing whole school approaches (Profiling, learners reflections, pastoral notes)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Information from parents/carers</a:t>
            </a:r>
          </a:p>
          <a:p>
            <a:r>
              <a:rPr lang="en-GB" dirty="0">
                <a:latin typeface="SassoonCRInfant" panose="02010503020300020003" pitchFamily="2" charset="0"/>
              </a:rPr>
              <a:t>I</a:t>
            </a:r>
            <a:r>
              <a:rPr lang="en-GB" dirty="0" smtClean="0">
                <a:latin typeface="SassoonCRInfant" panose="02010503020300020003" pitchFamily="2" charset="0"/>
              </a:rPr>
              <a:t>nformation from other partners or outside agencies</a:t>
            </a:r>
          </a:p>
        </p:txBody>
      </p:sp>
    </p:spTree>
    <p:extLst>
      <p:ext uri="{BB962C8B-B14F-4D97-AF65-F5344CB8AC3E}">
        <p14:creationId xmlns:p14="http://schemas.microsoft.com/office/powerpoint/2010/main" val="36277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Self-Reporting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Children’s ongoing reflection on their health and wellbeing using wellbeing indicators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Safe, Healthy, Active, Nurtured, Achieving, Respected, Responsible, Included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Carried out on a termly basis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Nursery to P3 using smiley face form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P4 to P7 using online questionnaire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Follow-up conversations with class teacher and SMT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37337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268760"/>
            <a:ext cx="8640960" cy="519616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3635" y="260648"/>
            <a:ext cx="70167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SassoonCRInfant" panose="02010503020300020003" pitchFamily="2" charset="0"/>
              </a:rPr>
              <a:t>Self-Reporting from Nursery – P3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180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Self-Reporting from P4 – P7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03" y="1193629"/>
            <a:ext cx="7056784" cy="5376559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3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The Incredible 5 Point Scale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098" name="Picture 2" descr="https://images-na.ssl-images-amazon.com/images/I/71s3gzx4r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617078" cy="46805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470484"/>
            <a:ext cx="4392488" cy="499715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SassoonCRInfant" panose="02010503020300020003" pitchFamily="2" charset="0"/>
              </a:rPr>
              <a:t>New whole school approach</a:t>
            </a:r>
          </a:p>
          <a:p>
            <a:r>
              <a:rPr lang="en-GB" sz="2400" dirty="0" smtClean="0">
                <a:latin typeface="SassoonCRInfant" panose="02010503020300020003" pitchFamily="2" charset="0"/>
              </a:rPr>
              <a:t>Enabling children to understand social interactions and manage their feelings and emotional responses</a:t>
            </a:r>
          </a:p>
          <a:p>
            <a:r>
              <a:rPr lang="en-GB" sz="2400" dirty="0" smtClean="0">
                <a:latin typeface="SassoonCRInfant" panose="02010503020300020003" pitchFamily="2" charset="0"/>
              </a:rPr>
              <a:t>Children move name/picture from 1-5 on the scale in their classroom according to how they are feeling</a:t>
            </a:r>
          </a:p>
          <a:p>
            <a:r>
              <a:rPr lang="en-GB" sz="2400" dirty="0" smtClean="0">
                <a:latin typeface="SassoonCRInfant" panose="02010503020300020003" pitchFamily="2" charset="0"/>
              </a:rPr>
              <a:t>1 may indicates the child is happy, content or settled where</a:t>
            </a:r>
          </a:p>
          <a:p>
            <a:r>
              <a:rPr lang="en-GB" sz="2400" dirty="0" smtClean="0">
                <a:latin typeface="SassoonCRInfant" panose="02010503020300020003" pitchFamily="2" charset="0"/>
              </a:rPr>
              <a:t>5 may indicate the child is upset, panicked or angry </a:t>
            </a:r>
          </a:p>
          <a:p>
            <a:endParaRPr lang="en-GB" sz="24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3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" panose="02010503020300020003" pitchFamily="2" charset="0"/>
              </a:rPr>
              <a:t>The Incredible 5 Point Scale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Introduced by all class teachers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Children have completed individual 5 point scales to refer to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What does 1-5 look like and feel like to you?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Self-regulation strategies or ‘Chill Skills’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Strategies could include reading a book, speaking to an adult or a stress ball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Chill Skills tray in each classroom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491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Tracking and Monitoring Our Children’s Health and Wellbeing</vt:lpstr>
      <vt:lpstr>Health and Wellbeing:  the responsibility of all</vt:lpstr>
      <vt:lpstr>Health and Wellbeing:  the responsibility of all</vt:lpstr>
      <vt:lpstr>Tracking and Monitoring</vt:lpstr>
      <vt:lpstr>Self-Reporting</vt:lpstr>
      <vt:lpstr>PowerPoint Presentation</vt:lpstr>
      <vt:lpstr>Self-Reporting from P4 – P7 </vt:lpstr>
      <vt:lpstr>The Incredible 5 Point Scale</vt:lpstr>
      <vt:lpstr>The Incredible 5 Point Scale</vt:lpstr>
      <vt:lpstr>Bubble Time</vt:lpstr>
      <vt:lpstr>Tracking Wider Achievement –  Values Hall of Fame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and Monitoring Our Children’s Health and Wellbeing</dc:title>
  <dc:creator>Ewan.Logan</dc:creator>
  <cp:lastModifiedBy>Ewan.Logan</cp:lastModifiedBy>
  <cp:revision>9</cp:revision>
  <dcterms:created xsi:type="dcterms:W3CDTF">2018-09-21T12:58:25Z</dcterms:created>
  <dcterms:modified xsi:type="dcterms:W3CDTF">2018-09-21T14:56:26Z</dcterms:modified>
</cp:coreProperties>
</file>