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63" r:id="rId9"/>
    <p:sldId id="268" r:id="rId10"/>
    <p:sldId id="261" r:id="rId11"/>
    <p:sldId id="264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476D-2AEA-41A2-AA7A-9015C4DF90E2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45DA-9EB5-42EB-9C7C-1263B61759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607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476D-2AEA-41A2-AA7A-9015C4DF90E2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45DA-9EB5-42EB-9C7C-1263B61759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362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476D-2AEA-41A2-AA7A-9015C4DF90E2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45DA-9EB5-42EB-9C7C-1263B61759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64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476D-2AEA-41A2-AA7A-9015C4DF90E2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45DA-9EB5-42EB-9C7C-1263B61759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3807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476D-2AEA-41A2-AA7A-9015C4DF90E2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45DA-9EB5-42EB-9C7C-1263B61759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526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476D-2AEA-41A2-AA7A-9015C4DF90E2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45DA-9EB5-42EB-9C7C-1263B61759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362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476D-2AEA-41A2-AA7A-9015C4DF90E2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45DA-9EB5-42EB-9C7C-1263B61759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375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476D-2AEA-41A2-AA7A-9015C4DF90E2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45DA-9EB5-42EB-9C7C-1263B61759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895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476D-2AEA-41A2-AA7A-9015C4DF90E2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45DA-9EB5-42EB-9C7C-1263B61759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067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476D-2AEA-41A2-AA7A-9015C4DF90E2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45DA-9EB5-42EB-9C7C-1263B61759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067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7476D-2AEA-41A2-AA7A-9015C4DF90E2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45DA-9EB5-42EB-9C7C-1263B61759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244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7476D-2AEA-41A2-AA7A-9015C4DF90E2}" type="datetimeFigureOut">
              <a:rPr lang="en-GB" smtClean="0"/>
              <a:t>21/09/2018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545DA-9EB5-42EB-9C7C-1263B61759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701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988840"/>
            <a:ext cx="7772400" cy="1470025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SassoonCRInfant" panose="02010503020300020003" pitchFamily="2" charset="0"/>
              </a:rPr>
              <a:t>Tracking and Monitoring Our Children’s Health and Wellbeing</a:t>
            </a:r>
            <a:endParaRPr lang="en-GB" dirty="0">
              <a:latin typeface="SassoonCRInfant" panose="02010503020300020003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872" y="3645024"/>
            <a:ext cx="8280920" cy="576064"/>
          </a:xfrm>
        </p:spPr>
        <p:txBody>
          <a:bodyPr>
            <a:normAutofit/>
          </a:bodyPr>
          <a:lstStyle/>
          <a:p>
            <a:r>
              <a:rPr lang="en-GB" sz="2800" dirty="0" smtClean="0">
                <a:latin typeface="SassoonCRInfant" panose="02010503020300020003" pitchFamily="2" charset="0"/>
              </a:rPr>
              <a:t>Springfield Primary School and </a:t>
            </a:r>
            <a:r>
              <a:rPr lang="en-GB" sz="2800" dirty="0" err="1" smtClean="0">
                <a:latin typeface="SassoonCRInfant" panose="02010503020300020003" pitchFamily="2" charset="0"/>
              </a:rPr>
              <a:t>Bonnytoun</a:t>
            </a:r>
            <a:r>
              <a:rPr lang="en-GB" sz="2800" dirty="0" smtClean="0">
                <a:latin typeface="SassoonCRInfant" panose="02010503020300020003" pitchFamily="2" charset="0"/>
              </a:rPr>
              <a:t> Nursery</a:t>
            </a:r>
            <a:endParaRPr lang="en-GB" sz="2800" dirty="0">
              <a:latin typeface="SassoonCRInfant" panose="02010503020300020003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647" y="244027"/>
            <a:ext cx="1584747" cy="14955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11712"/>
            <a:ext cx="1267260" cy="1360192"/>
          </a:xfrm>
          <a:prstGeom prst="rect">
            <a:avLst/>
          </a:prstGeom>
        </p:spPr>
      </p:pic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647" y="4581128"/>
            <a:ext cx="2122626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getting it right for every chil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886" y="4984287"/>
            <a:ext cx="2788702" cy="1630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022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SassoonCRInfant" panose="02010503020300020003" pitchFamily="2" charset="0"/>
              </a:rPr>
              <a:t>Bubble Time</a:t>
            </a:r>
            <a:endParaRPr lang="en-GB" dirty="0">
              <a:latin typeface="SassoonCRInfant" panose="02010503020300020003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72816"/>
            <a:ext cx="4330824" cy="4525963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>
                <a:latin typeface="SassoonCRInfant" panose="02010503020300020003" pitchFamily="2" charset="0"/>
              </a:rPr>
              <a:t>Protected time for 1-1 dialogue</a:t>
            </a:r>
          </a:p>
          <a:p>
            <a:r>
              <a:rPr lang="en-GB" dirty="0" smtClean="0">
                <a:latin typeface="SassoonCRInfant" panose="02010503020300020003" pitchFamily="2" charset="0"/>
              </a:rPr>
              <a:t>No interruptions, teacher will indicate this to class</a:t>
            </a:r>
          </a:p>
          <a:p>
            <a:r>
              <a:rPr lang="en-GB" dirty="0" smtClean="0">
                <a:latin typeface="SassoonCRInfant" panose="02010503020300020003" pitchFamily="2" charset="0"/>
              </a:rPr>
              <a:t>Used when a child moves their name/picture to a 4 or 5 on the scale</a:t>
            </a:r>
          </a:p>
          <a:p>
            <a:r>
              <a:rPr lang="en-GB" dirty="0" smtClean="0">
                <a:latin typeface="SassoonCRInfant" panose="02010503020300020003" pitchFamily="2" charset="0"/>
              </a:rPr>
              <a:t>May also be used when a child consistently moves their name over a 2 week period</a:t>
            </a:r>
            <a:endParaRPr lang="en-GB" dirty="0">
              <a:latin typeface="SassoonCRInfant" panose="02010503020300020003" pitchFamily="2" charset="0"/>
            </a:endParaRPr>
          </a:p>
        </p:txBody>
      </p:sp>
      <p:pic>
        <p:nvPicPr>
          <p:cNvPr id="7170" name="Picture 2" descr="Image result for bubb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336304"/>
            <a:ext cx="3960440" cy="28803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233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SassoonCRInfant" panose="02010503020300020003" pitchFamily="2" charset="0"/>
              </a:rPr>
              <a:t>Tracking Wider Achievement – </a:t>
            </a:r>
            <a:br>
              <a:rPr lang="en-GB" dirty="0" smtClean="0">
                <a:latin typeface="SassoonCRInfant" panose="02010503020300020003" pitchFamily="2" charset="0"/>
              </a:rPr>
            </a:br>
            <a:r>
              <a:rPr lang="en-GB" dirty="0" smtClean="0">
                <a:latin typeface="SassoonCRInfant" panose="02010503020300020003" pitchFamily="2" charset="0"/>
              </a:rPr>
              <a:t>Values Hall of Fame</a:t>
            </a:r>
            <a:endParaRPr lang="en-GB" dirty="0">
              <a:latin typeface="SassoonCRInfant" panose="02010503020300020003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3600400" cy="4896544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>
                <a:latin typeface="SassoonCRInfant" panose="02010503020300020003" pitchFamily="2" charset="0"/>
              </a:rPr>
              <a:t>Explained to all children in class</a:t>
            </a:r>
          </a:p>
          <a:p>
            <a:r>
              <a:rPr lang="en-GB" dirty="0" smtClean="0">
                <a:latin typeface="SassoonCRInfant" panose="02010503020300020003" pitchFamily="2" charset="0"/>
              </a:rPr>
              <a:t>Sent home this week in bags</a:t>
            </a:r>
          </a:p>
          <a:p>
            <a:r>
              <a:rPr lang="en-GB" dirty="0" smtClean="0">
                <a:latin typeface="SassoonCRInfant" panose="02010503020300020003" pitchFamily="2" charset="0"/>
              </a:rPr>
              <a:t>Children can enter hall of fame by completing all activities linked to values</a:t>
            </a:r>
          </a:p>
          <a:p>
            <a:r>
              <a:rPr lang="en-GB" dirty="0" smtClean="0">
                <a:latin typeface="SassoonCRInfant" panose="02010503020300020003" pitchFamily="2" charset="0"/>
              </a:rPr>
              <a:t>Once completed they may sign the graffiti wall</a:t>
            </a:r>
          </a:p>
          <a:p>
            <a:r>
              <a:rPr lang="en-GB" dirty="0" smtClean="0">
                <a:latin typeface="SassoonCRInfant" panose="02010503020300020003" pitchFamily="2" charset="0"/>
              </a:rPr>
              <a:t>Class teachers will regularly check-in and praise pupil progress</a:t>
            </a:r>
            <a:endParaRPr lang="en-GB" dirty="0">
              <a:latin typeface="SassoonCRInfant" panose="02010503020300020003" pitchFamily="2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132856"/>
            <a:ext cx="4463975" cy="34850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188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916" y="476672"/>
            <a:ext cx="8317548" cy="590465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187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SassoonCRInfant" panose="02010503020300020003" pitchFamily="2" charset="0"/>
              </a:rPr>
              <a:t>Health and Wellbeing: </a:t>
            </a:r>
            <a:br>
              <a:rPr lang="en-GB" dirty="0" smtClean="0">
                <a:latin typeface="SassoonCRInfant" panose="02010503020300020003" pitchFamily="2" charset="0"/>
              </a:rPr>
            </a:br>
            <a:r>
              <a:rPr lang="en-GB" dirty="0" smtClean="0">
                <a:latin typeface="SassoonCRInfant" panose="02010503020300020003" pitchFamily="2" charset="0"/>
              </a:rPr>
              <a:t>the responsibility of all</a:t>
            </a:r>
            <a:endParaRPr lang="en-GB" dirty="0">
              <a:latin typeface="SassoonCRInfant" panose="02010503020300020003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16832"/>
            <a:ext cx="3888432" cy="43204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400" dirty="0" smtClean="0">
                <a:latin typeface="SassoonCRInfant" panose="02010503020300020003" pitchFamily="2" charset="0"/>
              </a:rPr>
              <a:t>Everyone within Springfield and </a:t>
            </a:r>
            <a:r>
              <a:rPr lang="en-GB" sz="2400" dirty="0" err="1" smtClean="0">
                <a:latin typeface="SassoonCRInfant" panose="02010503020300020003" pitchFamily="2" charset="0"/>
              </a:rPr>
              <a:t>Bonnytoun’s</a:t>
            </a:r>
            <a:r>
              <a:rPr lang="en-GB" sz="2400" dirty="0" smtClean="0">
                <a:latin typeface="SassoonCRInfant" panose="02010503020300020003" pitchFamily="2" charset="0"/>
              </a:rPr>
              <a:t> learning community, whatever their contact with our children may be, shares the responsibility for creating a positive ethos and climate of respect and trust – one in which everyone can make a positive contribution to the wellbeing of every child.</a:t>
            </a:r>
            <a:endParaRPr lang="en-GB" sz="2400" dirty="0">
              <a:latin typeface="SassoonCRInfant" panose="02010503020300020003" pitchFamily="2" charset="0"/>
            </a:endParaRPr>
          </a:p>
        </p:txBody>
      </p:sp>
      <p:pic>
        <p:nvPicPr>
          <p:cNvPr id="2050" name="Picture 2" descr="Image result for trust and respec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276872"/>
            <a:ext cx="4119616" cy="3130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217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SassoonCRInfant" panose="02010503020300020003" pitchFamily="2" charset="0"/>
              </a:rPr>
              <a:t>Health and Wellbeing: </a:t>
            </a:r>
            <a:br>
              <a:rPr lang="en-GB" dirty="0" smtClean="0">
                <a:latin typeface="SassoonCRInfant" panose="02010503020300020003" pitchFamily="2" charset="0"/>
              </a:rPr>
            </a:br>
            <a:r>
              <a:rPr lang="en-GB" dirty="0" smtClean="0">
                <a:latin typeface="SassoonCRInfant" panose="02010503020300020003" pitchFamily="2" charset="0"/>
              </a:rPr>
              <a:t>the responsibility of all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75252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sz="6000" dirty="0" smtClean="0">
                <a:latin typeface="SassoonCRInfant" panose="02010503020300020003" pitchFamily="2" charset="0"/>
              </a:rPr>
              <a:t>Our role as practitioners:</a:t>
            </a:r>
          </a:p>
          <a:p>
            <a:pPr marL="0" indent="0">
              <a:buNone/>
            </a:pPr>
            <a:endParaRPr lang="en-GB" dirty="0" smtClean="0">
              <a:latin typeface="SassoonCRInfant" panose="02010503020300020003" pitchFamily="2" charset="0"/>
            </a:endParaRPr>
          </a:p>
          <a:p>
            <a:r>
              <a:rPr lang="en-GB" sz="5100" dirty="0" smtClean="0">
                <a:latin typeface="SassoonCRInfant" panose="02010503020300020003" pitchFamily="2" charset="0"/>
              </a:rPr>
              <a:t>Establishing </a:t>
            </a:r>
            <a:r>
              <a:rPr lang="en-GB" sz="5100" b="1" dirty="0" smtClean="0">
                <a:solidFill>
                  <a:srgbClr val="00B050"/>
                </a:solidFill>
                <a:latin typeface="SassoonCRInfant" panose="02010503020300020003" pitchFamily="2" charset="0"/>
              </a:rPr>
              <a:t>open, positive, supportive relationships </a:t>
            </a:r>
            <a:r>
              <a:rPr lang="en-GB" sz="5100" dirty="0" smtClean="0">
                <a:latin typeface="SassoonCRInfant" panose="02010503020300020003" pitchFamily="2" charset="0"/>
              </a:rPr>
              <a:t>across the school community, where children will feel that they are listened to</a:t>
            </a:r>
          </a:p>
          <a:p>
            <a:r>
              <a:rPr lang="en-GB" sz="5100" dirty="0" smtClean="0">
                <a:latin typeface="SassoonCRInfant" panose="02010503020300020003" pitchFamily="2" charset="0"/>
              </a:rPr>
              <a:t>Creating an environment where children </a:t>
            </a:r>
            <a:r>
              <a:rPr lang="en-GB" sz="5100" b="1" dirty="0" smtClean="0">
                <a:solidFill>
                  <a:srgbClr val="00B050"/>
                </a:solidFill>
                <a:latin typeface="SassoonCRInfant" panose="02010503020300020003" pitchFamily="2" charset="0"/>
              </a:rPr>
              <a:t>feel secure </a:t>
            </a:r>
            <a:r>
              <a:rPr lang="en-GB" sz="5100" dirty="0" smtClean="0">
                <a:latin typeface="SassoonCRInfant" panose="02010503020300020003" pitchFamily="2" charset="0"/>
              </a:rPr>
              <a:t>in their ability to discuss sensitive aspects of their lives</a:t>
            </a:r>
          </a:p>
          <a:p>
            <a:r>
              <a:rPr lang="en-GB" sz="5100" dirty="0">
                <a:latin typeface="SassoonCRInfant" panose="02010503020300020003" pitchFamily="2" charset="0"/>
              </a:rPr>
              <a:t>P</a:t>
            </a:r>
            <a:r>
              <a:rPr lang="en-GB" sz="5100" dirty="0" smtClean="0">
                <a:latin typeface="SassoonCRInfant" panose="02010503020300020003" pitchFamily="2" charset="0"/>
              </a:rPr>
              <a:t>romoting a climate in which children</a:t>
            </a:r>
            <a:r>
              <a:rPr lang="en-GB" sz="5100" b="1" dirty="0" smtClean="0">
                <a:solidFill>
                  <a:srgbClr val="00B050"/>
                </a:solidFill>
                <a:latin typeface="SassoonCRInfant" panose="02010503020300020003" pitchFamily="2" charset="0"/>
              </a:rPr>
              <a:t> feel safe</a:t>
            </a:r>
          </a:p>
          <a:p>
            <a:r>
              <a:rPr lang="en-GB" sz="5100" b="1" dirty="0">
                <a:solidFill>
                  <a:srgbClr val="00B050"/>
                </a:solidFill>
                <a:latin typeface="SassoonCRInfant" panose="02010503020300020003" pitchFamily="2" charset="0"/>
              </a:rPr>
              <a:t>M</a:t>
            </a:r>
            <a:r>
              <a:rPr lang="en-GB" sz="5100" b="1" dirty="0" smtClean="0">
                <a:solidFill>
                  <a:srgbClr val="00B050"/>
                </a:solidFill>
                <a:latin typeface="SassoonCRInfant" panose="02010503020300020003" pitchFamily="2" charset="0"/>
              </a:rPr>
              <a:t>odelling behaviour </a:t>
            </a:r>
            <a:r>
              <a:rPr lang="en-GB" sz="5100" dirty="0" smtClean="0">
                <a:latin typeface="SassoonCRInfant" panose="02010503020300020003" pitchFamily="2" charset="0"/>
              </a:rPr>
              <a:t>which promotes health and wellbeing and encouraging it in others</a:t>
            </a:r>
          </a:p>
          <a:p>
            <a:r>
              <a:rPr lang="en-GB" sz="5100" dirty="0">
                <a:latin typeface="SassoonCRInfant" panose="02010503020300020003" pitchFamily="2" charset="0"/>
              </a:rPr>
              <a:t>U</a:t>
            </a:r>
            <a:r>
              <a:rPr lang="en-GB" sz="5100" dirty="0" smtClean="0">
                <a:latin typeface="SassoonCRInfant" panose="02010503020300020003" pitchFamily="2" charset="0"/>
              </a:rPr>
              <a:t>sing learning and teaching methodologies which promote </a:t>
            </a:r>
            <a:r>
              <a:rPr lang="en-GB" sz="5100" b="1" dirty="0" smtClean="0">
                <a:solidFill>
                  <a:srgbClr val="00B050"/>
                </a:solidFill>
                <a:latin typeface="SassoonCRInfant" panose="02010503020300020003" pitchFamily="2" charset="0"/>
              </a:rPr>
              <a:t>effective learning</a:t>
            </a:r>
          </a:p>
          <a:p>
            <a:r>
              <a:rPr lang="en-GB" sz="5100" b="1" dirty="0">
                <a:solidFill>
                  <a:srgbClr val="00B050"/>
                </a:solidFill>
                <a:latin typeface="SassoonCRInfant" panose="02010503020300020003" pitchFamily="2" charset="0"/>
              </a:rPr>
              <a:t>B</a:t>
            </a:r>
            <a:r>
              <a:rPr lang="en-GB" sz="5100" b="1" dirty="0" smtClean="0">
                <a:solidFill>
                  <a:srgbClr val="00B050"/>
                </a:solidFill>
                <a:latin typeface="SassoonCRInfant" panose="02010503020300020003" pitchFamily="2" charset="0"/>
              </a:rPr>
              <a:t>eing sensitive and responsive </a:t>
            </a:r>
            <a:r>
              <a:rPr lang="en-GB" sz="5100" dirty="0" smtClean="0">
                <a:latin typeface="SassoonCRInfant" panose="02010503020300020003" pitchFamily="2" charset="0"/>
              </a:rPr>
              <a:t>to the wellbeing of each child</a:t>
            </a:r>
            <a:endParaRPr lang="en-GB" sz="5100" dirty="0">
              <a:latin typeface="SassoonCRInfant" panose="0201050302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13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SassoonCRInfant" panose="02010503020300020003" pitchFamily="2" charset="0"/>
              </a:rPr>
              <a:t>Tracking and Monitoring</a:t>
            </a:r>
            <a:endParaRPr lang="en-GB" dirty="0">
              <a:latin typeface="SassoonCRInfant" panose="02010503020300020003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85313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 smtClean="0">
                <a:latin typeface="SassoonCRInfant" panose="02010503020300020003" pitchFamily="2" charset="0"/>
              </a:rPr>
              <a:t>How we track and monitor children’s health and wellbeing:</a:t>
            </a:r>
          </a:p>
          <a:p>
            <a:pPr marL="0" indent="0">
              <a:buNone/>
            </a:pPr>
            <a:endParaRPr lang="en-GB" dirty="0" smtClean="0">
              <a:latin typeface="SassoonCRInfant" panose="02010503020300020003" pitchFamily="2" charset="0"/>
            </a:endParaRPr>
          </a:p>
          <a:p>
            <a:r>
              <a:rPr lang="en-GB" dirty="0" smtClean="0">
                <a:latin typeface="SassoonCRInfant" panose="02010503020300020003" pitchFamily="2" charset="0"/>
              </a:rPr>
              <a:t>Ongoing reflection by the child (Termly self-reporting)</a:t>
            </a:r>
          </a:p>
          <a:p>
            <a:r>
              <a:rPr lang="en-GB" dirty="0">
                <a:latin typeface="SassoonCRInfant" panose="02010503020300020003" pitchFamily="2" charset="0"/>
              </a:rPr>
              <a:t>O</a:t>
            </a:r>
            <a:r>
              <a:rPr lang="en-GB" dirty="0" smtClean="0">
                <a:latin typeface="SassoonCRInfant" panose="02010503020300020003" pitchFamily="2" charset="0"/>
              </a:rPr>
              <a:t>ngoing observations</a:t>
            </a:r>
          </a:p>
          <a:p>
            <a:r>
              <a:rPr lang="en-GB" dirty="0" smtClean="0">
                <a:latin typeface="SassoonCRInfant" panose="02010503020300020003" pitchFamily="2" charset="0"/>
              </a:rPr>
              <a:t>Protected time for 1-1 dialogue (Bubble Time)</a:t>
            </a:r>
          </a:p>
          <a:p>
            <a:r>
              <a:rPr lang="en-GB" dirty="0">
                <a:latin typeface="SassoonCRInfant" panose="02010503020300020003" pitchFamily="2" charset="0"/>
              </a:rPr>
              <a:t>U</a:t>
            </a:r>
            <a:r>
              <a:rPr lang="en-GB" dirty="0" smtClean="0">
                <a:latin typeface="SassoonCRInfant" panose="02010503020300020003" pitchFamily="2" charset="0"/>
              </a:rPr>
              <a:t>sing information gathered through existing whole school approaches (Profiling, learners reflections, pastoral notes)</a:t>
            </a:r>
          </a:p>
          <a:p>
            <a:r>
              <a:rPr lang="en-GB" dirty="0" smtClean="0">
                <a:latin typeface="SassoonCRInfant" panose="02010503020300020003" pitchFamily="2" charset="0"/>
              </a:rPr>
              <a:t>Information from parents/carers</a:t>
            </a:r>
          </a:p>
          <a:p>
            <a:r>
              <a:rPr lang="en-GB" dirty="0">
                <a:latin typeface="SassoonCRInfant" panose="02010503020300020003" pitchFamily="2" charset="0"/>
              </a:rPr>
              <a:t>I</a:t>
            </a:r>
            <a:r>
              <a:rPr lang="en-GB" dirty="0" smtClean="0">
                <a:latin typeface="SassoonCRInfant" panose="02010503020300020003" pitchFamily="2" charset="0"/>
              </a:rPr>
              <a:t>nformation from other partners or outside agencies</a:t>
            </a:r>
          </a:p>
        </p:txBody>
      </p:sp>
    </p:spTree>
    <p:extLst>
      <p:ext uri="{BB962C8B-B14F-4D97-AF65-F5344CB8AC3E}">
        <p14:creationId xmlns:p14="http://schemas.microsoft.com/office/powerpoint/2010/main" val="362772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SassoonCRInfant" panose="02010503020300020003" pitchFamily="2" charset="0"/>
              </a:rPr>
              <a:t>Self-Reporting</a:t>
            </a:r>
            <a:endParaRPr lang="en-GB" dirty="0">
              <a:latin typeface="SassoonCRInfant" panose="02010503020300020003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853136"/>
          </a:xfrm>
        </p:spPr>
        <p:txBody>
          <a:bodyPr>
            <a:normAutofit lnSpcReduction="10000"/>
          </a:bodyPr>
          <a:lstStyle/>
          <a:p>
            <a:r>
              <a:rPr lang="en-GB" dirty="0" smtClean="0">
                <a:latin typeface="SassoonCRInfant" panose="02010503020300020003" pitchFamily="2" charset="0"/>
              </a:rPr>
              <a:t>Children’s ongoing reflection on their health and wellbeing using wellbeing indicators</a:t>
            </a:r>
          </a:p>
          <a:p>
            <a:r>
              <a:rPr lang="en-GB" dirty="0" smtClean="0">
                <a:latin typeface="SassoonCRInfant" panose="02010503020300020003" pitchFamily="2" charset="0"/>
              </a:rPr>
              <a:t>Safe, Healthy, Active, Nurtured, Achieving, Respected, Responsible, Included</a:t>
            </a:r>
          </a:p>
          <a:p>
            <a:r>
              <a:rPr lang="en-GB" dirty="0" smtClean="0">
                <a:latin typeface="SassoonCRInfant" panose="02010503020300020003" pitchFamily="2" charset="0"/>
              </a:rPr>
              <a:t>Carried out on a termly basis</a:t>
            </a:r>
          </a:p>
          <a:p>
            <a:r>
              <a:rPr lang="en-GB" dirty="0" smtClean="0">
                <a:latin typeface="SassoonCRInfant" panose="02010503020300020003" pitchFamily="2" charset="0"/>
              </a:rPr>
              <a:t>Nursery to P3 using smiley face form</a:t>
            </a:r>
          </a:p>
          <a:p>
            <a:r>
              <a:rPr lang="en-GB" dirty="0" smtClean="0">
                <a:latin typeface="SassoonCRInfant" panose="02010503020300020003" pitchFamily="2" charset="0"/>
              </a:rPr>
              <a:t>P4 to P7 using online questionnaire</a:t>
            </a:r>
          </a:p>
          <a:p>
            <a:r>
              <a:rPr lang="en-GB" dirty="0" smtClean="0">
                <a:latin typeface="SassoonCRInfant" panose="02010503020300020003" pitchFamily="2" charset="0"/>
              </a:rPr>
              <a:t>Follow-up conversations with class teacher and SMT where appropriate</a:t>
            </a:r>
          </a:p>
        </p:txBody>
      </p:sp>
    </p:spTree>
    <p:extLst>
      <p:ext uri="{BB962C8B-B14F-4D97-AF65-F5344CB8AC3E}">
        <p14:creationId xmlns:p14="http://schemas.microsoft.com/office/powerpoint/2010/main" val="373377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1268760"/>
            <a:ext cx="8640960" cy="5196161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063635" y="260648"/>
            <a:ext cx="701672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dirty="0" smtClean="0">
                <a:latin typeface="SassoonCRInfant" panose="02010503020300020003" pitchFamily="2" charset="0"/>
              </a:rPr>
              <a:t>Self-Reporting from Nursery – P3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21801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SassoonCRInfant" panose="02010503020300020003" pitchFamily="2" charset="0"/>
              </a:rPr>
              <a:t>Self-Reporting from P4 – P7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103" y="1193629"/>
            <a:ext cx="7056784" cy="5376559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730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SassoonCRInfant" panose="02010503020300020003" pitchFamily="2" charset="0"/>
              </a:rPr>
              <a:t>The Incredible 5 Point Scale</a:t>
            </a:r>
            <a:endParaRPr lang="en-GB" dirty="0">
              <a:latin typeface="SassoonCRInfant" panose="02010503020300020003" pitchFamily="2" charset="0"/>
            </a:endParaRPr>
          </a:p>
        </p:txBody>
      </p:sp>
      <p:pic>
        <p:nvPicPr>
          <p:cNvPr id="4098" name="Picture 2" descr="https://images-na.ssl-images-amazon.com/images/I/71s3gzx4ri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628800"/>
            <a:ext cx="3617078" cy="468052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51520" y="1470484"/>
            <a:ext cx="4392488" cy="4997152"/>
          </a:xfrm>
        </p:spPr>
        <p:txBody>
          <a:bodyPr>
            <a:normAutofit lnSpcReduction="10000"/>
          </a:bodyPr>
          <a:lstStyle/>
          <a:p>
            <a:r>
              <a:rPr lang="en-GB" sz="2400" dirty="0" smtClean="0">
                <a:latin typeface="SassoonCRInfant" panose="02010503020300020003" pitchFamily="2" charset="0"/>
              </a:rPr>
              <a:t>New whole school approach</a:t>
            </a:r>
          </a:p>
          <a:p>
            <a:r>
              <a:rPr lang="en-GB" sz="2400" dirty="0" smtClean="0">
                <a:latin typeface="SassoonCRInfant" panose="02010503020300020003" pitchFamily="2" charset="0"/>
              </a:rPr>
              <a:t>Enabling children to understand social interactions and manage their feelings and emotional responses</a:t>
            </a:r>
          </a:p>
          <a:p>
            <a:r>
              <a:rPr lang="en-GB" sz="2400" dirty="0" smtClean="0">
                <a:latin typeface="SassoonCRInfant" panose="02010503020300020003" pitchFamily="2" charset="0"/>
              </a:rPr>
              <a:t>Children move name/picture from 1-5 on the scale in their classroom according to how they are feeling</a:t>
            </a:r>
          </a:p>
          <a:p>
            <a:r>
              <a:rPr lang="en-GB" sz="2400" dirty="0" smtClean="0">
                <a:latin typeface="SassoonCRInfant" panose="02010503020300020003" pitchFamily="2" charset="0"/>
              </a:rPr>
              <a:t>1 may indicates the child is happy, content or settled where</a:t>
            </a:r>
          </a:p>
          <a:p>
            <a:r>
              <a:rPr lang="en-GB" sz="2400" dirty="0" smtClean="0">
                <a:latin typeface="SassoonCRInfant" panose="02010503020300020003" pitchFamily="2" charset="0"/>
              </a:rPr>
              <a:t>5 may indicate the child is upset, panicked or angry </a:t>
            </a:r>
          </a:p>
          <a:p>
            <a:endParaRPr lang="en-GB" sz="2400" dirty="0">
              <a:latin typeface="SassoonCRInfant" panose="0201050302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32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SassoonCRInfant" panose="02010503020300020003" pitchFamily="2" charset="0"/>
              </a:rPr>
              <a:t>The Incredible 5 Point Scale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5240" cy="4525963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SassoonCRInfant" panose="02010503020300020003" pitchFamily="2" charset="0"/>
              </a:rPr>
              <a:t>Introduced by all class teachers</a:t>
            </a:r>
          </a:p>
          <a:p>
            <a:r>
              <a:rPr lang="en-GB" dirty="0" smtClean="0">
                <a:latin typeface="SassoonCRInfant" panose="02010503020300020003" pitchFamily="2" charset="0"/>
              </a:rPr>
              <a:t>Children have completed individual 5 point scales to refer to</a:t>
            </a:r>
          </a:p>
          <a:p>
            <a:r>
              <a:rPr lang="en-GB" dirty="0" smtClean="0">
                <a:latin typeface="SassoonCRInfant" panose="02010503020300020003" pitchFamily="2" charset="0"/>
              </a:rPr>
              <a:t>What does 1-5 look like and feel like to you?</a:t>
            </a:r>
          </a:p>
          <a:p>
            <a:r>
              <a:rPr lang="en-GB" dirty="0" smtClean="0">
                <a:latin typeface="SassoonCRInfant" panose="02010503020300020003" pitchFamily="2" charset="0"/>
              </a:rPr>
              <a:t>Self-regulation strategies or ‘Chill Skills’</a:t>
            </a:r>
          </a:p>
          <a:p>
            <a:r>
              <a:rPr lang="en-GB" dirty="0" smtClean="0">
                <a:latin typeface="SassoonCRInfant" panose="02010503020300020003" pitchFamily="2" charset="0"/>
              </a:rPr>
              <a:t>Strategies could include reading a book, speaking to an adult or a stress ball</a:t>
            </a:r>
          </a:p>
          <a:p>
            <a:r>
              <a:rPr lang="en-GB" dirty="0" smtClean="0">
                <a:latin typeface="SassoonCRInfant" panose="02010503020300020003" pitchFamily="2" charset="0"/>
              </a:rPr>
              <a:t>Chill Skills tray in each classroom</a:t>
            </a:r>
            <a:endParaRPr lang="en-GB" dirty="0">
              <a:latin typeface="SassoonCRInfant" panose="0201050302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79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491</Words>
  <Application>Microsoft Office PowerPoint</Application>
  <PresentationFormat>On-screen Show (4:3)</PresentationFormat>
  <Paragraphs>55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Tracking and Monitoring Our Children’s Health and Wellbeing</vt:lpstr>
      <vt:lpstr>Health and Wellbeing:  the responsibility of all</vt:lpstr>
      <vt:lpstr>Health and Wellbeing:  the responsibility of all</vt:lpstr>
      <vt:lpstr>Tracking and Monitoring</vt:lpstr>
      <vt:lpstr>Self-Reporting</vt:lpstr>
      <vt:lpstr>PowerPoint Presentation</vt:lpstr>
      <vt:lpstr>Self-Reporting from P4 – P7 </vt:lpstr>
      <vt:lpstr>The Incredible 5 Point Scale</vt:lpstr>
      <vt:lpstr>The Incredible 5 Point Scale</vt:lpstr>
      <vt:lpstr>Bubble Time</vt:lpstr>
      <vt:lpstr>Tracking Wider Achievement –  Values Hall of Fame</vt:lpstr>
      <vt:lpstr>PowerPoint Presentation</vt:lpstr>
    </vt:vector>
  </TitlesOfParts>
  <Company>West Lothian Council - Education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Tracking and Monitoring Our Children’s Health and Wellbeing</dc:title>
  <dc:creator>Ewan.Logan</dc:creator>
  <cp:lastModifiedBy>Ewan.Logan</cp:lastModifiedBy>
  <cp:revision>9</cp:revision>
  <dcterms:created xsi:type="dcterms:W3CDTF">2018-09-21T12:58:25Z</dcterms:created>
  <dcterms:modified xsi:type="dcterms:W3CDTF">2018-09-21T14:56:26Z</dcterms:modified>
</cp:coreProperties>
</file>