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7FA9-BF35-4F90-AFCA-07724851FDC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50BE-9D99-4E2B-A25F-E8293531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0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32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9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7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2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/>
              <a:t>Activities to support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Share ideas within groups first</a:t>
            </a:r>
          </a:p>
          <a:p>
            <a:r>
              <a:rPr lang="en-GB" sz="1200" dirty="0" smtClean="0"/>
              <a:t>Singing rhyme</a:t>
            </a:r>
          </a:p>
          <a:p>
            <a:r>
              <a:rPr lang="en-GB" sz="1200" dirty="0" smtClean="0"/>
              <a:t>Hide and Seek</a:t>
            </a:r>
          </a:p>
          <a:p>
            <a:r>
              <a:rPr lang="en-GB" sz="1200" dirty="0" smtClean="0"/>
              <a:t>Number Tennis</a:t>
            </a:r>
          </a:p>
          <a:p>
            <a:r>
              <a:rPr lang="en-GB" sz="1200" dirty="0" smtClean="0"/>
              <a:t>Making Mistakes</a:t>
            </a:r>
          </a:p>
          <a:p>
            <a:endParaRPr lang="en-GB" dirty="0" smtClean="0"/>
          </a:p>
          <a:p>
            <a:r>
              <a:rPr lang="en-GB" sz="1200" b="1" dirty="0" smtClean="0"/>
              <a:t>Activities to support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Share ideas within groups first</a:t>
            </a:r>
          </a:p>
          <a:p>
            <a:r>
              <a:rPr lang="en-GB" sz="1200" dirty="0" smtClean="0"/>
              <a:t>Singing rhyme</a:t>
            </a:r>
          </a:p>
          <a:p>
            <a:r>
              <a:rPr lang="en-GB" sz="1200" dirty="0" smtClean="0"/>
              <a:t>Hide and Seek</a:t>
            </a:r>
          </a:p>
          <a:p>
            <a:r>
              <a:rPr lang="en-GB" sz="1200" dirty="0" smtClean="0"/>
              <a:t>Number Tennis</a:t>
            </a:r>
          </a:p>
          <a:p>
            <a:r>
              <a:rPr lang="en-GB" sz="1200" dirty="0" smtClean="0"/>
              <a:t>Making Mistakes</a:t>
            </a:r>
          </a:p>
          <a:p>
            <a:endParaRPr lang="en-GB" dirty="0" smtClean="0"/>
          </a:p>
          <a:p>
            <a:r>
              <a:rPr lang="en-GB" dirty="0" smtClean="0"/>
              <a:t>Activities to support: </a:t>
            </a:r>
          </a:p>
          <a:p>
            <a:r>
              <a:rPr lang="en-GB" dirty="0" smtClean="0"/>
              <a:t>Songs: 1,2, 3, 4,5 once</a:t>
            </a:r>
            <a:r>
              <a:rPr lang="en-GB" baseline="0" dirty="0" smtClean="0"/>
              <a:t> I caught a fish</a:t>
            </a:r>
          </a:p>
          <a:p>
            <a:r>
              <a:rPr lang="en-GB" baseline="0" dirty="0" smtClean="0"/>
              <a:t>Counting stairs, houses, teddies, toys</a:t>
            </a:r>
          </a:p>
          <a:p>
            <a:r>
              <a:rPr lang="en-GB" baseline="0" dirty="0" smtClean="0"/>
              <a:t>Matching games</a:t>
            </a:r>
          </a:p>
          <a:p>
            <a:r>
              <a:rPr lang="en-GB" baseline="0" dirty="0" smtClean="0"/>
              <a:t>Hide and seek</a:t>
            </a:r>
          </a:p>
          <a:p>
            <a:r>
              <a:rPr lang="en-GB" baseline="0" dirty="0" smtClean="0"/>
              <a:t>Number tennis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Activities to support the one-to-one principle</a:t>
            </a:r>
            <a:endParaRPr lang="en-GB" b="0" dirty="0" smtClean="0"/>
          </a:p>
          <a:p>
            <a:r>
              <a:rPr lang="en-GB" sz="1200" dirty="0" smtClean="0"/>
              <a:t>Moving items when counting</a:t>
            </a:r>
          </a:p>
          <a:p>
            <a:r>
              <a:rPr lang="en-GB" sz="1200" dirty="0" smtClean="0"/>
              <a:t>Matching items with pictures</a:t>
            </a:r>
          </a:p>
          <a:p>
            <a:r>
              <a:rPr lang="en-GB" sz="1200" dirty="0" smtClean="0"/>
              <a:t>Instrument e.g. drum – record one mark for each sound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5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 can count any specified set of "objects", real or imagined, similar or disparate (different).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Different types of collections can be counted - not just collections of the same type.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arrangement of the objects to be counted does not affect how many there 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Some children will only count red counters because red is their favourite colour.</a:t>
            </a:r>
          </a:p>
          <a:p>
            <a:endParaRPr lang="en-GB" dirty="0" smtClean="0"/>
          </a:p>
          <a:p>
            <a:r>
              <a:rPr lang="en-GB" dirty="0" smtClean="0"/>
              <a:t>Activities to support</a:t>
            </a:r>
          </a:p>
          <a:p>
            <a:r>
              <a:rPr lang="en-GB" dirty="0" smtClean="0"/>
              <a:t>Share ideas in groups</a:t>
            </a:r>
          </a:p>
          <a:p>
            <a:r>
              <a:rPr lang="en-GB" dirty="0" smtClean="0"/>
              <a:t>Matching set of different items with the same quantity</a:t>
            </a:r>
          </a:p>
          <a:p>
            <a:r>
              <a:rPr lang="en-GB" dirty="0" smtClean="0"/>
              <a:t>Counting non-tangible things </a:t>
            </a:r>
            <a:r>
              <a:rPr lang="en-GB" dirty="0" err="1" smtClean="0"/>
              <a:t>eg</a:t>
            </a:r>
            <a:r>
              <a:rPr lang="en-GB" dirty="0" smtClean="0"/>
              <a:t> sounds, actions, questions people ask, steps</a:t>
            </a:r>
          </a:p>
          <a:p>
            <a:r>
              <a:rPr lang="en-GB" dirty="0" smtClean="0"/>
              <a:t>Counting pennies in a jar – temporal patterns</a:t>
            </a:r>
          </a:p>
          <a:p>
            <a:r>
              <a:rPr lang="en-GB" dirty="0" smtClean="0"/>
              <a:t>5 different toys – how many toys altogether?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 can count any specified set of "objects", real or imagined, similar or disparate (different).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Different types of collections can be counted - not just collections of the same type.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arrangement of the objects to be counted does not affect how many there 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Some children will only count red counters because red is their favourite colour.</a:t>
            </a:r>
          </a:p>
          <a:p>
            <a:endParaRPr lang="en-GB" dirty="0" smtClean="0"/>
          </a:p>
          <a:p>
            <a:r>
              <a:rPr lang="en-GB" dirty="0" smtClean="0"/>
              <a:t>Activities to support</a:t>
            </a:r>
          </a:p>
          <a:p>
            <a:r>
              <a:rPr lang="en-GB" dirty="0" smtClean="0"/>
              <a:t>Share ideas in groups</a:t>
            </a:r>
          </a:p>
          <a:p>
            <a:r>
              <a:rPr lang="en-GB" dirty="0" smtClean="0"/>
              <a:t>Matching set of different items with the same quantity</a:t>
            </a:r>
          </a:p>
          <a:p>
            <a:r>
              <a:rPr lang="en-GB" dirty="0" smtClean="0"/>
              <a:t>Counting non-tangible things </a:t>
            </a:r>
            <a:r>
              <a:rPr lang="en-GB" dirty="0" err="1" smtClean="0"/>
              <a:t>eg</a:t>
            </a:r>
            <a:r>
              <a:rPr lang="en-GB" dirty="0" smtClean="0"/>
              <a:t> sounds, actions, questions people ask, steps</a:t>
            </a:r>
          </a:p>
          <a:p>
            <a:r>
              <a:rPr lang="en-GB" dirty="0" smtClean="0"/>
              <a:t>Counting pennies in a jar – temporal patterns</a:t>
            </a:r>
          </a:p>
          <a:p>
            <a:r>
              <a:rPr lang="en-GB" dirty="0" smtClean="0"/>
              <a:t>5 different toys – how many toys altogether?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9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dirty="0" smtClean="0"/>
              <a:t>The order in which the objects in a set are counted does not affect the number in the set (e.g. counting a string of objects can start at the beginning, although it may be unwise for other reasons)</a:t>
            </a:r>
          </a:p>
          <a:p>
            <a:r>
              <a:rPr lang="en-GB" sz="1200" b="0" dirty="0" smtClean="0"/>
              <a:t>It doesn’t matter in which order the objects in a collection are counted. Can start in the middle of a row – doesn’t always have to be counted left to right.</a:t>
            </a:r>
          </a:p>
          <a:p>
            <a:endParaRPr lang="en-GB" sz="1200" b="0" dirty="0" smtClean="0"/>
          </a:p>
          <a:p>
            <a:r>
              <a:rPr lang="en-GB" sz="1200" b="0" dirty="0" smtClean="0"/>
              <a:t>Students who can count quite well will have difficulty with this until counting is well established. For example, put 5 objects of different colours in a row, with the yellow one in the middle. </a:t>
            </a:r>
          </a:p>
          <a:p>
            <a:r>
              <a:rPr lang="en-GB" sz="1200" b="0" dirty="0" smtClean="0"/>
              <a:t>• Ask children to count all the objects, starting with the yellow object as '1'. • For a greater challenge, ask the children to count all the objects, making the yellow one '5'.</a:t>
            </a:r>
          </a:p>
          <a:p>
            <a:endParaRPr lang="en-GB" sz="1200" b="1" dirty="0" smtClean="0"/>
          </a:p>
          <a:p>
            <a:endParaRPr lang="en-GB" sz="1200" b="1" dirty="0" smtClean="0"/>
          </a:p>
          <a:p>
            <a:r>
              <a:rPr lang="en-GB" sz="1200" b="1" dirty="0" smtClean="0"/>
              <a:t>Activities to support</a:t>
            </a:r>
          </a:p>
          <a:p>
            <a:r>
              <a:rPr lang="en-GB" sz="1200" dirty="0" smtClean="0"/>
              <a:t>Counting items left to right/right to left</a:t>
            </a:r>
          </a:p>
          <a:p>
            <a:r>
              <a:rPr lang="en-GB" sz="1200" dirty="0" smtClean="0"/>
              <a:t>Top-to-bottom, bottom to top</a:t>
            </a:r>
          </a:p>
          <a:p>
            <a:r>
              <a:rPr lang="en-GB" sz="1200" dirty="0" smtClean="0"/>
              <a:t>Mixed up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6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Fantastic ways to show how </a:t>
            </a:r>
            <a:r>
              <a:rPr lang="en-GB" b="1" dirty="0" smtClean="0">
                <a:solidFill>
                  <a:srgbClr val="FF0000"/>
                </a:solidFill>
              </a:rPr>
              <a:t>mathematical concepts </a:t>
            </a:r>
            <a:r>
              <a:rPr lang="en-GB" dirty="0" smtClean="0"/>
              <a:t>in story books can be used to </a:t>
            </a:r>
            <a:r>
              <a:rPr lang="en-GB" b="1" dirty="0" smtClean="0">
                <a:solidFill>
                  <a:srgbClr val="FF0000"/>
                </a:solidFill>
              </a:rPr>
              <a:t>develop numeracy skills.</a:t>
            </a:r>
          </a:p>
          <a:p>
            <a:endParaRPr lang="en-GB" dirty="0" smtClean="0"/>
          </a:p>
          <a:p>
            <a:r>
              <a:rPr lang="en-GB" dirty="0" smtClean="0"/>
              <a:t>In addition</a:t>
            </a:r>
          </a:p>
          <a:p>
            <a:r>
              <a:rPr lang="en-GB" dirty="0" smtClean="0"/>
              <a:t>1. Used to generate mathematical problems and </a:t>
            </a:r>
            <a:r>
              <a:rPr lang="en-GB" b="1" dirty="0" smtClean="0"/>
              <a:t>context</a:t>
            </a:r>
            <a:r>
              <a:rPr lang="en-GB" dirty="0" smtClean="0"/>
              <a:t> for mathematical </a:t>
            </a:r>
            <a:r>
              <a:rPr lang="en-GB" b="1" dirty="0" smtClean="0"/>
              <a:t>problem solvin</a:t>
            </a:r>
            <a:r>
              <a:rPr lang="en-GB" dirty="0" smtClean="0"/>
              <a:t>g</a:t>
            </a:r>
            <a:endParaRPr lang="en-GB" dirty="0" smtClean="0">
              <a:cs typeface="Calibri"/>
            </a:endParaRPr>
          </a:p>
          <a:p>
            <a:r>
              <a:rPr lang="en-GB" dirty="0" smtClean="0"/>
              <a:t>2. Used for </a:t>
            </a:r>
            <a:r>
              <a:rPr lang="en-GB" b="1" dirty="0" smtClean="0"/>
              <a:t>introducing new mathematical topics and skills</a:t>
            </a:r>
            <a:r>
              <a:rPr lang="en-GB" dirty="0" smtClean="0"/>
              <a:t>   7</a:t>
            </a:r>
            <a:endParaRPr lang="en-GB" dirty="0" smtClean="0">
              <a:cs typeface="Calibri"/>
            </a:endParaRPr>
          </a:p>
          <a:p>
            <a:r>
              <a:rPr lang="en-GB" dirty="0" smtClean="0"/>
              <a:t>3. Used to generate </a:t>
            </a:r>
            <a:r>
              <a:rPr lang="en-GB" b="1" dirty="0" smtClean="0"/>
              <a:t>discussions</a:t>
            </a:r>
            <a:r>
              <a:rPr lang="en-GB" dirty="0" smtClean="0"/>
              <a:t> about mathematics </a:t>
            </a:r>
            <a:endParaRPr lang="en-GB" dirty="0" smtClean="0">
              <a:cs typeface="Calibri"/>
            </a:endParaRPr>
          </a:p>
          <a:p>
            <a:r>
              <a:rPr lang="en-GB" dirty="0" smtClean="0"/>
              <a:t>4. Used in collaboration with </a:t>
            </a:r>
            <a:r>
              <a:rPr lang="en-GB" b="1" dirty="0" smtClean="0"/>
              <a:t>role play and games</a:t>
            </a:r>
            <a:endParaRPr lang="en-GB" b="1" dirty="0" smtClean="0">
              <a:cs typeface="Calibri"/>
            </a:endParaRPr>
          </a:p>
          <a:p>
            <a:r>
              <a:rPr lang="en-GB" dirty="0" smtClean="0"/>
              <a:t>5. Used in collaboration with hands-on investigative activities </a:t>
            </a:r>
            <a:endParaRPr lang="en-GB" dirty="0" smtClean="0">
              <a:cs typeface="Calibri"/>
            </a:endParaRPr>
          </a:p>
          <a:p>
            <a:r>
              <a:rPr lang="en-GB" dirty="0" smtClean="0"/>
              <a:t>6. Used for </a:t>
            </a:r>
            <a:r>
              <a:rPr lang="en-GB" b="1" dirty="0" smtClean="0"/>
              <a:t>formative assessment </a:t>
            </a:r>
            <a:endParaRPr lang="en-GB" b="1" dirty="0" smtClean="0">
              <a:cs typeface="Calibri"/>
            </a:endParaRPr>
          </a:p>
          <a:p>
            <a:r>
              <a:rPr lang="en-GB" dirty="0" smtClean="0"/>
              <a:t>7. Used for reviewing / </a:t>
            </a:r>
            <a:r>
              <a:rPr lang="en-GB" b="1" dirty="0" smtClean="0"/>
              <a:t>recapping mathematical topics and skills</a:t>
            </a:r>
            <a:endParaRPr lang="en-GB" b="1" dirty="0" smtClean="0">
              <a:cs typeface="Calibri"/>
            </a:endParaRPr>
          </a:p>
          <a:p>
            <a:r>
              <a:rPr lang="en-GB" dirty="0" smtClean="0"/>
              <a:t>8. Used to </a:t>
            </a:r>
            <a:r>
              <a:rPr lang="en-GB" b="1" dirty="0" smtClean="0"/>
              <a:t>consolidate knowledge at the end of the lesson</a:t>
            </a:r>
            <a:r>
              <a:rPr lang="en-GB" dirty="0" smtClean="0"/>
              <a:t> </a:t>
            </a:r>
            <a:endParaRPr lang="en-GB" dirty="0" smtClean="0">
              <a:cs typeface="Calibri"/>
            </a:endParaRPr>
          </a:p>
          <a:p>
            <a:r>
              <a:rPr lang="en-GB" dirty="0" smtClean="0"/>
              <a:t>9. Used in collaboration </a:t>
            </a:r>
            <a:r>
              <a:rPr lang="en-GB" b="1" dirty="0" smtClean="0"/>
              <a:t>with manipulatives</a:t>
            </a:r>
            <a:endParaRPr lang="en-GB" b="1" dirty="0" smtClean="0">
              <a:cs typeface="Calibri"/>
            </a:endParaRPr>
          </a:p>
          <a:p>
            <a:r>
              <a:rPr lang="en-GB" dirty="0" smtClean="0"/>
              <a:t>10. Used to integrate mathematics </a:t>
            </a:r>
            <a:r>
              <a:rPr lang="en-GB" b="1" dirty="0" smtClean="0"/>
              <a:t>indoor and outdoor learning</a:t>
            </a:r>
            <a:r>
              <a:rPr lang="en-GB" dirty="0" smtClean="0"/>
              <a:t> </a:t>
            </a:r>
            <a:endParaRPr lang="en-GB" dirty="0" smtClean="0">
              <a:cs typeface="Calibri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5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0225B5-196A-4D65-B2EF-1E32846B08E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G0jzpZtfgs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6840760" cy="1656184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Parent/Carer Biscuits &amp; Blether 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December 2020</a:t>
            </a:r>
          </a:p>
          <a:p>
            <a:pPr algn="ctr"/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Counting Principles and Maths Through Stories</a:t>
            </a:r>
            <a:endParaRPr lang="en-GB" sz="2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GB" dirty="0" smtClean="0">
                <a:solidFill>
                  <a:srgbClr val="00B0F0"/>
                </a:solidFill>
              </a:rPr>
              <a:t>Simpson Nursery Class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1872208" cy="1872208"/>
          </a:xfrm>
          <a:prstGeom prst="rect">
            <a:avLst/>
          </a:prstGeom>
        </p:spPr>
      </p:pic>
      <p:pic>
        <p:nvPicPr>
          <p:cNvPr id="5122" name="Picture 2" descr="C:\Users\carol.fawkes\AppData\Local\Microsoft\Windows\INetCache\IE\D92ZQH3R\number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345">
            <a:off x="530804" y="2744116"/>
            <a:ext cx="1798698" cy="16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rol.fawkes\AppData\Local\Microsoft\Windows\INetCache\IE\G7HO993E\1200px-Centered_triangular_number_19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795">
            <a:off x="6712341" y="2394170"/>
            <a:ext cx="1989196" cy="17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Maths Through Stories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531" y="764704"/>
            <a:ext cx="7220272" cy="3474720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Picture books with a narrative/story that is explicitly linked to </a:t>
            </a:r>
            <a:r>
              <a:rPr lang="en-GB" sz="2400" dirty="0" smtClean="0">
                <a:solidFill>
                  <a:srgbClr val="002060"/>
                </a:solidFill>
              </a:rPr>
              <a:t>mathematical concept(s</a:t>
            </a:r>
            <a:r>
              <a:rPr lang="en-GB" sz="2400" dirty="0">
                <a:solidFill>
                  <a:srgbClr val="002060"/>
                </a:solidFill>
              </a:rPr>
              <a:t>)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Picture books with a narrative/story that is implicitly linked to mathematical concept(s)</a:t>
            </a:r>
          </a:p>
          <a:p>
            <a:pPr marL="342900" indent="-342900">
              <a:buFontTx/>
              <a:buAutoNum type="arabicPeriod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AutoNum type="arabicPeriod"/>
            </a:pP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Picture books that are explicitly linked to mathematical concept(s), but without any narrative/story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9" y="332656"/>
            <a:ext cx="1576070" cy="159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9" y="1988839"/>
            <a:ext cx="1576070" cy="147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778" y="3645025"/>
            <a:ext cx="1541581" cy="13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2800" dirty="0" smtClean="0"/>
              <a:t>Thanks for Joining our first online Biscuits and Blether!</a:t>
            </a:r>
          </a:p>
          <a:p>
            <a:pPr marL="45720" indent="0" algn="ctr">
              <a:buNone/>
            </a:pPr>
            <a:endParaRPr lang="en-GB" sz="2800" dirty="0" smtClean="0"/>
          </a:p>
          <a:p>
            <a:pPr marL="45720" indent="0" algn="ctr">
              <a:buNone/>
            </a:pPr>
            <a:endParaRPr lang="en-GB" sz="2800" dirty="0" smtClean="0"/>
          </a:p>
          <a:p>
            <a:pPr marL="45720" indent="0" algn="ctr">
              <a:buNone/>
            </a:pPr>
            <a:endParaRPr lang="en-GB" sz="2800" dirty="0"/>
          </a:p>
          <a:p>
            <a:pPr marL="45720" indent="0" algn="ctr">
              <a:buNone/>
            </a:pPr>
            <a:r>
              <a:rPr lang="en-GB" sz="2800" dirty="0" smtClean="0"/>
              <a:t>Any questions?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09120"/>
            <a:ext cx="1352708" cy="1352708"/>
          </a:xfrm>
          <a:prstGeom prst="rect">
            <a:avLst/>
          </a:prstGeom>
        </p:spPr>
      </p:pic>
      <p:pic>
        <p:nvPicPr>
          <p:cNvPr id="6146" name="Picture 2" descr="C:\Users\carol.fawkes\AppData\Local\Microsoft\Windows\INetCache\IE\D92ZQH3R\afternoon_biscuits_brown_chocolate_coffee_cookies_cup_drink-11882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38" y="1738714"/>
            <a:ext cx="2016224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9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Intentions for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2924944"/>
            <a:ext cx="7048872" cy="3474720"/>
          </a:xfrm>
        </p:spPr>
        <p:txBody>
          <a:bodyPr/>
          <a:lstStyle/>
          <a:p>
            <a:r>
              <a:rPr lang="en-GB" sz="2400" dirty="0" smtClean="0">
                <a:solidFill>
                  <a:srgbClr val="002060"/>
                </a:solidFill>
              </a:rPr>
              <a:t>To develop </a:t>
            </a:r>
            <a:r>
              <a:rPr lang="en-GB" sz="2400" dirty="0">
                <a:solidFill>
                  <a:srgbClr val="002060"/>
                </a:solidFill>
              </a:rPr>
              <a:t>a knowledge and understanding of the counting </a:t>
            </a:r>
            <a:r>
              <a:rPr lang="en-GB" sz="2400" dirty="0" smtClean="0">
                <a:solidFill>
                  <a:srgbClr val="002060"/>
                </a:solidFill>
              </a:rPr>
              <a:t>principles and how they support our children’s knowledge and understanding of number.</a:t>
            </a:r>
          </a:p>
          <a:p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To support you in helping your child to further develop knowledge of number or maths through stories.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C:\Users\carol.fawkes\AppData\Local\Microsoft\Windows\INetCache\IE\G7HO993E\coffee-and-breakfast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365">
            <a:off x="5985261" y="1258929"/>
            <a:ext cx="2761351" cy="1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ol.fawkes\AppData\Local\Microsoft\Windows\INetCache\IE\D92ZQH3R\Operators_(maths)_linea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656">
            <a:off x="125426" y="1684118"/>
            <a:ext cx="3279556" cy="11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524500"/>
            <a:ext cx="1208692" cy="12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5292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sz="3200" cap="all" dirty="0">
                <a:effectLst/>
              </a:rPr>
              <a:t>Possible Counting Mistakes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19" y="1240228"/>
            <a:ext cx="7669283" cy="413112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dirty="0"/>
              <a:t>Fail to correspond their pointing to individual objects.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Fail to correspond the sound with the pointing action.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Miss an object or miss a number name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Count an object more than once or apply the same name twice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Confusing the order of names.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Lose track of what has been counted &amp; what remains to be counted.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Don't stop the verbal sequence at the last object, keep on because of the rhythm.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Don't realise the last number is how many in the set.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Choose to miss some objects because they don't think they should be included in the count because of their colour, shape, position etc.</a:t>
            </a:r>
            <a:r>
              <a:rPr lang="en-US" dirty="0"/>
              <a:t>​</a:t>
            </a:r>
          </a:p>
          <a:p>
            <a:pPr marL="45720" indent="0" fontAlgn="base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9082"/>
            <a:ext cx="1208692" cy="1208692"/>
          </a:xfrm>
          <a:prstGeom prst="rect">
            <a:avLst/>
          </a:prstGeom>
        </p:spPr>
      </p:pic>
      <p:pic>
        <p:nvPicPr>
          <p:cNvPr id="2050" name="Picture 2" descr="C:\Users\carol.fawkes\AppData\Local\Microsoft\Windows\INetCache\IE\G7HO993E\numbers_1-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12" y="116632"/>
            <a:ext cx="1609464" cy="22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ol.fawkes\AppData\Local\Microsoft\Windows\INetCache\IE\FYXHDX29\numbers-wall-decor-13292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" y="5245999"/>
            <a:ext cx="20162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rol.fawkes\AppData\Local\Microsoft\Windows\INetCache\IE\G7HO993E\1200px-Centered_triangular_number_19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00" y="4502654"/>
            <a:ext cx="2410007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" y="33569"/>
            <a:ext cx="6811159" cy="1143000"/>
          </a:xfrm>
        </p:spPr>
        <p:txBody>
          <a:bodyPr/>
          <a:lstStyle/>
          <a:p>
            <a:r>
              <a:rPr lang="en-GB" dirty="0" smtClean="0"/>
              <a:t>Counting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64047" y="2006723"/>
            <a:ext cx="6400800" cy="347472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/>
              <a:t>Stable Order Principle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The 1:1 Counting Principle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The Cardinality Principle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The Abstraction Principle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The Order-Irrelevance</a:t>
            </a:r>
            <a:endParaRPr lang="en-US" dirty="0"/>
          </a:p>
          <a:p>
            <a:endParaRPr lang="en-GB" dirty="0"/>
          </a:p>
        </p:txBody>
      </p:sp>
      <p:pic>
        <p:nvPicPr>
          <p:cNvPr id="3074" name="Picture 2" descr="C:\Users\carol.fawkes\AppData\Local\Microsoft\Windows\INetCache\IE\FYXHDX29\1-To-10-Numbers-Transparent-Background-180x1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290">
            <a:off x="256273" y="5134580"/>
            <a:ext cx="1169439" cy="79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rol.fawkes\AppData\Local\Microsoft\Windows\INetCache\IE\FYXHDX29\math-numbers-one-to-te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339">
            <a:off x="6319550" y="4412319"/>
            <a:ext cx="2380661" cy="17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arol.fawkes\AppData\Local\Microsoft\Windows\INetCache\IE\FYXHDX29\Numbers-and-Counting-Activity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414451" cy="16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7" y="6267415"/>
            <a:ext cx="5527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6"/>
              </a:rPr>
              <a:t>https://www.youtube.com/watch?v=SG0jzpZtfgs</a:t>
            </a:r>
            <a:r>
              <a:rPr lang="en-GB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7011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Stable Order Principle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5556" y="1772816"/>
            <a:ext cx="7920880" cy="3474720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The number names are in a fixed order and must always be used in this fixed order (1, 2, 3, 4, 5, 6 …)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Must use the number names in the same order every time.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carol.fawkes\AppData\Local\Microsoft\Windows\INetCache\IE\FYXHDX29\numbers-wall-decor-13292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3384376" cy="22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6872551" cy="1359024"/>
          </a:xfrm>
        </p:spPr>
        <p:txBody>
          <a:bodyPr/>
          <a:lstStyle/>
          <a:p>
            <a:r>
              <a:rPr lang="en-GB" dirty="0" smtClean="0"/>
              <a:t>One to </a:t>
            </a:r>
            <a:r>
              <a:rPr lang="en-GB" dirty="0"/>
              <a:t>O</a:t>
            </a:r>
            <a:r>
              <a:rPr lang="en-GB" dirty="0" smtClean="0"/>
              <a:t>ne Principle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500" y="764704"/>
            <a:ext cx="8136904" cy="413764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Every object to be counted is associated with EXACTLY one of the number names — not more than one and not less than one. 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 1          </a:t>
            </a:r>
            <a:r>
              <a:rPr lang="en-GB" sz="2400" dirty="0">
                <a:solidFill>
                  <a:srgbClr val="002060"/>
                </a:solidFill>
              </a:rPr>
              <a:t>2          3          4          5          6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There is one number </a:t>
            </a:r>
            <a:r>
              <a:rPr lang="en-GB" sz="2400" dirty="0" smtClean="0">
                <a:solidFill>
                  <a:srgbClr val="002060"/>
                </a:solidFill>
              </a:rPr>
              <a:t>tag/name </a:t>
            </a:r>
            <a:r>
              <a:rPr lang="en-GB" sz="2400" dirty="0">
                <a:solidFill>
                  <a:srgbClr val="002060"/>
                </a:solidFill>
              </a:rPr>
              <a:t>for each object</a:t>
            </a: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259632" y="206084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732240" y="209459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652120" y="20685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44008" y="206468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563888" y="206084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420144" y="206084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543" y="486916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Abstract Principle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76864" cy="3474720"/>
          </a:xfrm>
        </p:spPr>
        <p:txBody>
          <a:bodyPr/>
          <a:lstStyle/>
          <a:p>
            <a:pPr marL="45720" indent="0">
              <a:buNone/>
            </a:pPr>
            <a:r>
              <a:rPr lang="en-GB" dirty="0" smtClean="0"/>
              <a:t>   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904458" y="2276872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247964" y="3301770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671900" y="1053448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71900" y="2268119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076056" y="105273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824028" y="2061401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627784" y="3254380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52120" y="2852936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42039" y="1341480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904458" y="1299917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Order Irrelevance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6788224" cy="34895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 2            1            6            5           4             3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45720" indent="0">
              <a:buNone/>
            </a:pPr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907704" y="2520776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211960" y="2513523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00599" y="2532345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588224" y="2497383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049425" y="2513523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436096" y="2512872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83167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Maths Through Stories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3568452" cy="356131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63826"/>
            <a:ext cx="3568703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1142</TotalTime>
  <Words>826</Words>
  <Application>Microsoft Office PowerPoint</Application>
  <PresentationFormat>On-screen Show (4:3)</PresentationFormat>
  <Paragraphs>148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Simpson Nursery Class</vt:lpstr>
      <vt:lpstr>Intentions for Session</vt:lpstr>
      <vt:lpstr>Possible Counting Mistakes</vt:lpstr>
      <vt:lpstr>Counting Principles</vt:lpstr>
      <vt:lpstr>Stable Order Principle </vt:lpstr>
      <vt:lpstr>One to One Principle</vt:lpstr>
      <vt:lpstr>Abstract Principle </vt:lpstr>
      <vt:lpstr>Order Irrelevance</vt:lpstr>
      <vt:lpstr>Maths Through Stories</vt:lpstr>
      <vt:lpstr>Maths Through Stories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Simpson Nursery Class</dc:title>
  <dc:creator>Carol Fawkes</dc:creator>
  <cp:lastModifiedBy>Carol Fawkes</cp:lastModifiedBy>
  <cp:revision>10</cp:revision>
  <dcterms:created xsi:type="dcterms:W3CDTF">2020-12-07T16:04:44Z</dcterms:created>
  <dcterms:modified xsi:type="dcterms:W3CDTF">2020-12-08T11:07:41Z</dcterms:modified>
</cp:coreProperties>
</file>