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Imprima"/>
      <p:regular r:id="rId14"/>
    </p:embeddedFont>
    <p:embeddedFont>
      <p:font typeface="Caveat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08D4150-0E16-42F9-BAC0-47F56FE7155C}">
  <a:tblStyle styleId="{308D4150-0E16-42F9-BAC0-47F56FE715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Caveat-regular.fntdata"/><Relationship Id="rId14" Type="http://schemas.openxmlformats.org/officeDocument/2006/relationships/font" Target="fonts/Imprima-regular.fntdata"/><Relationship Id="rId16" Type="http://schemas.openxmlformats.org/officeDocument/2006/relationships/font" Target="fonts/Caveat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1e0c695ef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b1e0c695ef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1e0c695ef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1e0c695e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b1e0c695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b1e0c695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1e0c695ef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b1e0c695ef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1e0c695ef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b1e0c695ef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1e0c695ef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b1e0c695ef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b1e0c695ef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b1e0c695ef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sumdog.com/user/sign_in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G6TPowZU-QQ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watch?v=m-ZudUKDFrg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>
                <a:latin typeface="Imprima"/>
                <a:ea typeface="Imprima"/>
                <a:cs typeface="Imprima"/>
                <a:sym typeface="Imprima"/>
              </a:rPr>
              <a:t>Home Learning</a:t>
            </a:r>
            <a:endParaRPr sz="2420">
              <a:latin typeface="Imprima"/>
              <a:ea typeface="Imprima"/>
              <a:cs typeface="Imprima"/>
              <a:sym typeface="Imprima"/>
            </a:endParaRPr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Imprima"/>
                <a:ea typeface="Imprima"/>
                <a:cs typeface="Imprima"/>
                <a:sym typeface="Imprima"/>
              </a:rPr>
              <a:t>Here are some home </a:t>
            </a:r>
            <a:r>
              <a:rPr lang="en-GB">
                <a:latin typeface="Imprima"/>
                <a:ea typeface="Imprima"/>
                <a:cs typeface="Imprima"/>
                <a:sym typeface="Imprima"/>
              </a:rPr>
              <a:t>learning</a:t>
            </a:r>
            <a:r>
              <a:rPr lang="en-GB">
                <a:latin typeface="Imprima"/>
                <a:ea typeface="Imprima"/>
                <a:cs typeface="Imprima"/>
                <a:sym typeface="Imprima"/>
              </a:rPr>
              <a:t> tasks for you to complete. You could use paper and bring this into school tomorrow or you could complete online and upload directly to Teams. </a:t>
            </a:r>
            <a:endParaRPr>
              <a:latin typeface="Imprima"/>
              <a:ea typeface="Imprima"/>
              <a:cs typeface="Imprima"/>
              <a:sym typeface="Imprim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mprima"/>
              <a:ea typeface="Imprima"/>
              <a:cs typeface="Imprima"/>
              <a:sym typeface="Imprim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latin typeface="Imprima"/>
                <a:ea typeface="Imprima"/>
                <a:cs typeface="Imprima"/>
                <a:sym typeface="Imprima"/>
              </a:rPr>
              <a:t>Have</a:t>
            </a:r>
            <a:r>
              <a:rPr lang="en-GB">
                <a:latin typeface="Imprima"/>
                <a:ea typeface="Imprima"/>
                <a:cs typeface="Imprima"/>
                <a:sym typeface="Imprima"/>
              </a:rPr>
              <a:t> a lovely day and stay cozy!</a:t>
            </a:r>
            <a:endParaRPr>
              <a:latin typeface="Imprima"/>
              <a:ea typeface="Imprima"/>
              <a:cs typeface="Imprima"/>
              <a:sym typeface="Imprim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mprima"/>
              <a:ea typeface="Imprima"/>
              <a:cs typeface="Imprima"/>
              <a:sym typeface="Imprim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latin typeface="Imprima"/>
                <a:ea typeface="Imprima"/>
                <a:cs typeface="Imprima"/>
                <a:sym typeface="Imprima"/>
              </a:rPr>
              <a:t>Miss Hall :) </a:t>
            </a:r>
            <a:endParaRPr>
              <a:latin typeface="Imprima"/>
              <a:ea typeface="Imprima"/>
              <a:cs typeface="Imprima"/>
              <a:sym typeface="Impri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Imprima"/>
                <a:ea typeface="Imprima"/>
                <a:cs typeface="Imprima"/>
                <a:sym typeface="Imprima"/>
              </a:rPr>
              <a:t>22.1.24  Smart Start</a:t>
            </a:r>
            <a:endParaRPr>
              <a:latin typeface="Imprima"/>
              <a:ea typeface="Imprima"/>
              <a:cs typeface="Imprima"/>
              <a:sym typeface="Imprima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5078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Imprima"/>
                <a:ea typeface="Imprima"/>
                <a:cs typeface="Imprima"/>
                <a:sym typeface="Imprima"/>
              </a:rPr>
              <a:t>Using cursive handwriting, copy out your Scots poem.</a:t>
            </a:r>
            <a:endParaRPr sz="2000">
              <a:latin typeface="Imprima"/>
              <a:ea typeface="Imprima"/>
              <a:cs typeface="Imprima"/>
              <a:sym typeface="Imprim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Imprima"/>
              <a:ea typeface="Imprima"/>
              <a:cs typeface="Imprima"/>
              <a:sym typeface="Imprim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>
                <a:latin typeface="Imprima"/>
                <a:ea typeface="Imprima"/>
                <a:cs typeface="Imprima"/>
                <a:sym typeface="Imprima"/>
              </a:rPr>
              <a:t>You could also practice reading your poem to your toys or pets. </a:t>
            </a:r>
            <a:r>
              <a:rPr lang="en-GB" sz="2000">
                <a:latin typeface="Imprima"/>
                <a:ea typeface="Imprima"/>
                <a:cs typeface="Imprima"/>
                <a:sym typeface="Imprima"/>
              </a:rPr>
              <a:t> </a:t>
            </a:r>
            <a:endParaRPr sz="2000">
              <a:latin typeface="Imprima"/>
              <a:ea typeface="Imprima"/>
              <a:cs typeface="Imprima"/>
              <a:sym typeface="Imprim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mprima"/>
              <a:ea typeface="Imprima"/>
              <a:cs typeface="Imprima"/>
              <a:sym typeface="Imprim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9325" y="1594275"/>
            <a:ext cx="3509622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Google Shape;67;p15"/>
          <p:cNvGraphicFramePr/>
          <p:nvPr/>
        </p:nvGraphicFramePr>
        <p:xfrm>
          <a:off x="540050" y="375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{308D4150-0E16-42F9-BAC0-47F56FE7155C}</a:tableStyleId>
              </a:tblPr>
              <a:tblGrid>
                <a:gridCol w="1862325"/>
                <a:gridCol w="1819200"/>
                <a:gridCol w="2227450"/>
              </a:tblGrid>
              <a:tr h="1755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100"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7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Imprima"/>
                          <a:ea typeface="Imprima"/>
                          <a:cs typeface="Imprima"/>
                          <a:sym typeface="Imprima"/>
                        </a:rPr>
                        <a:t>armies</a:t>
                      </a:r>
                      <a:endParaRPr sz="1900">
                        <a:latin typeface="Imprima"/>
                        <a:ea typeface="Imprima"/>
                        <a:cs typeface="Imprima"/>
                        <a:sym typeface="Imprim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Imprima"/>
                          <a:ea typeface="Imprima"/>
                          <a:cs typeface="Imprima"/>
                          <a:sym typeface="Imprima"/>
                        </a:rPr>
                        <a:t>babies</a:t>
                      </a:r>
                      <a:endParaRPr sz="1900">
                        <a:latin typeface="Imprima"/>
                        <a:ea typeface="Imprima"/>
                        <a:cs typeface="Imprima"/>
                        <a:sym typeface="Imprim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Imprima"/>
                          <a:ea typeface="Imprima"/>
                          <a:cs typeface="Imprima"/>
                          <a:sym typeface="Imprima"/>
                        </a:rPr>
                        <a:t>buggies</a:t>
                      </a:r>
                      <a:endParaRPr sz="1900">
                        <a:latin typeface="Imprima"/>
                        <a:ea typeface="Imprima"/>
                        <a:cs typeface="Imprima"/>
                        <a:sym typeface="Imprim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Imprima"/>
                          <a:ea typeface="Imprima"/>
                          <a:cs typeface="Imprima"/>
                          <a:sym typeface="Imprima"/>
                        </a:rPr>
                        <a:t>centuries</a:t>
                      </a:r>
                      <a:endParaRPr sz="1900">
                        <a:latin typeface="Imprima"/>
                        <a:ea typeface="Imprima"/>
                        <a:cs typeface="Imprima"/>
                        <a:sym typeface="Imprim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Imprima"/>
                          <a:ea typeface="Imprima"/>
                          <a:cs typeface="Imprima"/>
                          <a:sym typeface="Imprima"/>
                        </a:rPr>
                        <a:t>dictionaries</a:t>
                      </a:r>
                      <a:endParaRPr sz="1900">
                        <a:latin typeface="Imprima"/>
                        <a:ea typeface="Imprima"/>
                        <a:cs typeface="Imprima"/>
                        <a:sym typeface="Imprim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Imprima"/>
                          <a:ea typeface="Imprima"/>
                          <a:cs typeface="Imprima"/>
                          <a:sym typeface="Imprima"/>
                        </a:rPr>
                        <a:t>factories</a:t>
                      </a:r>
                      <a:endParaRPr sz="1900">
                        <a:latin typeface="Imprima"/>
                        <a:ea typeface="Imprima"/>
                        <a:cs typeface="Imprima"/>
                        <a:sym typeface="Imprim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Imprima"/>
                          <a:ea typeface="Imprima"/>
                          <a:cs typeface="Imprima"/>
                          <a:sym typeface="Imprima"/>
                        </a:rPr>
                        <a:t>injuries</a:t>
                      </a:r>
                      <a:endParaRPr sz="1900">
                        <a:latin typeface="Imprima"/>
                        <a:ea typeface="Imprima"/>
                        <a:cs typeface="Imprima"/>
                        <a:sym typeface="Imprim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Imprima"/>
                          <a:ea typeface="Imprima"/>
                          <a:cs typeface="Imprima"/>
                          <a:sym typeface="Imprima"/>
                        </a:rPr>
                        <a:t>secretaries </a:t>
                      </a:r>
                      <a:endParaRPr sz="1900">
                        <a:latin typeface="Imprima"/>
                        <a:ea typeface="Imprima"/>
                        <a:cs typeface="Imprima"/>
                        <a:sym typeface="Imprim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Imprima"/>
                          <a:ea typeface="Imprima"/>
                          <a:cs typeface="Imprima"/>
                          <a:sym typeface="Imprima"/>
                        </a:rPr>
                        <a:t>disable</a:t>
                      </a:r>
                      <a:endParaRPr sz="1900">
                        <a:latin typeface="Imprima"/>
                        <a:ea typeface="Imprima"/>
                        <a:cs typeface="Imprima"/>
                        <a:sym typeface="Imprim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Imprima"/>
                          <a:ea typeface="Imprima"/>
                          <a:cs typeface="Imprima"/>
                          <a:sym typeface="Imprima"/>
                        </a:rPr>
                        <a:t>disagree</a:t>
                      </a:r>
                      <a:endParaRPr sz="1900">
                        <a:latin typeface="Imprima"/>
                        <a:ea typeface="Imprima"/>
                        <a:cs typeface="Imprima"/>
                        <a:sym typeface="Imprim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Imprima"/>
                          <a:ea typeface="Imprima"/>
                          <a:cs typeface="Imprima"/>
                          <a:sym typeface="Imprima"/>
                        </a:rPr>
                        <a:t>disclose</a:t>
                      </a:r>
                      <a:endParaRPr sz="1900">
                        <a:latin typeface="Imprima"/>
                        <a:ea typeface="Imprima"/>
                        <a:cs typeface="Imprima"/>
                        <a:sym typeface="Imprim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Imprima"/>
                          <a:ea typeface="Imprima"/>
                          <a:cs typeface="Imprima"/>
                          <a:sym typeface="Imprima"/>
                        </a:rPr>
                        <a:t>disown</a:t>
                      </a:r>
                      <a:endParaRPr sz="1900">
                        <a:latin typeface="Imprima"/>
                        <a:ea typeface="Imprima"/>
                        <a:cs typeface="Imprima"/>
                        <a:sym typeface="Imprim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Imprima"/>
                          <a:ea typeface="Imprima"/>
                          <a:cs typeface="Imprima"/>
                          <a:sym typeface="Imprima"/>
                        </a:rPr>
                        <a:t>unable</a:t>
                      </a:r>
                      <a:endParaRPr sz="1900">
                        <a:latin typeface="Imprima"/>
                        <a:ea typeface="Imprima"/>
                        <a:cs typeface="Imprima"/>
                        <a:sym typeface="Imprim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Imprima"/>
                          <a:ea typeface="Imprima"/>
                          <a:cs typeface="Imprima"/>
                          <a:sym typeface="Imprima"/>
                        </a:rPr>
                        <a:t>undo</a:t>
                      </a:r>
                      <a:endParaRPr sz="1900">
                        <a:latin typeface="Imprima"/>
                        <a:ea typeface="Imprima"/>
                        <a:cs typeface="Imprima"/>
                        <a:sym typeface="Imprim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Imprima"/>
                          <a:ea typeface="Imprima"/>
                          <a:cs typeface="Imprima"/>
                          <a:sym typeface="Imprima"/>
                        </a:rPr>
                        <a:t>unlucky</a:t>
                      </a:r>
                      <a:endParaRPr sz="1900">
                        <a:latin typeface="Imprima"/>
                        <a:ea typeface="Imprima"/>
                        <a:cs typeface="Imprima"/>
                        <a:sym typeface="Imprim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Imprima"/>
                          <a:ea typeface="Imprima"/>
                          <a:cs typeface="Imprima"/>
                          <a:sym typeface="Imprima"/>
                        </a:rPr>
                        <a:t>cats</a:t>
                      </a:r>
                      <a:endParaRPr sz="1900">
                        <a:latin typeface="Imprima"/>
                        <a:ea typeface="Imprima"/>
                        <a:cs typeface="Imprima"/>
                        <a:sym typeface="Imprim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Imprima"/>
                          <a:ea typeface="Imprima"/>
                          <a:cs typeface="Imprima"/>
                          <a:sym typeface="Imprima"/>
                        </a:rPr>
                        <a:t>rocks</a:t>
                      </a:r>
                      <a:endParaRPr sz="1900">
                        <a:latin typeface="Imprima"/>
                        <a:ea typeface="Imprima"/>
                        <a:cs typeface="Imprima"/>
                        <a:sym typeface="Imprim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Imprima"/>
                          <a:ea typeface="Imprima"/>
                          <a:cs typeface="Imprima"/>
                          <a:sym typeface="Imprima"/>
                        </a:rPr>
                        <a:t>dogs</a:t>
                      </a:r>
                      <a:endParaRPr sz="1900">
                        <a:latin typeface="Imprima"/>
                        <a:ea typeface="Imprima"/>
                        <a:cs typeface="Imprima"/>
                        <a:sym typeface="Imprim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Imprima"/>
                          <a:ea typeface="Imprima"/>
                          <a:cs typeface="Imprima"/>
                          <a:sym typeface="Imprima"/>
                        </a:rPr>
                        <a:t>bats</a:t>
                      </a:r>
                      <a:endParaRPr sz="1900">
                        <a:latin typeface="Imprima"/>
                        <a:ea typeface="Imprima"/>
                        <a:cs typeface="Imprima"/>
                        <a:sym typeface="Imprim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Imprima"/>
                          <a:ea typeface="Imprima"/>
                          <a:cs typeface="Imprima"/>
                          <a:sym typeface="Imprima"/>
                        </a:rPr>
                        <a:t>chains</a:t>
                      </a:r>
                      <a:endParaRPr sz="1900">
                        <a:latin typeface="Imprima"/>
                        <a:ea typeface="Imprima"/>
                        <a:cs typeface="Imprima"/>
                        <a:sym typeface="Imprim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Imprima"/>
                          <a:ea typeface="Imprima"/>
                          <a:cs typeface="Imprima"/>
                          <a:sym typeface="Imprima"/>
                        </a:rPr>
                        <a:t>bees</a:t>
                      </a:r>
                      <a:endParaRPr sz="1900">
                        <a:latin typeface="Imprima"/>
                        <a:ea typeface="Imprima"/>
                        <a:cs typeface="Imprima"/>
                        <a:sym typeface="Imprim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501" y="741226"/>
            <a:ext cx="907775" cy="90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1875" y="611132"/>
            <a:ext cx="907775" cy="1167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5250" y="947613"/>
            <a:ext cx="735325" cy="70138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0975" y="375375"/>
            <a:ext cx="2656200" cy="43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Imprima"/>
                <a:ea typeface="Imprima"/>
                <a:cs typeface="Imprima"/>
                <a:sym typeface="Imprima"/>
              </a:rPr>
              <a:t>Spelling </a:t>
            </a:r>
            <a:endParaRPr b="1" sz="1800">
              <a:latin typeface="Imprima"/>
              <a:ea typeface="Imprima"/>
              <a:cs typeface="Imprima"/>
              <a:sym typeface="Imprim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Imprima"/>
              <a:ea typeface="Imprima"/>
              <a:cs typeface="Imprima"/>
              <a:sym typeface="Imprim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Imprima"/>
              <a:buAutoNum type="arabicPeriod"/>
            </a:pPr>
            <a:r>
              <a:rPr lang="en-GB" sz="1600">
                <a:latin typeface="Imprima"/>
                <a:ea typeface="Imprima"/>
                <a:cs typeface="Imprima"/>
                <a:sym typeface="Imprima"/>
              </a:rPr>
              <a:t>Copy words x3</a:t>
            </a:r>
            <a:endParaRPr sz="1600">
              <a:latin typeface="Imprima"/>
              <a:ea typeface="Imprima"/>
              <a:cs typeface="Imprima"/>
              <a:sym typeface="Imprim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Imprima"/>
              <a:buAutoNum type="arabicPeriod"/>
            </a:pPr>
            <a:r>
              <a:rPr lang="en-GB" sz="1600">
                <a:latin typeface="Imprima"/>
                <a:ea typeface="Imprima"/>
                <a:cs typeface="Imprima"/>
                <a:sym typeface="Imprima"/>
              </a:rPr>
              <a:t>Silly Sentences</a:t>
            </a:r>
            <a:endParaRPr sz="1600">
              <a:latin typeface="Imprima"/>
              <a:ea typeface="Imprima"/>
              <a:cs typeface="Imprima"/>
              <a:sym typeface="Imprim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Imprima"/>
              <a:buAutoNum type="arabicPeriod"/>
            </a:pPr>
            <a:r>
              <a:rPr lang="en-GB" sz="1600">
                <a:latin typeface="Imprima"/>
                <a:ea typeface="Imprima"/>
                <a:cs typeface="Imprima"/>
                <a:sym typeface="Imprima"/>
              </a:rPr>
              <a:t>Doorway textype practice </a:t>
            </a:r>
            <a:endParaRPr sz="1600">
              <a:latin typeface="Imprima"/>
              <a:ea typeface="Imprima"/>
              <a:cs typeface="Imprima"/>
              <a:sym typeface="Imprim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Imprima"/>
              <a:ea typeface="Imprima"/>
              <a:cs typeface="Imprima"/>
              <a:sym typeface="Imprim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Imprima"/>
              <a:ea typeface="Imprima"/>
              <a:cs typeface="Imprima"/>
              <a:sym typeface="Imprim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Imprima"/>
              <a:ea typeface="Imprima"/>
              <a:cs typeface="Imprima"/>
              <a:sym typeface="Imprim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Imprima"/>
                <a:ea typeface="Imprima"/>
                <a:cs typeface="Imprima"/>
                <a:sym typeface="Imprima"/>
              </a:rPr>
              <a:t>*If you have your IDL login at home, please complete 2 lessons. </a:t>
            </a:r>
            <a:endParaRPr sz="1600">
              <a:latin typeface="Imprima"/>
              <a:ea typeface="Imprima"/>
              <a:cs typeface="Imprima"/>
              <a:sym typeface="Imprim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Imprima"/>
              <a:ea typeface="Imprima"/>
              <a:cs typeface="Imprima"/>
              <a:sym typeface="Impri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Challenge yourself to practice some subtraction sums using your chosen strategy. 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69900" y="11641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24394"/>
            <a:ext cx="9144000" cy="3751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Sumdog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Login to Sumdog and complete today’s subtraction challenge!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https://www.sumdog.com/user/sign_in</a:t>
            </a:r>
            <a:r>
              <a:rPr lang="en-GB"/>
              <a:t> 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7037" y="2703862"/>
            <a:ext cx="3325250" cy="195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Scottish Landmarks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https://www.youtube.com/watch?v=G6TPowZU-QQ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Follow </a:t>
            </a:r>
            <a:r>
              <a:rPr lang="en-GB"/>
              <a:t>the</a:t>
            </a:r>
            <a:r>
              <a:rPr lang="en-GB"/>
              <a:t> step by step video to draw a well-known Scottish landmark. 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3125" y="2314120"/>
            <a:ext cx="3423675" cy="225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Dance workout 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https://www.youtube.com/watch?v=m-ZudUKDFrg</a:t>
            </a:r>
            <a:r>
              <a:rPr lang="en-GB"/>
              <a:t> 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4625" y="718063"/>
            <a:ext cx="3009900" cy="38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