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7"/>
  </p:notesMasterIdLst>
  <p:handoutMasterIdLst>
    <p:handoutMasterId r:id="rId18"/>
  </p:handoutMasterIdLst>
  <p:sldIdLst>
    <p:sldId id="258" r:id="rId2"/>
    <p:sldId id="274" r:id="rId3"/>
    <p:sldId id="264" r:id="rId4"/>
    <p:sldId id="275" r:id="rId5"/>
    <p:sldId id="279" r:id="rId6"/>
    <p:sldId id="276" r:id="rId7"/>
    <p:sldId id="277" r:id="rId8"/>
    <p:sldId id="281" r:id="rId9"/>
    <p:sldId id="282" r:id="rId10"/>
    <p:sldId id="283" r:id="rId11"/>
    <p:sldId id="288" r:id="rId12"/>
    <p:sldId id="285" r:id="rId13"/>
    <p:sldId id="286" r:id="rId14"/>
    <p:sldId id="287" r:id="rId15"/>
    <p:sldId id="267" r:id="rId16"/>
  </p:sldIdLst>
  <p:sldSz cx="9144000" cy="6858000" type="screen4x3"/>
  <p:notesSz cx="6858000" cy="9144000"/>
  <p:embeddedFontLst>
    <p:embeddedFont>
      <p:font typeface="Twinkl" panose="020B0604020202020204" charset="0"/>
      <p:regular r:id="rId19"/>
      <p:bold r:id="rId20"/>
    </p:embeddedFont>
    <p:embeddedFont>
      <p:font typeface="Tuffy" panose="020B0603060100000000" charset="0"/>
      <p:regular r:id="rId21"/>
      <p:bold r:id="rId22"/>
      <p:italic r:id="rId23"/>
      <p:boldItalic r:id="rId24"/>
    </p:embeddedFont>
    <p:embeddedFont>
      <p:font typeface="Calibri" panose="020F0502020204030204" pitchFamily="34" charset="0"/>
      <p:regular r:id="rId25"/>
      <p:bold r:id="rId26"/>
      <p:italic r:id="rId27"/>
      <p:boldItalic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2880" userDrawn="1">
          <p15:clr>
            <a:srgbClr val="A4A3A4"/>
          </p15:clr>
        </p15:guide>
        <p15:guide id="4" pos="340" userDrawn="1">
          <p15:clr>
            <a:srgbClr val="A4A3A4"/>
          </p15:clr>
        </p15:guide>
        <p15:guide id="5" orient="horz" pos="3974"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4D15"/>
    <a:srgbClr val="E52122"/>
    <a:srgbClr val="0175B0"/>
    <a:srgbClr val="0079C3"/>
    <a:srgbClr val="FFE864"/>
    <a:srgbClr val="18A0DB"/>
    <a:srgbClr val="DE1E5A"/>
    <a:srgbClr val="BC0105"/>
    <a:srgbClr val="4DB1E3"/>
    <a:srgbClr val="80C1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showGuides="1">
      <p:cViewPr>
        <p:scale>
          <a:sx n="52" d="100"/>
          <a:sy n="52" d="100"/>
        </p:scale>
        <p:origin x="-978" y="-24"/>
      </p:cViewPr>
      <p:guideLst>
        <p:guide orient="horz" pos="2160"/>
        <p:guide orient="horz" pos="3974"/>
        <p:guide orient="horz" pos="346"/>
        <p:guide orient="horz" pos="482"/>
        <p:guide orient="horz" pos="3838"/>
        <p:guide pos="2880"/>
        <p:guide pos="340"/>
        <p:guide pos="5420"/>
        <p:guide pos="476"/>
        <p:guide pos="5284"/>
      </p:guideLst>
    </p:cSldViewPr>
  </p:slideViewPr>
  <p:notesTextViewPr>
    <p:cViewPr>
      <p:scale>
        <a:sx n="3" d="2"/>
        <a:sy n="3" d="2"/>
      </p:scale>
      <p:origin x="0" y="0"/>
    </p:cViewPr>
  </p:notesTextViewPr>
  <p:notesViewPr>
    <p:cSldViewPr snapToGrid="0" showGuides="1">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07/06/2020</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07/06/2020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val="342987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smtClean="0"/>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752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Tree>
    <p:extLst>
      <p:ext uri="{BB962C8B-B14F-4D97-AF65-F5344CB8AC3E}">
        <p14:creationId xmlns:p14="http://schemas.microsoft.com/office/powerpoint/2010/main" val="16819737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6" r:id="rId5"/>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18862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66354" y="1803802"/>
            <a:ext cx="3466023" cy="1661993"/>
          </a:xfrm>
          <a:prstGeom prst="rect">
            <a:avLst/>
          </a:prstGeom>
        </p:spPr>
        <p:txBody>
          <a:bodyPr wrap="square" lIns="0" tIns="0" rIns="0" bIns="0">
            <a:spAutoFit/>
          </a:bodyPr>
          <a:lstStyle/>
          <a:p>
            <a:pPr>
              <a:lnSpc>
                <a:spcPct val="100000"/>
              </a:lnSpc>
              <a:spcBef>
                <a:spcPct val="0"/>
              </a:spcBef>
              <a:buFontTx/>
              <a:buNone/>
            </a:pPr>
            <a:r>
              <a:rPr lang="en-GB" altLang="en-US" dirty="0"/>
              <a:t>Walt’s films grew in popularity and his company known then as Walt Disney Pictures, made many films. Here are some of the most well known, although there are lots more</a:t>
            </a:r>
            <a:r>
              <a:rPr lang="en-GB" altLang="en-US" dirty="0" smtClean="0"/>
              <a:t>:</a:t>
            </a:r>
          </a:p>
        </p:txBody>
      </p:sp>
      <p:sp>
        <p:nvSpPr>
          <p:cNvPr id="6" name="Title 20"/>
          <p:cNvSpPr txBox="1">
            <a:spLocks/>
          </p:cNvSpPr>
          <p:nvPr/>
        </p:nvSpPr>
        <p:spPr>
          <a:xfrm>
            <a:off x="441123" y="841728"/>
            <a:ext cx="8247016" cy="696808"/>
          </a:xfrm>
          <a:prstGeom prst="roundRect">
            <a:avLst>
              <a:gd name="adj" fmla="val 9641"/>
            </a:avLst>
          </a:prstGeom>
          <a:solidFill>
            <a:srgbClr val="0175B0"/>
          </a:solid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3600" dirty="0">
                <a:solidFill>
                  <a:schemeClr val="bg1"/>
                </a:solidFill>
              </a:rPr>
              <a:t>Walt’s Other Films</a:t>
            </a:r>
            <a:endParaRPr lang="en-GB" sz="3600" dirty="0">
              <a:solidFill>
                <a:schemeClr val="bg1"/>
              </a:solidFill>
              <a:latin typeface="+mn-lt"/>
            </a:endParaRPr>
          </a:p>
        </p:txBody>
      </p:sp>
      <p:sp>
        <p:nvSpPr>
          <p:cNvPr id="3" name="Flowchart: Alternate Process 2"/>
          <p:cNvSpPr/>
          <p:nvPr/>
        </p:nvSpPr>
        <p:spPr>
          <a:xfrm>
            <a:off x="5508442" y="1879911"/>
            <a:ext cx="1634336" cy="408623"/>
          </a:xfrm>
          <a:prstGeom prst="flowChartAlternateProcess">
            <a:avLst/>
          </a:prstGeom>
          <a:solidFill>
            <a:srgbClr val="E84D15"/>
          </a:solidFill>
        </p:spPr>
        <p:txBody>
          <a:bodyPr wrap="none">
            <a:spAutoFit/>
          </a:bodyPr>
          <a:lstStyle/>
          <a:p>
            <a:pPr>
              <a:lnSpc>
                <a:spcPct val="100000"/>
              </a:lnSpc>
              <a:spcBef>
                <a:spcPct val="0"/>
              </a:spcBef>
              <a:buFontTx/>
              <a:buNone/>
            </a:pPr>
            <a:r>
              <a:rPr lang="en-GB" altLang="en-US" dirty="0">
                <a:solidFill>
                  <a:schemeClr val="bg1"/>
                </a:solidFill>
              </a:rPr>
              <a:t>1941 – Dumbo</a:t>
            </a:r>
          </a:p>
        </p:txBody>
      </p:sp>
      <p:sp>
        <p:nvSpPr>
          <p:cNvPr id="4" name="Flowchart: Alternate Process 3"/>
          <p:cNvSpPr/>
          <p:nvPr/>
        </p:nvSpPr>
        <p:spPr>
          <a:xfrm>
            <a:off x="5329520" y="2410983"/>
            <a:ext cx="1992184" cy="408623"/>
          </a:xfrm>
          <a:prstGeom prst="flowChartAlternateProcess">
            <a:avLst/>
          </a:prstGeom>
          <a:solidFill>
            <a:srgbClr val="E84D15"/>
          </a:solidFill>
        </p:spPr>
        <p:txBody>
          <a:bodyPr wrap="none">
            <a:spAutoFit/>
          </a:bodyPr>
          <a:lstStyle/>
          <a:p>
            <a:pPr>
              <a:lnSpc>
                <a:spcPct val="100000"/>
              </a:lnSpc>
              <a:spcBef>
                <a:spcPct val="0"/>
              </a:spcBef>
              <a:buFontTx/>
              <a:buNone/>
            </a:pPr>
            <a:r>
              <a:rPr lang="en-GB" altLang="en-US" dirty="0">
                <a:solidFill>
                  <a:schemeClr val="bg1"/>
                </a:solidFill>
              </a:rPr>
              <a:t>1950 – Cinderella</a:t>
            </a:r>
          </a:p>
        </p:txBody>
      </p:sp>
      <p:sp>
        <p:nvSpPr>
          <p:cNvPr id="7" name="Flowchart: Alternate Process 6"/>
          <p:cNvSpPr/>
          <p:nvPr/>
        </p:nvSpPr>
        <p:spPr>
          <a:xfrm>
            <a:off x="4842898" y="2942055"/>
            <a:ext cx="2965427" cy="408623"/>
          </a:xfrm>
          <a:prstGeom prst="flowChartAlternateProcess">
            <a:avLst/>
          </a:prstGeom>
          <a:solidFill>
            <a:srgbClr val="E84D15"/>
          </a:solidFill>
        </p:spPr>
        <p:txBody>
          <a:bodyPr wrap="none">
            <a:spAutoFit/>
          </a:bodyPr>
          <a:lstStyle/>
          <a:p>
            <a:pPr>
              <a:lnSpc>
                <a:spcPct val="100000"/>
              </a:lnSpc>
              <a:spcBef>
                <a:spcPct val="0"/>
              </a:spcBef>
              <a:buFontTx/>
              <a:buNone/>
            </a:pPr>
            <a:r>
              <a:rPr lang="en-GB" altLang="en-US" dirty="0">
                <a:solidFill>
                  <a:schemeClr val="bg1"/>
                </a:solidFill>
              </a:rPr>
              <a:t>1951 – Alice in Wonderland</a:t>
            </a:r>
          </a:p>
        </p:txBody>
      </p:sp>
      <p:sp>
        <p:nvSpPr>
          <p:cNvPr id="9" name="Flowchart: Alternate Process 8"/>
          <p:cNvSpPr/>
          <p:nvPr/>
        </p:nvSpPr>
        <p:spPr>
          <a:xfrm>
            <a:off x="5366284" y="3473127"/>
            <a:ext cx="1918654" cy="408623"/>
          </a:xfrm>
          <a:prstGeom prst="flowChartAlternateProcess">
            <a:avLst/>
          </a:prstGeom>
          <a:solidFill>
            <a:srgbClr val="E84D15"/>
          </a:solidFill>
        </p:spPr>
        <p:txBody>
          <a:bodyPr wrap="none">
            <a:spAutoFit/>
          </a:bodyPr>
          <a:lstStyle/>
          <a:p>
            <a:pPr>
              <a:lnSpc>
                <a:spcPct val="100000"/>
              </a:lnSpc>
              <a:spcBef>
                <a:spcPct val="0"/>
              </a:spcBef>
              <a:buFontTx/>
              <a:buNone/>
            </a:pPr>
            <a:r>
              <a:rPr lang="en-GB" altLang="en-US" dirty="0">
                <a:solidFill>
                  <a:schemeClr val="bg1"/>
                </a:solidFill>
              </a:rPr>
              <a:t>1953 – Peter Pan</a:t>
            </a:r>
          </a:p>
        </p:txBody>
      </p:sp>
      <p:sp>
        <p:nvSpPr>
          <p:cNvPr id="10" name="Flowchart: Alternate Process 9"/>
          <p:cNvSpPr/>
          <p:nvPr/>
        </p:nvSpPr>
        <p:spPr>
          <a:xfrm>
            <a:off x="4818620" y="4004199"/>
            <a:ext cx="3013982" cy="408623"/>
          </a:xfrm>
          <a:prstGeom prst="flowChartAlternateProcess">
            <a:avLst/>
          </a:prstGeom>
          <a:solidFill>
            <a:srgbClr val="E84D15"/>
          </a:solidFill>
        </p:spPr>
        <p:txBody>
          <a:bodyPr wrap="none">
            <a:spAutoFit/>
          </a:bodyPr>
          <a:lstStyle/>
          <a:p>
            <a:pPr>
              <a:lnSpc>
                <a:spcPct val="100000"/>
              </a:lnSpc>
              <a:spcBef>
                <a:spcPct val="0"/>
              </a:spcBef>
              <a:buFontTx/>
              <a:buNone/>
            </a:pPr>
            <a:r>
              <a:rPr lang="en-GB" altLang="en-US" dirty="0">
                <a:solidFill>
                  <a:schemeClr val="bg1"/>
                </a:solidFill>
              </a:rPr>
              <a:t>1955 – Lady and the Tramp</a:t>
            </a:r>
          </a:p>
        </p:txBody>
      </p:sp>
      <p:sp>
        <p:nvSpPr>
          <p:cNvPr id="11" name="Flowchart: Alternate Process 10"/>
          <p:cNvSpPr/>
          <p:nvPr/>
        </p:nvSpPr>
        <p:spPr>
          <a:xfrm>
            <a:off x="5044402" y="4535271"/>
            <a:ext cx="2562418" cy="408623"/>
          </a:xfrm>
          <a:prstGeom prst="flowChartAlternateProcess">
            <a:avLst/>
          </a:prstGeom>
          <a:solidFill>
            <a:srgbClr val="E84D15"/>
          </a:solidFill>
        </p:spPr>
        <p:txBody>
          <a:bodyPr wrap="none">
            <a:spAutoFit/>
          </a:bodyPr>
          <a:lstStyle/>
          <a:p>
            <a:pPr>
              <a:lnSpc>
                <a:spcPct val="100000"/>
              </a:lnSpc>
              <a:spcBef>
                <a:spcPct val="0"/>
              </a:spcBef>
              <a:buFontTx/>
              <a:buNone/>
            </a:pPr>
            <a:r>
              <a:rPr lang="en-GB" altLang="en-US" dirty="0">
                <a:solidFill>
                  <a:schemeClr val="bg1"/>
                </a:solidFill>
              </a:rPr>
              <a:t>1959 – Sleeping Beauty</a:t>
            </a:r>
          </a:p>
        </p:txBody>
      </p:sp>
      <p:sp>
        <p:nvSpPr>
          <p:cNvPr id="12" name="Flowchart: Alternate Process 11"/>
          <p:cNvSpPr/>
          <p:nvPr/>
        </p:nvSpPr>
        <p:spPr>
          <a:xfrm>
            <a:off x="5092957" y="5066343"/>
            <a:ext cx="2465308" cy="408623"/>
          </a:xfrm>
          <a:prstGeom prst="flowChartAlternateProcess">
            <a:avLst/>
          </a:prstGeom>
          <a:solidFill>
            <a:srgbClr val="E84D15"/>
          </a:solidFill>
        </p:spPr>
        <p:txBody>
          <a:bodyPr wrap="none">
            <a:spAutoFit/>
          </a:bodyPr>
          <a:lstStyle/>
          <a:p>
            <a:pPr>
              <a:lnSpc>
                <a:spcPct val="100000"/>
              </a:lnSpc>
              <a:spcBef>
                <a:spcPct val="0"/>
              </a:spcBef>
              <a:buFontTx/>
              <a:buNone/>
            </a:pPr>
            <a:r>
              <a:rPr lang="en-GB" altLang="en-US" dirty="0">
                <a:solidFill>
                  <a:schemeClr val="bg1"/>
                </a:solidFill>
              </a:rPr>
              <a:t>1961 – 101 Dalmatians</a:t>
            </a:r>
          </a:p>
        </p:txBody>
      </p:sp>
      <p:sp>
        <p:nvSpPr>
          <p:cNvPr id="13" name="Flowchart: Alternate Process 12"/>
          <p:cNvSpPr/>
          <p:nvPr/>
        </p:nvSpPr>
        <p:spPr>
          <a:xfrm>
            <a:off x="5159314" y="5597413"/>
            <a:ext cx="2332591" cy="408623"/>
          </a:xfrm>
          <a:prstGeom prst="flowChartAlternateProcess">
            <a:avLst/>
          </a:prstGeom>
          <a:solidFill>
            <a:srgbClr val="E84D15"/>
          </a:solidFill>
        </p:spPr>
        <p:txBody>
          <a:bodyPr wrap="none">
            <a:spAutoFit/>
          </a:bodyPr>
          <a:lstStyle/>
          <a:p>
            <a:pPr>
              <a:lnSpc>
                <a:spcPct val="100000"/>
              </a:lnSpc>
              <a:spcBef>
                <a:spcPct val="0"/>
              </a:spcBef>
              <a:buFontTx/>
              <a:buNone/>
            </a:pPr>
            <a:r>
              <a:rPr lang="en-GB" altLang="en-US" dirty="0">
                <a:solidFill>
                  <a:schemeClr val="bg1"/>
                </a:solidFill>
              </a:rPr>
              <a:t>1964 – Mary Poppins</a:t>
            </a:r>
          </a:p>
        </p:txBody>
      </p:sp>
      <p:pic>
        <p:nvPicPr>
          <p:cNvPr id="6146" name="Picture 2" descr="https://upload.wikimedia.org/wikipedia/commons/1/1b/Dumbo194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2241" y="3684189"/>
            <a:ext cx="3030136" cy="2323104"/>
          </a:xfrm>
          <a:prstGeom prst="flowChartAlternateProcess">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43575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55652" y="1786887"/>
            <a:ext cx="3407046" cy="1661993"/>
          </a:xfrm>
          <a:prstGeom prst="rect">
            <a:avLst/>
          </a:prstGeom>
        </p:spPr>
        <p:txBody>
          <a:bodyPr wrap="square" lIns="0" tIns="0" rIns="0" bIns="0">
            <a:spAutoFit/>
          </a:bodyPr>
          <a:lstStyle/>
          <a:p>
            <a:pPr>
              <a:lnSpc>
                <a:spcPct val="100000"/>
              </a:lnSpc>
              <a:spcBef>
                <a:spcPct val="0"/>
              </a:spcBef>
              <a:buFontTx/>
              <a:buNone/>
            </a:pPr>
            <a:r>
              <a:rPr lang="en-GB" altLang="en-US" dirty="0"/>
              <a:t>It may seem hard to believe but a long time ago, not many people had televisions! Over 60 years ago during the 1950s, television became very popular.</a:t>
            </a:r>
          </a:p>
          <a:p>
            <a:pPr>
              <a:lnSpc>
                <a:spcPct val="100000"/>
              </a:lnSpc>
              <a:spcBef>
                <a:spcPct val="0"/>
              </a:spcBef>
              <a:buFontTx/>
              <a:buNone/>
            </a:pPr>
            <a:endParaRPr lang="en-GB" altLang="en-US" dirty="0">
              <a:solidFill>
                <a:srgbClr val="FF0000"/>
              </a:solidFill>
            </a:endParaRPr>
          </a:p>
        </p:txBody>
      </p:sp>
      <p:sp>
        <p:nvSpPr>
          <p:cNvPr id="9" name="Title 20"/>
          <p:cNvSpPr txBox="1">
            <a:spLocks/>
          </p:cNvSpPr>
          <p:nvPr/>
        </p:nvSpPr>
        <p:spPr>
          <a:xfrm>
            <a:off x="441123" y="841728"/>
            <a:ext cx="8247016" cy="696808"/>
          </a:xfrm>
          <a:prstGeom prst="roundRect">
            <a:avLst>
              <a:gd name="adj" fmla="val 9641"/>
            </a:avLst>
          </a:prstGeom>
          <a:solidFill>
            <a:srgbClr val="0175B0"/>
          </a:solid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3600" dirty="0" smtClean="0">
                <a:solidFill>
                  <a:schemeClr val="bg1"/>
                </a:solidFill>
              </a:rPr>
              <a:t>Walt Disney’s Disneyland</a:t>
            </a:r>
            <a:endParaRPr lang="en-GB" sz="3600" dirty="0">
              <a:solidFill>
                <a:schemeClr val="bg1"/>
              </a:solidFill>
              <a:latin typeface="+mn-lt"/>
            </a:endParaRPr>
          </a:p>
        </p:txBody>
      </p:sp>
      <p:sp>
        <p:nvSpPr>
          <p:cNvPr id="4" name="Flowchart: Alternate Process 3"/>
          <p:cNvSpPr/>
          <p:nvPr/>
        </p:nvSpPr>
        <p:spPr>
          <a:xfrm>
            <a:off x="3620770" y="4739070"/>
            <a:ext cx="3959225" cy="1021556"/>
          </a:xfrm>
          <a:prstGeom prst="flowChartAlternateProcess">
            <a:avLst/>
          </a:prstGeom>
          <a:solidFill>
            <a:srgbClr val="E84D15"/>
          </a:solidFill>
        </p:spPr>
        <p:txBody>
          <a:bodyPr wrap="square">
            <a:spAutoFit/>
          </a:bodyPr>
          <a:lstStyle/>
          <a:p>
            <a:pPr>
              <a:lnSpc>
                <a:spcPct val="100000"/>
              </a:lnSpc>
              <a:spcBef>
                <a:spcPct val="0"/>
              </a:spcBef>
              <a:buFontTx/>
              <a:buNone/>
            </a:pPr>
            <a:r>
              <a:rPr lang="en-GB" altLang="en-US" dirty="0">
                <a:solidFill>
                  <a:schemeClr val="bg1"/>
                </a:solidFill>
              </a:rPr>
              <a:t>If you were going to make your own television show what would it be about?</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33554" y="1778409"/>
            <a:ext cx="2333898" cy="1556779"/>
          </a:xfrm>
          <a:prstGeom prst="rect">
            <a:avLst/>
          </a:prstGeom>
        </p:spPr>
      </p:pic>
      <p:sp>
        <p:nvSpPr>
          <p:cNvPr id="3" name="Rectangle 2"/>
          <p:cNvSpPr/>
          <p:nvPr/>
        </p:nvSpPr>
        <p:spPr>
          <a:xfrm>
            <a:off x="755650" y="3435779"/>
            <a:ext cx="7595870" cy="923330"/>
          </a:xfrm>
          <a:prstGeom prst="rect">
            <a:avLst/>
          </a:prstGeom>
        </p:spPr>
        <p:txBody>
          <a:bodyPr wrap="square" lIns="0" rIns="0">
            <a:spAutoFit/>
          </a:bodyPr>
          <a:lstStyle/>
          <a:p>
            <a:pPr>
              <a:lnSpc>
                <a:spcPct val="100000"/>
              </a:lnSpc>
              <a:spcBef>
                <a:spcPct val="0"/>
              </a:spcBef>
              <a:buFontTx/>
              <a:buNone/>
            </a:pPr>
            <a:r>
              <a:rPr lang="en-GB" altLang="en-US" dirty="0"/>
              <a:t>Walt realised this and decided to make his own television show.</a:t>
            </a:r>
            <a:r>
              <a:rPr lang="en-GB" altLang="en-US" dirty="0">
                <a:solidFill>
                  <a:srgbClr val="FF0000"/>
                </a:solidFill>
              </a:rPr>
              <a:t> </a:t>
            </a:r>
            <a:r>
              <a:rPr lang="en-GB" altLang="en-US" dirty="0"/>
              <a:t>Every week, Walt presented a show telling stories and introducing different characters from his films.</a:t>
            </a:r>
          </a:p>
        </p:txBody>
      </p:sp>
      <p:sp>
        <p:nvSpPr>
          <p:cNvPr id="10" name="talk about it">
            <a:extLst>
              <a:ext uri="{FF2B5EF4-FFF2-40B4-BE49-F238E27FC236}">
                <a16:creationId xmlns:a16="http://schemas.microsoft.com/office/drawing/2014/main" xmlns="" id="{0D80EF89-9F8F-49C0-B4B8-FB654525D6A5}"/>
              </a:ext>
            </a:extLst>
          </p:cNvPr>
          <p:cNvSpPr/>
          <p:nvPr/>
        </p:nvSpPr>
        <p:spPr>
          <a:xfrm>
            <a:off x="1730512" y="4579129"/>
            <a:ext cx="1457325" cy="1341438"/>
          </a:xfrm>
          <a:prstGeom prst="ellipse">
            <a:avLst/>
          </a:prstGeom>
          <a:solidFill>
            <a:srgbClr val="0175B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chemeClr val="bg1"/>
                </a:solidFill>
              </a:rPr>
              <a:t>Talk About It</a:t>
            </a:r>
          </a:p>
        </p:txBody>
      </p:sp>
    </p:spTree>
    <p:extLst>
      <p:ext uri="{BB962C8B-B14F-4D97-AF65-F5344CB8AC3E}">
        <p14:creationId xmlns:p14="http://schemas.microsoft.com/office/powerpoint/2010/main" val="15252302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nextCondLst>
                <p:cond evt="onClick" delay="0">
                  <p:tgtEl>
                    <p:spTgt spid="10"/>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55651" y="1786887"/>
            <a:ext cx="4235450" cy="2492990"/>
          </a:xfrm>
          <a:prstGeom prst="rect">
            <a:avLst/>
          </a:prstGeom>
        </p:spPr>
        <p:txBody>
          <a:bodyPr wrap="square" lIns="0" tIns="0" rIns="0" bIns="0">
            <a:spAutoFit/>
          </a:bodyPr>
          <a:lstStyle/>
          <a:p>
            <a:r>
              <a:rPr lang="en-GB" altLang="en-US" dirty="0"/>
              <a:t>Walt and Lilian had two daughters, Diane and Sharon. Walt said Saturdays were ‘Daddy’s day’ and he was always looking for fun places to take his little girls. </a:t>
            </a:r>
            <a:endParaRPr lang="en-GB" altLang="en-US" dirty="0" smtClean="0"/>
          </a:p>
          <a:p>
            <a:endParaRPr lang="en-GB" altLang="en-US" dirty="0"/>
          </a:p>
          <a:p>
            <a:r>
              <a:rPr lang="en-GB" altLang="en-US" dirty="0" smtClean="0"/>
              <a:t>An </a:t>
            </a:r>
            <a:r>
              <a:rPr lang="en-GB" altLang="en-US" dirty="0"/>
              <a:t>idea began to come into his head to build a place where parents and children could have fun together</a:t>
            </a:r>
            <a:r>
              <a:rPr lang="en-GB" altLang="en-US" dirty="0" smtClean="0"/>
              <a:t>.</a:t>
            </a:r>
            <a:endParaRPr lang="en-GB" altLang="en-US" dirty="0"/>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10395" y="1847850"/>
            <a:ext cx="3277955" cy="4233830"/>
          </a:xfrm>
          <a:prstGeom prst="flowChartAlternateProcess">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20"/>
          <p:cNvSpPr txBox="1">
            <a:spLocks/>
          </p:cNvSpPr>
          <p:nvPr/>
        </p:nvSpPr>
        <p:spPr>
          <a:xfrm>
            <a:off x="441123" y="841728"/>
            <a:ext cx="8247016" cy="696808"/>
          </a:xfrm>
          <a:prstGeom prst="roundRect">
            <a:avLst>
              <a:gd name="adj" fmla="val 9641"/>
            </a:avLst>
          </a:prstGeom>
          <a:solidFill>
            <a:srgbClr val="0175B0"/>
          </a:solid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3600" dirty="0" smtClean="0">
                <a:solidFill>
                  <a:schemeClr val="bg1"/>
                </a:solidFill>
              </a:rPr>
              <a:t>Disneyland</a:t>
            </a:r>
            <a:endParaRPr lang="en-GB" sz="3600" dirty="0">
              <a:solidFill>
                <a:schemeClr val="bg1"/>
              </a:solidFill>
              <a:latin typeface="+mn-lt"/>
            </a:endParaRPr>
          </a:p>
        </p:txBody>
      </p:sp>
      <p:sp>
        <p:nvSpPr>
          <p:cNvPr id="4" name="Flowchart: Alternate Process 3"/>
          <p:cNvSpPr/>
          <p:nvPr/>
        </p:nvSpPr>
        <p:spPr>
          <a:xfrm>
            <a:off x="755650" y="4735781"/>
            <a:ext cx="3959225" cy="1021556"/>
          </a:xfrm>
          <a:prstGeom prst="flowChartAlternateProcess">
            <a:avLst/>
          </a:prstGeom>
          <a:solidFill>
            <a:srgbClr val="E84D15"/>
          </a:solidFill>
        </p:spPr>
        <p:txBody>
          <a:bodyPr wrap="square">
            <a:spAutoFit/>
          </a:bodyPr>
          <a:lstStyle/>
          <a:p>
            <a:r>
              <a:rPr lang="en-GB" altLang="en-US" dirty="0">
                <a:solidFill>
                  <a:schemeClr val="bg1"/>
                </a:solidFill>
              </a:rPr>
              <a:t>In 1955, Walt’s idea became real when the theme park Disneyland was opened.</a:t>
            </a:r>
          </a:p>
        </p:txBody>
      </p:sp>
    </p:spTree>
    <p:extLst>
      <p:ext uri="{BB962C8B-B14F-4D97-AF65-F5344CB8AC3E}">
        <p14:creationId xmlns:p14="http://schemas.microsoft.com/office/powerpoint/2010/main" val="3591314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1"/>
          <p:cNvSpPr txBox="1">
            <a:spLocks noChangeArrowheads="1"/>
          </p:cNvSpPr>
          <p:nvPr/>
        </p:nvSpPr>
        <p:spPr bwMode="auto">
          <a:xfrm>
            <a:off x="649288" y="1722986"/>
            <a:ext cx="7872412"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r>
              <a:rPr lang="en-GB" altLang="en-US" dirty="0"/>
              <a:t>Walt continued to make films and had started plans on a new theme park, called </a:t>
            </a:r>
            <a:r>
              <a:rPr lang="en-GB" altLang="en-US"/>
              <a:t>Disney </a:t>
            </a:r>
            <a:r>
              <a:rPr lang="en-GB" altLang="en-US" smtClean="0"/>
              <a:t>World, </a:t>
            </a:r>
            <a:r>
              <a:rPr lang="en-GB" altLang="en-US" dirty="0"/>
              <a:t>in Florida.</a:t>
            </a:r>
          </a:p>
          <a:p>
            <a:endParaRPr lang="en-GB" altLang="en-US" dirty="0"/>
          </a:p>
          <a:p>
            <a:r>
              <a:rPr lang="en-GB" altLang="en-US" dirty="0"/>
              <a:t>Sadly before Disney World opened, in 1966 Walt died.</a:t>
            </a:r>
          </a:p>
          <a:p>
            <a:endParaRPr lang="en-GB" altLang="en-US" dirty="0"/>
          </a:p>
          <a:p>
            <a:r>
              <a:rPr lang="en-GB" altLang="en-US" dirty="0"/>
              <a:t>Roy took over the plans to build the park and renamed it Walt Disney World in memory of his brother.</a:t>
            </a:r>
          </a:p>
        </p:txBody>
      </p:sp>
      <p:pic>
        <p:nvPicPr>
          <p:cNvPr id="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490" y="3889612"/>
            <a:ext cx="1632802" cy="2258776"/>
          </a:xfrm>
          <a:prstGeom prst="flowChartAlternateProcess">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6"/>
          <p:cNvSpPr txBox="1">
            <a:spLocks noChangeArrowheads="1"/>
          </p:cNvSpPr>
          <p:nvPr/>
        </p:nvSpPr>
        <p:spPr bwMode="auto">
          <a:xfrm>
            <a:off x="2933700" y="4211280"/>
            <a:ext cx="5339981" cy="1634490"/>
          </a:xfrm>
          <a:prstGeom prst="flowChartAlternateProcess">
            <a:avLst/>
          </a:prstGeom>
          <a:solidFill>
            <a:srgbClr val="E84D15"/>
          </a:solidFill>
          <a:ln>
            <a:noFill/>
          </a:ln>
        </p:spPr>
        <p:txBody>
          <a:bodyPr wrap="square">
            <a:spAutoFit/>
          </a:bodyPr>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r>
              <a:rPr lang="en-GB" altLang="en-US" dirty="0">
                <a:solidFill>
                  <a:schemeClr val="bg1"/>
                </a:solidFill>
              </a:rPr>
              <a:t>This special statue of Walt and Mickey </a:t>
            </a:r>
            <a:r>
              <a:rPr lang="en-GB" altLang="en-US" dirty="0" smtClean="0">
                <a:solidFill>
                  <a:schemeClr val="bg1"/>
                </a:solidFill>
              </a:rPr>
              <a:t>was </a:t>
            </a:r>
            <a:r>
              <a:rPr lang="en-GB" altLang="en-US" dirty="0">
                <a:solidFill>
                  <a:schemeClr val="bg1"/>
                </a:solidFill>
              </a:rPr>
              <a:t>put in the Magic Kingdom in Walt Disney World. It reminds people of what Walt once said: ‘I only hope that we never lose sight of one thing — that it was all started by a mouse.’</a:t>
            </a:r>
          </a:p>
        </p:txBody>
      </p:sp>
      <p:sp>
        <p:nvSpPr>
          <p:cNvPr id="11" name="Title 20"/>
          <p:cNvSpPr txBox="1">
            <a:spLocks/>
          </p:cNvSpPr>
          <p:nvPr/>
        </p:nvSpPr>
        <p:spPr>
          <a:xfrm>
            <a:off x="441123" y="841728"/>
            <a:ext cx="8247016" cy="696808"/>
          </a:xfrm>
          <a:prstGeom prst="roundRect">
            <a:avLst>
              <a:gd name="adj" fmla="val 9641"/>
            </a:avLst>
          </a:prstGeom>
          <a:solidFill>
            <a:srgbClr val="0175B0"/>
          </a:solid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3600" dirty="0">
                <a:solidFill>
                  <a:schemeClr val="bg1"/>
                </a:solidFill>
              </a:rPr>
              <a:t>Walt Disney World</a:t>
            </a:r>
            <a:endParaRPr lang="en-GB" sz="3600" dirty="0">
              <a:solidFill>
                <a:schemeClr val="bg1"/>
              </a:solidFill>
              <a:latin typeface="+mn-lt"/>
            </a:endParaRPr>
          </a:p>
        </p:txBody>
      </p:sp>
      <p:sp>
        <p:nvSpPr>
          <p:cNvPr id="12" name="Rectangle 11"/>
          <p:cNvSpPr/>
          <p:nvPr/>
        </p:nvSpPr>
        <p:spPr>
          <a:xfrm>
            <a:off x="2908568" y="6040666"/>
            <a:ext cx="3312125" cy="215444"/>
          </a:xfrm>
          <a:prstGeom prst="rect">
            <a:avLst/>
          </a:prstGeom>
        </p:spPr>
        <p:txBody>
          <a:bodyPr wrap="none">
            <a:spAutoFit/>
          </a:bodyPr>
          <a:lstStyle/>
          <a:p>
            <a:r>
              <a:rPr lang="en-GB" sz="800" dirty="0">
                <a:solidFill>
                  <a:srgbClr val="222222"/>
                </a:solidFill>
                <a:latin typeface="Tuffy" panose="020B0603060100000000" pitchFamily="34" charset="0"/>
              </a:rPr>
              <a:t>Walt, Mickey, and the </a:t>
            </a:r>
            <a:r>
              <a:rPr lang="en-GB" sz="800" dirty="0" smtClean="0">
                <a:solidFill>
                  <a:srgbClr val="222222"/>
                </a:solidFill>
                <a:latin typeface="Tuffy" panose="020B0603060100000000" pitchFamily="34" charset="0"/>
              </a:rPr>
              <a:t>Castle by Jake </a:t>
            </a:r>
            <a:r>
              <a:rPr lang="en-GB" sz="800" dirty="0" err="1" smtClean="0">
                <a:solidFill>
                  <a:srgbClr val="222222"/>
                </a:solidFill>
                <a:latin typeface="Tuffy" panose="020B0603060100000000" pitchFamily="34" charset="0"/>
              </a:rPr>
              <a:t>Toczek</a:t>
            </a:r>
            <a:r>
              <a:rPr lang="en-GB" sz="800" dirty="0" smtClean="0">
                <a:solidFill>
                  <a:srgbClr val="222222"/>
                </a:solidFill>
                <a:latin typeface="Tuffy" panose="020B0603060100000000" pitchFamily="34" charset="0"/>
              </a:rPr>
              <a:t> </a:t>
            </a:r>
            <a:r>
              <a:rPr lang="en-GB" sz="800" dirty="0">
                <a:latin typeface="Tuffy" panose="020B0603060100000000" pitchFamily="34" charset="0"/>
              </a:rPr>
              <a:t>is licensed under CC BY </a:t>
            </a:r>
            <a:r>
              <a:rPr lang="en-GB" sz="800" dirty="0" smtClean="0">
                <a:latin typeface="Tuffy" panose="020B0603060100000000" pitchFamily="34" charset="0"/>
              </a:rPr>
              <a:t>3.0</a:t>
            </a:r>
            <a:endParaRPr lang="en-GB" sz="800" dirty="0">
              <a:latin typeface="Tuffy" panose="020B0603060100000000" pitchFamily="34" charset="0"/>
            </a:endParaRPr>
          </a:p>
        </p:txBody>
      </p:sp>
    </p:spTree>
    <p:extLst>
      <p:ext uri="{BB962C8B-B14F-4D97-AF65-F5344CB8AC3E}">
        <p14:creationId xmlns:p14="http://schemas.microsoft.com/office/powerpoint/2010/main" val="6367848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xmlns="" id="{E551D8DE-6E23-41CF-A998-E790FD2BA57A}"/>
              </a:ext>
            </a:extLst>
          </p:cNvPr>
          <p:cNvSpPr txBox="1"/>
          <p:nvPr/>
        </p:nvSpPr>
        <p:spPr>
          <a:xfrm>
            <a:off x="888438" y="1721155"/>
            <a:ext cx="7872412" cy="369332"/>
          </a:xfrm>
          <a:prstGeom prst="rect">
            <a:avLst/>
          </a:prstGeom>
          <a:noFill/>
        </p:spPr>
        <p:txBody>
          <a:bodyPr wrap="square" lIns="0" rIns="0">
            <a:spAutoFit/>
          </a:bodyPr>
          <a:lstStyle/>
          <a:p>
            <a:pPr>
              <a:defRPr/>
            </a:pPr>
            <a:r>
              <a:rPr lang="en-GB" dirty="0">
                <a:latin typeface="Twinkl" pitchFamily="50" charset="0"/>
              </a:rPr>
              <a:t>During his life, Walt said many things that have been remembered</a:t>
            </a:r>
            <a:r>
              <a:rPr lang="en-GB" dirty="0" smtClean="0">
                <a:latin typeface="Twinkl" pitchFamily="50" charset="0"/>
              </a:rPr>
              <a:t>.</a:t>
            </a:r>
            <a:endParaRPr lang="en-GB" dirty="0">
              <a:latin typeface="Twinkl" pitchFamily="50"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49115" y="2848978"/>
            <a:ext cx="3853460" cy="3573033"/>
          </a:xfrm>
          <a:prstGeom prst="rect">
            <a:avLst/>
          </a:prstGeom>
        </p:spPr>
      </p:pic>
      <p:sp>
        <p:nvSpPr>
          <p:cNvPr id="14" name="Title 20"/>
          <p:cNvSpPr txBox="1">
            <a:spLocks/>
          </p:cNvSpPr>
          <p:nvPr/>
        </p:nvSpPr>
        <p:spPr>
          <a:xfrm>
            <a:off x="441123" y="841728"/>
            <a:ext cx="8247016" cy="696808"/>
          </a:xfrm>
          <a:prstGeom prst="roundRect">
            <a:avLst>
              <a:gd name="adj" fmla="val 9641"/>
            </a:avLst>
          </a:prstGeom>
          <a:solidFill>
            <a:srgbClr val="0175B0"/>
          </a:solid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3600" dirty="0">
                <a:solidFill>
                  <a:schemeClr val="bg1"/>
                </a:solidFill>
              </a:rPr>
              <a:t>Walt’s Words</a:t>
            </a:r>
            <a:endParaRPr lang="en-GB" sz="3600" dirty="0">
              <a:solidFill>
                <a:schemeClr val="bg1"/>
              </a:solidFill>
              <a:latin typeface="+mn-lt"/>
            </a:endParaRPr>
          </a:p>
        </p:txBody>
      </p:sp>
      <p:sp>
        <p:nvSpPr>
          <p:cNvPr id="5" name="Flowchart: Alternate Process 4"/>
          <p:cNvSpPr/>
          <p:nvPr/>
        </p:nvSpPr>
        <p:spPr>
          <a:xfrm>
            <a:off x="888438" y="5245209"/>
            <a:ext cx="3609891" cy="715089"/>
          </a:xfrm>
          <a:prstGeom prst="flowChartAlternateProcess">
            <a:avLst/>
          </a:prstGeom>
          <a:solidFill>
            <a:srgbClr val="E84D15"/>
          </a:solidFill>
        </p:spPr>
        <p:txBody>
          <a:bodyPr wrap="square">
            <a:spAutoFit/>
          </a:bodyPr>
          <a:lstStyle/>
          <a:p>
            <a:pPr>
              <a:defRPr/>
            </a:pPr>
            <a:r>
              <a:rPr lang="en-GB" dirty="0">
                <a:solidFill>
                  <a:schemeClr val="bg1"/>
                </a:solidFill>
                <a:latin typeface="Twinkl" pitchFamily="50" charset="0"/>
              </a:rPr>
              <a:t>‘If you can dream, you can </a:t>
            </a:r>
            <a:endParaRPr lang="en-GB" dirty="0" smtClean="0">
              <a:solidFill>
                <a:schemeClr val="bg1"/>
              </a:solidFill>
              <a:latin typeface="Twinkl" pitchFamily="50" charset="0"/>
            </a:endParaRPr>
          </a:p>
          <a:p>
            <a:pPr>
              <a:defRPr/>
            </a:pPr>
            <a:r>
              <a:rPr lang="en-GB" dirty="0" smtClean="0">
                <a:solidFill>
                  <a:schemeClr val="bg1"/>
                </a:solidFill>
                <a:latin typeface="Twinkl" pitchFamily="50" charset="0"/>
              </a:rPr>
              <a:t>do </a:t>
            </a:r>
            <a:r>
              <a:rPr lang="en-GB" dirty="0">
                <a:solidFill>
                  <a:schemeClr val="bg1"/>
                </a:solidFill>
                <a:latin typeface="Twinkl" pitchFamily="50" charset="0"/>
              </a:rPr>
              <a:t>it.’</a:t>
            </a:r>
          </a:p>
        </p:txBody>
      </p:sp>
      <p:sp>
        <p:nvSpPr>
          <p:cNvPr id="15" name="Flowchart: Alternate Process 14"/>
          <p:cNvSpPr/>
          <p:nvPr/>
        </p:nvSpPr>
        <p:spPr>
          <a:xfrm>
            <a:off x="888438" y="3648639"/>
            <a:ext cx="3609891" cy="1328023"/>
          </a:xfrm>
          <a:prstGeom prst="flowChartAlternateProcess">
            <a:avLst/>
          </a:prstGeom>
          <a:solidFill>
            <a:srgbClr val="E84D15"/>
          </a:solidFill>
        </p:spPr>
        <p:txBody>
          <a:bodyPr wrap="square">
            <a:spAutoFit/>
          </a:bodyPr>
          <a:lstStyle/>
          <a:p>
            <a:pPr>
              <a:defRPr/>
            </a:pPr>
            <a:r>
              <a:rPr lang="en-GB" dirty="0">
                <a:solidFill>
                  <a:schemeClr val="bg1"/>
                </a:solidFill>
                <a:latin typeface="Twinkl" pitchFamily="50" charset="0"/>
              </a:rPr>
              <a:t>‘Why worry? If you’ve done the very best you can, then worrying won’t make it any better</a:t>
            </a:r>
            <a:r>
              <a:rPr lang="en-GB" dirty="0" smtClean="0">
                <a:solidFill>
                  <a:schemeClr val="bg1"/>
                </a:solidFill>
                <a:latin typeface="Twinkl" pitchFamily="50" charset="0"/>
              </a:rPr>
              <a:t>.’</a:t>
            </a:r>
            <a:endParaRPr lang="en-GB" dirty="0">
              <a:solidFill>
                <a:schemeClr val="bg1"/>
              </a:solidFill>
              <a:latin typeface="Twinkl" pitchFamily="50" charset="0"/>
            </a:endParaRPr>
          </a:p>
        </p:txBody>
      </p:sp>
      <p:sp>
        <p:nvSpPr>
          <p:cNvPr id="16" name="Flowchart: Alternate Process 15"/>
          <p:cNvSpPr/>
          <p:nvPr/>
        </p:nvSpPr>
        <p:spPr>
          <a:xfrm>
            <a:off x="888439" y="2361097"/>
            <a:ext cx="3609890" cy="1021556"/>
          </a:xfrm>
          <a:prstGeom prst="flowChartAlternateProcess">
            <a:avLst/>
          </a:prstGeom>
          <a:solidFill>
            <a:srgbClr val="E84D15"/>
          </a:solidFill>
        </p:spPr>
        <p:txBody>
          <a:bodyPr wrap="square">
            <a:spAutoFit/>
          </a:bodyPr>
          <a:lstStyle/>
          <a:p>
            <a:pPr>
              <a:defRPr/>
            </a:pPr>
            <a:r>
              <a:rPr lang="en-GB" dirty="0">
                <a:solidFill>
                  <a:schemeClr val="bg1"/>
                </a:solidFill>
                <a:latin typeface="Twinkl" pitchFamily="50" charset="0"/>
              </a:rPr>
              <a:t>‘All our dreams can come true, if we have the courage to pursue them.’</a:t>
            </a:r>
          </a:p>
        </p:txBody>
      </p:sp>
    </p:spTree>
    <p:extLst>
      <p:ext uri="{BB962C8B-B14F-4D97-AF65-F5344CB8AC3E}">
        <p14:creationId xmlns:p14="http://schemas.microsoft.com/office/powerpoint/2010/main" val="1626093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5" grpId="0" animBg="1"/>
      <p:bldP spid="1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80758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441123" y="841728"/>
            <a:ext cx="8247016" cy="696808"/>
          </a:xfrm>
          <a:solidFill>
            <a:srgbClr val="0175B0"/>
          </a:solidFill>
        </p:spPr>
        <p:txBody>
          <a:bodyPr/>
          <a:lstStyle/>
          <a:p>
            <a:r>
              <a:rPr lang="en-GB" sz="3600" dirty="0" smtClean="0">
                <a:solidFill>
                  <a:schemeClr val="bg1"/>
                </a:solidFill>
                <a:latin typeface="+mn-lt"/>
              </a:rPr>
              <a:t>Disney</a:t>
            </a:r>
            <a:endParaRPr lang="en-GB" sz="3600" dirty="0">
              <a:solidFill>
                <a:schemeClr val="bg1"/>
              </a:solidFill>
              <a:latin typeface="+mn-lt"/>
            </a:endParaRPr>
          </a:p>
        </p:txBody>
      </p:sp>
      <p:sp>
        <p:nvSpPr>
          <p:cNvPr id="5" name="Rectangle 4"/>
          <p:cNvSpPr/>
          <p:nvPr/>
        </p:nvSpPr>
        <p:spPr>
          <a:xfrm>
            <a:off x="755650" y="1733746"/>
            <a:ext cx="7632700" cy="1661993"/>
          </a:xfrm>
          <a:prstGeom prst="rect">
            <a:avLst/>
          </a:prstGeom>
        </p:spPr>
        <p:txBody>
          <a:bodyPr wrap="square" lIns="0" tIns="0" rIns="0" bIns="0">
            <a:spAutoFit/>
          </a:bodyPr>
          <a:lstStyle/>
          <a:p>
            <a:pPr>
              <a:spcBef>
                <a:spcPct val="0"/>
              </a:spcBef>
            </a:pPr>
            <a:r>
              <a:rPr lang="en-GB" altLang="en-US" dirty="0"/>
              <a:t>You have probably heard of the word Disney before. Disney films, Disney World, Disneyland. But did you know that Disney is actually the name of the person who started all these things?</a:t>
            </a:r>
          </a:p>
          <a:p>
            <a:pPr>
              <a:spcBef>
                <a:spcPct val="0"/>
              </a:spcBef>
            </a:pPr>
            <a:endParaRPr lang="en-GB" altLang="en-US" dirty="0"/>
          </a:p>
          <a:p>
            <a:pPr>
              <a:spcBef>
                <a:spcPct val="0"/>
              </a:spcBef>
            </a:pPr>
            <a:r>
              <a:rPr lang="en-GB" altLang="en-US" dirty="0"/>
              <a:t>This person is Walt Disney and we are going to learn all about him and how he ended up making so many famous films and places.</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74558" y="3606422"/>
            <a:ext cx="1043074" cy="2514600"/>
          </a:xfrm>
          <a:prstGeom prst="rect">
            <a:avLst/>
          </a:prstGeom>
          <a:noFill/>
          <a:ln>
            <a:noFill/>
          </a:ln>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5650" y="3648029"/>
            <a:ext cx="3527653" cy="2494458"/>
          </a:xfrm>
          <a:prstGeom prst="flowChartAlternateProcess">
            <a:avLst/>
          </a:prstGeom>
          <a:noFill/>
          <a:ln>
            <a:noFill/>
          </a:ln>
        </p:spPr>
      </p:pic>
      <p:sp>
        <p:nvSpPr>
          <p:cNvPr id="4" name="5-Point Star 3"/>
          <p:cNvSpPr/>
          <p:nvPr/>
        </p:nvSpPr>
        <p:spPr>
          <a:xfrm rot="849371">
            <a:off x="5789119" y="4176951"/>
            <a:ext cx="237818" cy="237818"/>
          </a:xfrm>
          <a:prstGeom prst="star5">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5-Point Star 9"/>
          <p:cNvSpPr/>
          <p:nvPr/>
        </p:nvSpPr>
        <p:spPr>
          <a:xfrm rot="4944188">
            <a:off x="5471134" y="3962162"/>
            <a:ext cx="176186" cy="176186"/>
          </a:xfrm>
          <a:prstGeom prst="star5">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5-Point Star 10"/>
          <p:cNvSpPr/>
          <p:nvPr/>
        </p:nvSpPr>
        <p:spPr>
          <a:xfrm rot="2336053">
            <a:off x="5168671" y="4263010"/>
            <a:ext cx="399450" cy="399450"/>
          </a:xfrm>
          <a:prstGeom prst="star5">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5-Point Star 11"/>
          <p:cNvSpPr/>
          <p:nvPr/>
        </p:nvSpPr>
        <p:spPr>
          <a:xfrm rot="19234993">
            <a:off x="5205858" y="3863870"/>
            <a:ext cx="122071" cy="122071"/>
          </a:xfrm>
          <a:prstGeom prst="star5">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5-Point Star 12"/>
          <p:cNvSpPr/>
          <p:nvPr/>
        </p:nvSpPr>
        <p:spPr>
          <a:xfrm>
            <a:off x="7228541" y="4504526"/>
            <a:ext cx="276225" cy="276225"/>
          </a:xfrm>
          <a:prstGeom prst="star5">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5-Point Star 13"/>
          <p:cNvSpPr/>
          <p:nvPr/>
        </p:nvSpPr>
        <p:spPr>
          <a:xfrm rot="2628741">
            <a:off x="6984900" y="4211761"/>
            <a:ext cx="168198" cy="168198"/>
          </a:xfrm>
          <a:prstGeom prst="star5">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5-Point Star 14"/>
          <p:cNvSpPr/>
          <p:nvPr/>
        </p:nvSpPr>
        <p:spPr>
          <a:xfrm rot="2162592">
            <a:off x="7536008" y="4204048"/>
            <a:ext cx="276225" cy="276225"/>
          </a:xfrm>
          <a:prstGeom prst="star5">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5-Point Star 15"/>
          <p:cNvSpPr/>
          <p:nvPr/>
        </p:nvSpPr>
        <p:spPr>
          <a:xfrm rot="19481731">
            <a:off x="7522593" y="3959143"/>
            <a:ext cx="129960" cy="129960"/>
          </a:xfrm>
          <a:prstGeom prst="star5">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5-Point Star 16"/>
          <p:cNvSpPr/>
          <p:nvPr/>
        </p:nvSpPr>
        <p:spPr>
          <a:xfrm rot="19234993">
            <a:off x="5840638" y="4720915"/>
            <a:ext cx="65789" cy="65789"/>
          </a:xfrm>
          <a:prstGeom prst="star5">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 </a:t>
            </a:r>
            <a:endParaRPr lang="en-GB" dirty="0"/>
          </a:p>
        </p:txBody>
      </p:sp>
      <p:sp>
        <p:nvSpPr>
          <p:cNvPr id="18" name="5-Point Star 17"/>
          <p:cNvSpPr/>
          <p:nvPr/>
        </p:nvSpPr>
        <p:spPr>
          <a:xfrm rot="19234993">
            <a:off x="5669799" y="4262966"/>
            <a:ext cx="65789" cy="65789"/>
          </a:xfrm>
          <a:prstGeom prst="star5">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5-Point Star 18"/>
          <p:cNvSpPr/>
          <p:nvPr/>
        </p:nvSpPr>
        <p:spPr>
          <a:xfrm rot="19234993">
            <a:off x="5409968" y="4845378"/>
            <a:ext cx="65789" cy="65789"/>
          </a:xfrm>
          <a:prstGeom prst="star5">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5-Point Star 19"/>
          <p:cNvSpPr/>
          <p:nvPr/>
        </p:nvSpPr>
        <p:spPr>
          <a:xfrm rot="19234993">
            <a:off x="5598522" y="3753437"/>
            <a:ext cx="65789" cy="65789"/>
          </a:xfrm>
          <a:prstGeom prst="star5">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5-Point Star 21"/>
          <p:cNvSpPr/>
          <p:nvPr/>
        </p:nvSpPr>
        <p:spPr>
          <a:xfrm rot="19234993">
            <a:off x="7173045" y="4335576"/>
            <a:ext cx="65789" cy="65789"/>
          </a:xfrm>
          <a:prstGeom prst="star5">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5-Point Star 22"/>
          <p:cNvSpPr/>
          <p:nvPr/>
        </p:nvSpPr>
        <p:spPr>
          <a:xfrm rot="19234993">
            <a:off x="7123262" y="3918222"/>
            <a:ext cx="65789" cy="65789"/>
          </a:xfrm>
          <a:prstGeom prst="star5">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5-Point Star 23"/>
          <p:cNvSpPr/>
          <p:nvPr/>
        </p:nvSpPr>
        <p:spPr>
          <a:xfrm rot="19234993">
            <a:off x="5750922" y="3905837"/>
            <a:ext cx="65789" cy="65789"/>
          </a:xfrm>
          <a:prstGeom prst="star5">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5-Point Star 24"/>
          <p:cNvSpPr/>
          <p:nvPr/>
        </p:nvSpPr>
        <p:spPr>
          <a:xfrm rot="19234993">
            <a:off x="7901340" y="3981422"/>
            <a:ext cx="65789" cy="65789"/>
          </a:xfrm>
          <a:prstGeom prst="star5">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85334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10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1000"/>
                                        <p:tgtEl>
                                          <p:spTgt spid="1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fade">
                                      <p:cBhvr>
                                        <p:cTn id="16" dur="1000"/>
                                        <p:tgtEl>
                                          <p:spTgt spid="2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1000"/>
                                        <p:tgtEl>
                                          <p:spTgt spid="2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1000"/>
                                        <p:tgtEl>
                                          <p:spTgt spid="1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1000"/>
                                        <p:tgtEl>
                                          <p:spTgt spid="20"/>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4"/>
                                        </p:tgtEl>
                                        <p:attrNameLst>
                                          <p:attrName>style.visibility</p:attrName>
                                        </p:attrNameLst>
                                      </p:cBhvr>
                                      <p:to>
                                        <p:strVal val="visible"/>
                                      </p:to>
                                    </p:set>
                                    <p:animEffect transition="in" filter="fade">
                                      <p:cBhvr>
                                        <p:cTn id="46" dur="1000"/>
                                        <p:tgtEl>
                                          <p:spTgt spid="4"/>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fade">
                                      <p:cBhvr>
                                        <p:cTn id="49" dur="1000"/>
                                        <p:tgtEl>
                                          <p:spTgt spid="24"/>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fade">
                                      <p:cBhvr>
                                        <p:cTn id="5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2" grpId="0" animBg="1"/>
      <p:bldP spid="23" grpId="0" animBg="1"/>
      <p:bldP spid="24" grpId="0" animBg="1"/>
      <p:bldP spid="2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55650" y="1772843"/>
            <a:ext cx="7632700" cy="553998"/>
          </a:xfrm>
          <a:prstGeom prst="rect">
            <a:avLst/>
          </a:prstGeom>
        </p:spPr>
        <p:txBody>
          <a:bodyPr wrap="square" lIns="0" tIns="0" rIns="0" bIns="0">
            <a:spAutoFit/>
          </a:bodyPr>
          <a:lstStyle/>
          <a:p>
            <a:pPr>
              <a:spcBef>
                <a:spcPct val="0"/>
              </a:spcBef>
            </a:pPr>
            <a:r>
              <a:rPr lang="en-GB" altLang="en-US" dirty="0"/>
              <a:t>Walt’s full name was Walter Elias Disney, but people called him Walt </a:t>
            </a:r>
            <a:endParaRPr lang="en-GB" altLang="en-US" dirty="0" smtClean="0"/>
          </a:p>
          <a:p>
            <a:pPr>
              <a:spcBef>
                <a:spcPct val="0"/>
              </a:spcBef>
            </a:pPr>
            <a:r>
              <a:rPr lang="en-GB" altLang="en-US" dirty="0" smtClean="0"/>
              <a:t>for </a:t>
            </a:r>
            <a:r>
              <a:rPr lang="en-GB" altLang="en-US" dirty="0"/>
              <a:t>short.</a:t>
            </a:r>
          </a:p>
        </p:txBody>
      </p:sp>
      <p:sp>
        <p:nvSpPr>
          <p:cNvPr id="6" name="TextBox 2"/>
          <p:cNvSpPr txBox="1">
            <a:spLocks noChangeArrowheads="1"/>
          </p:cNvSpPr>
          <p:nvPr/>
        </p:nvSpPr>
        <p:spPr bwMode="auto">
          <a:xfrm>
            <a:off x="3601477" y="3013097"/>
            <a:ext cx="3873726" cy="715089"/>
          </a:xfrm>
          <a:prstGeom prst="flowChartAlternateProcess">
            <a:avLst/>
          </a:prstGeom>
          <a:solidFill>
            <a:srgbClr val="E84D15"/>
          </a:solidFill>
          <a:ln w="28575" cap="rnd">
            <a:noFill/>
            <a:round/>
            <a:headEnd/>
            <a:tailEnd/>
          </a:ln>
        </p:spPr>
        <p:txBody>
          <a:bodyPr wrap="square" anchor="ctr" anchorCtr="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Twinkl" pitchFamily="2"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winkl" pitchFamily="2"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9pPr>
          </a:lstStyle>
          <a:p>
            <a:pPr>
              <a:lnSpc>
                <a:spcPct val="100000"/>
              </a:lnSpc>
              <a:spcBef>
                <a:spcPct val="0"/>
              </a:spcBef>
              <a:buFontTx/>
              <a:buNone/>
            </a:pPr>
            <a:r>
              <a:rPr lang="en-GB" altLang="en-US" dirty="0" smtClean="0">
                <a:solidFill>
                  <a:schemeClr val="bg1"/>
                </a:solidFill>
              </a:rPr>
              <a:t>Do </a:t>
            </a:r>
            <a:r>
              <a:rPr lang="en-GB" altLang="en-US" dirty="0">
                <a:solidFill>
                  <a:schemeClr val="bg1"/>
                </a:solidFill>
              </a:rPr>
              <a:t>people ever shorten your name? If so, what do they call you?</a:t>
            </a:r>
          </a:p>
        </p:txBody>
      </p:sp>
      <p:sp>
        <p:nvSpPr>
          <p:cNvPr id="7" name="Talk about it">
            <a:extLst>
              <a:ext uri="{FF2B5EF4-FFF2-40B4-BE49-F238E27FC236}">
                <a16:creationId xmlns:a16="http://schemas.microsoft.com/office/drawing/2014/main" xmlns="" id="{0D80EF89-9F8F-49C0-B4B8-FB654525D6A5}"/>
              </a:ext>
            </a:extLst>
          </p:cNvPr>
          <p:cNvSpPr/>
          <p:nvPr/>
        </p:nvSpPr>
        <p:spPr>
          <a:xfrm>
            <a:off x="1455403" y="2699923"/>
            <a:ext cx="1457325" cy="1341438"/>
          </a:xfrm>
          <a:prstGeom prst="ellipse">
            <a:avLst/>
          </a:prstGeom>
          <a:solidFill>
            <a:srgbClr val="0175B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chemeClr val="bg1"/>
                </a:solidFill>
              </a:rPr>
              <a:t>Talk About It</a:t>
            </a:r>
          </a:p>
        </p:txBody>
      </p:sp>
      <p:sp>
        <p:nvSpPr>
          <p:cNvPr id="8" name="Rectangle 7"/>
          <p:cNvSpPr/>
          <p:nvPr/>
        </p:nvSpPr>
        <p:spPr>
          <a:xfrm>
            <a:off x="755651" y="4718187"/>
            <a:ext cx="4048362" cy="830997"/>
          </a:xfrm>
          <a:prstGeom prst="rect">
            <a:avLst/>
          </a:prstGeom>
        </p:spPr>
        <p:txBody>
          <a:bodyPr wrap="square" lIns="0" tIns="0" rIns="0" bIns="0">
            <a:spAutoFit/>
          </a:bodyPr>
          <a:lstStyle/>
          <a:p>
            <a:pPr>
              <a:lnSpc>
                <a:spcPct val="100000"/>
              </a:lnSpc>
              <a:spcBef>
                <a:spcPct val="0"/>
              </a:spcBef>
              <a:buFontTx/>
              <a:buNone/>
            </a:pPr>
            <a:r>
              <a:rPr lang="en-GB" altLang="en-US" dirty="0"/>
              <a:t>He was born in Chicago in the United States of America in 1901, that’s over one hundred years ago.</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60919" y="4225637"/>
            <a:ext cx="2727281" cy="1816096"/>
          </a:xfrm>
          <a:prstGeom prst="flowChartAlternateProcess">
            <a:avLst/>
          </a:prstGeom>
          <a:noFill/>
          <a:ln>
            <a:noFill/>
          </a:ln>
        </p:spPr>
      </p:pic>
      <p:sp>
        <p:nvSpPr>
          <p:cNvPr id="11" name="Title 20"/>
          <p:cNvSpPr txBox="1">
            <a:spLocks/>
          </p:cNvSpPr>
          <p:nvPr/>
        </p:nvSpPr>
        <p:spPr>
          <a:xfrm>
            <a:off x="441123" y="841728"/>
            <a:ext cx="8247016" cy="696808"/>
          </a:xfrm>
          <a:prstGeom prst="roundRect">
            <a:avLst>
              <a:gd name="adj" fmla="val 9641"/>
            </a:avLst>
          </a:prstGeom>
          <a:solidFill>
            <a:srgbClr val="0175B0"/>
          </a:solid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3600" dirty="0" smtClean="0">
                <a:solidFill>
                  <a:schemeClr val="bg1"/>
                </a:solidFill>
                <a:latin typeface="+mn-lt"/>
              </a:rPr>
              <a:t>Walt Disney</a:t>
            </a:r>
            <a:endParaRPr lang="en-GB" sz="3600" dirty="0">
              <a:solidFill>
                <a:schemeClr val="bg1"/>
              </a:solidFill>
              <a:latin typeface="+mn-lt"/>
            </a:endParaRPr>
          </a:p>
        </p:txBody>
      </p:sp>
    </p:spTree>
    <p:extLst>
      <p:ext uri="{BB962C8B-B14F-4D97-AF65-F5344CB8AC3E}">
        <p14:creationId xmlns:p14="http://schemas.microsoft.com/office/powerpoint/2010/main" val="128623721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nextCondLst>
                <p:cond evt="onClick" delay="0">
                  <p:tgtEl>
                    <p:spTgt spid="7"/>
                  </p:tgtEl>
                </p:cond>
              </p:nextCondLst>
            </p:seq>
          </p:childTnLst>
        </p:cTn>
      </p:par>
    </p:tnLst>
    <p:bldLst>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48281" y="1772736"/>
            <a:ext cx="7632700" cy="1661993"/>
          </a:xfrm>
          <a:prstGeom prst="rect">
            <a:avLst/>
          </a:prstGeom>
        </p:spPr>
        <p:txBody>
          <a:bodyPr wrap="square" lIns="0" tIns="0" rIns="0" bIns="0">
            <a:spAutoFit/>
          </a:bodyPr>
          <a:lstStyle/>
          <a:p>
            <a:pPr>
              <a:lnSpc>
                <a:spcPct val="100000"/>
              </a:lnSpc>
              <a:spcBef>
                <a:spcPct val="0"/>
              </a:spcBef>
              <a:buFontTx/>
              <a:buNone/>
            </a:pPr>
            <a:r>
              <a:rPr lang="en-GB" altLang="en-US" dirty="0"/>
              <a:t>Walt had three older brothers, Herbert, Raymond and Roy. Two years after Walt was born, a little sister named Ruth joined the family. Throughout his life, Walt was particularly close to Roy.</a:t>
            </a:r>
          </a:p>
          <a:p>
            <a:pPr>
              <a:lnSpc>
                <a:spcPct val="100000"/>
              </a:lnSpc>
              <a:spcBef>
                <a:spcPct val="0"/>
              </a:spcBef>
              <a:buFontTx/>
              <a:buNone/>
            </a:pPr>
            <a:endParaRPr lang="en-GB" altLang="en-US" dirty="0"/>
          </a:p>
          <a:p>
            <a:pPr>
              <a:lnSpc>
                <a:spcPct val="100000"/>
              </a:lnSpc>
              <a:spcBef>
                <a:spcPct val="0"/>
              </a:spcBef>
              <a:buFontTx/>
              <a:buNone/>
            </a:pPr>
            <a:r>
              <a:rPr lang="en-GB" altLang="en-US" dirty="0"/>
              <a:t>As a child, Walt’s family moved towns several times because Walt’s dad sometimes found it difficult to get a job. </a:t>
            </a:r>
          </a:p>
        </p:txBody>
      </p:sp>
      <p:sp>
        <p:nvSpPr>
          <p:cNvPr id="6" name="TextBox 2"/>
          <p:cNvSpPr txBox="1">
            <a:spLocks noChangeArrowheads="1"/>
          </p:cNvSpPr>
          <p:nvPr/>
        </p:nvSpPr>
        <p:spPr bwMode="auto">
          <a:xfrm>
            <a:off x="3591899" y="4228272"/>
            <a:ext cx="4135438" cy="1328023"/>
          </a:xfrm>
          <a:prstGeom prst="flowChartAlternateProcess">
            <a:avLst/>
          </a:prstGeom>
          <a:solidFill>
            <a:srgbClr val="E84D15"/>
          </a:solidFill>
          <a:ln w="28575">
            <a:noFill/>
            <a:miter lim="800000"/>
            <a:headEnd/>
            <a:tailEnd/>
          </a:ln>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Twinkl" pitchFamily="2"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winkl" pitchFamily="2"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9pPr>
          </a:lstStyle>
          <a:p>
            <a:pPr>
              <a:lnSpc>
                <a:spcPct val="100000"/>
              </a:lnSpc>
              <a:spcBef>
                <a:spcPct val="0"/>
              </a:spcBef>
              <a:buFontTx/>
              <a:buNone/>
            </a:pPr>
            <a:r>
              <a:rPr lang="en-GB" altLang="en-US" dirty="0" smtClean="0">
                <a:solidFill>
                  <a:schemeClr val="bg1"/>
                </a:solidFill>
              </a:rPr>
              <a:t>How </a:t>
            </a:r>
            <a:r>
              <a:rPr lang="en-GB" altLang="en-US" dirty="0">
                <a:solidFill>
                  <a:schemeClr val="bg1"/>
                </a:solidFill>
              </a:rPr>
              <a:t>do you think Walt felt moving towns? Do you think he missed his old friends? Have you ever moved to a new place? What was it like?</a:t>
            </a:r>
          </a:p>
        </p:txBody>
      </p:sp>
      <p:sp>
        <p:nvSpPr>
          <p:cNvPr id="7" name="talk about it">
            <a:extLst>
              <a:ext uri="{FF2B5EF4-FFF2-40B4-BE49-F238E27FC236}">
                <a16:creationId xmlns:a16="http://schemas.microsoft.com/office/drawing/2014/main" xmlns="" id="{0D80EF89-9F8F-49C0-B4B8-FB654525D6A5}"/>
              </a:ext>
            </a:extLst>
          </p:cNvPr>
          <p:cNvSpPr/>
          <p:nvPr/>
        </p:nvSpPr>
        <p:spPr>
          <a:xfrm>
            <a:off x="1432180" y="4214857"/>
            <a:ext cx="1457325" cy="1341438"/>
          </a:xfrm>
          <a:prstGeom prst="ellipse">
            <a:avLst/>
          </a:prstGeom>
          <a:solidFill>
            <a:srgbClr val="0175B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chemeClr val="bg1"/>
                </a:solidFill>
              </a:rPr>
              <a:t>Talk About It</a:t>
            </a:r>
          </a:p>
        </p:txBody>
      </p:sp>
      <p:sp>
        <p:nvSpPr>
          <p:cNvPr id="9" name="Title 20"/>
          <p:cNvSpPr txBox="1">
            <a:spLocks/>
          </p:cNvSpPr>
          <p:nvPr/>
        </p:nvSpPr>
        <p:spPr>
          <a:xfrm>
            <a:off x="441123" y="841728"/>
            <a:ext cx="8247016" cy="696808"/>
          </a:xfrm>
          <a:prstGeom prst="roundRect">
            <a:avLst>
              <a:gd name="adj" fmla="val 9641"/>
            </a:avLst>
          </a:prstGeom>
          <a:solidFill>
            <a:srgbClr val="0175B0"/>
          </a:solid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3600" dirty="0">
                <a:solidFill>
                  <a:schemeClr val="bg1"/>
                </a:solidFill>
              </a:rPr>
              <a:t>Walt’s Early </a:t>
            </a:r>
            <a:r>
              <a:rPr lang="en-GB" sz="3600" dirty="0" smtClean="0">
                <a:solidFill>
                  <a:schemeClr val="bg1"/>
                </a:solidFill>
              </a:rPr>
              <a:t>Years</a:t>
            </a:r>
            <a:endParaRPr lang="en-GB" sz="3600" dirty="0">
              <a:solidFill>
                <a:schemeClr val="bg1"/>
              </a:solidFill>
              <a:latin typeface="+mn-lt"/>
            </a:endParaRPr>
          </a:p>
        </p:txBody>
      </p:sp>
    </p:spTree>
    <p:extLst>
      <p:ext uri="{BB962C8B-B14F-4D97-AF65-F5344CB8AC3E}">
        <p14:creationId xmlns:p14="http://schemas.microsoft.com/office/powerpoint/2010/main" val="44429019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nextCondLst>
                <p:cond evt="onClick" delay="0">
                  <p:tgtEl>
                    <p:spTgt spid="7"/>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08025" y="1806384"/>
            <a:ext cx="7759700" cy="553998"/>
          </a:xfrm>
          <a:prstGeom prst="rect">
            <a:avLst/>
          </a:prstGeom>
        </p:spPr>
        <p:txBody>
          <a:bodyPr wrap="square" lIns="0" tIns="0" rIns="0" bIns="0">
            <a:spAutoFit/>
          </a:bodyPr>
          <a:lstStyle/>
          <a:p>
            <a:pPr>
              <a:lnSpc>
                <a:spcPct val="100000"/>
              </a:lnSpc>
              <a:spcBef>
                <a:spcPct val="0"/>
              </a:spcBef>
              <a:buFontTx/>
              <a:buNone/>
            </a:pPr>
            <a:r>
              <a:rPr lang="en-GB" altLang="en-US" dirty="0"/>
              <a:t>From an early age, Walt loved drawing. He copied pictures </a:t>
            </a:r>
            <a:r>
              <a:rPr lang="en-GB" altLang="en-US" dirty="0" smtClean="0"/>
              <a:t>from newspapers </a:t>
            </a:r>
            <a:r>
              <a:rPr lang="en-GB" altLang="en-US" dirty="0"/>
              <a:t>and comics.</a:t>
            </a:r>
          </a:p>
        </p:txBody>
      </p:sp>
      <p:sp>
        <p:nvSpPr>
          <p:cNvPr id="8" name="Rectangle 7"/>
          <p:cNvSpPr/>
          <p:nvPr/>
        </p:nvSpPr>
        <p:spPr>
          <a:xfrm>
            <a:off x="755650" y="3922386"/>
            <a:ext cx="7632700" cy="2492990"/>
          </a:xfrm>
          <a:prstGeom prst="rect">
            <a:avLst/>
          </a:prstGeom>
        </p:spPr>
        <p:txBody>
          <a:bodyPr wrap="square" lIns="0" tIns="0" rIns="0" bIns="0">
            <a:spAutoFit/>
          </a:bodyPr>
          <a:lstStyle/>
          <a:p>
            <a:pPr>
              <a:lnSpc>
                <a:spcPct val="100000"/>
              </a:lnSpc>
              <a:spcBef>
                <a:spcPct val="0"/>
              </a:spcBef>
              <a:buFontTx/>
              <a:buNone/>
            </a:pPr>
            <a:r>
              <a:rPr lang="en-GB" altLang="en-US" dirty="0"/>
              <a:t>When Walt’s family lived in Missouri, they lived near a </a:t>
            </a:r>
            <a:r>
              <a:rPr lang="en-GB" altLang="en-US" dirty="0" err="1"/>
              <a:t>trainline</a:t>
            </a:r>
            <a:r>
              <a:rPr lang="en-GB" altLang="en-US" dirty="0"/>
              <a:t>. Walt became really interested in trains.</a:t>
            </a:r>
          </a:p>
          <a:p>
            <a:pPr>
              <a:lnSpc>
                <a:spcPct val="100000"/>
              </a:lnSpc>
              <a:spcBef>
                <a:spcPct val="0"/>
              </a:spcBef>
              <a:buFontTx/>
              <a:buNone/>
            </a:pPr>
            <a:endParaRPr lang="en-GB" altLang="en-US" dirty="0"/>
          </a:p>
          <a:p>
            <a:pPr>
              <a:lnSpc>
                <a:spcPct val="100000"/>
              </a:lnSpc>
              <a:spcBef>
                <a:spcPct val="0"/>
              </a:spcBef>
              <a:buFontTx/>
              <a:buNone/>
            </a:pPr>
            <a:r>
              <a:rPr lang="en-GB" altLang="en-US" dirty="0"/>
              <a:t>To help earn money for their family, Walt and Roy did a newspaper round. They used to get up at 4.30 in the morning, deliver the papers and then go to school. After school, the </a:t>
            </a:r>
            <a:r>
              <a:rPr lang="en-GB" altLang="en-US" dirty="0" smtClean="0"/>
              <a:t>boys </a:t>
            </a:r>
            <a:r>
              <a:rPr lang="en-GB" altLang="en-US" dirty="0"/>
              <a:t>would deliver more newspapers. They even did this in the middle of winter when there was lots of snow and it was freezing cold. Walt was very tired and sometimes fell asleep in school.</a:t>
            </a:r>
          </a:p>
          <a:p>
            <a:pPr>
              <a:lnSpc>
                <a:spcPct val="100000"/>
              </a:lnSpc>
              <a:spcBef>
                <a:spcPct val="0"/>
              </a:spcBef>
              <a:buFontTx/>
              <a:buNone/>
            </a:pPr>
            <a:endParaRPr lang="en-GB" altLang="en-US"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63344" y="2480873"/>
            <a:ext cx="2286142" cy="1132090"/>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95177" y="2480873"/>
            <a:ext cx="1625763" cy="1274622"/>
          </a:xfrm>
          <a:prstGeom prst="rect">
            <a:avLst/>
          </a:prstGeom>
        </p:spPr>
      </p:pic>
      <p:sp>
        <p:nvSpPr>
          <p:cNvPr id="11" name="Title 20"/>
          <p:cNvSpPr txBox="1">
            <a:spLocks/>
          </p:cNvSpPr>
          <p:nvPr/>
        </p:nvSpPr>
        <p:spPr>
          <a:xfrm>
            <a:off x="441123" y="841728"/>
            <a:ext cx="8247016" cy="696808"/>
          </a:xfrm>
          <a:prstGeom prst="roundRect">
            <a:avLst>
              <a:gd name="adj" fmla="val 9641"/>
            </a:avLst>
          </a:prstGeom>
          <a:solidFill>
            <a:srgbClr val="0175B0"/>
          </a:solid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3600" dirty="0">
                <a:solidFill>
                  <a:schemeClr val="bg1"/>
                </a:solidFill>
              </a:rPr>
              <a:t>Walt’s Early </a:t>
            </a:r>
            <a:r>
              <a:rPr lang="en-GB" sz="3600" dirty="0" smtClean="0">
                <a:solidFill>
                  <a:schemeClr val="bg1"/>
                </a:solidFill>
              </a:rPr>
              <a:t>Years</a:t>
            </a:r>
            <a:endParaRPr lang="en-GB" sz="3600" dirty="0">
              <a:solidFill>
                <a:schemeClr val="bg1"/>
              </a:solidFill>
              <a:latin typeface="+mn-lt"/>
            </a:endParaRPr>
          </a:p>
        </p:txBody>
      </p:sp>
    </p:spTree>
    <p:extLst>
      <p:ext uri="{BB962C8B-B14F-4D97-AF65-F5344CB8AC3E}">
        <p14:creationId xmlns:p14="http://schemas.microsoft.com/office/powerpoint/2010/main" val="2028777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55650" y="1826255"/>
            <a:ext cx="7632700" cy="553998"/>
          </a:xfrm>
          <a:prstGeom prst="rect">
            <a:avLst/>
          </a:prstGeom>
        </p:spPr>
        <p:txBody>
          <a:bodyPr wrap="square" lIns="0" tIns="0" rIns="0" bIns="0">
            <a:spAutoFit/>
          </a:bodyPr>
          <a:lstStyle/>
          <a:p>
            <a:pPr>
              <a:spcBef>
                <a:spcPct val="0"/>
              </a:spcBef>
            </a:pPr>
            <a:r>
              <a:rPr lang="en-GB" altLang="en-US" dirty="0"/>
              <a:t>As a grown up, Walt still loved drawing. He got a job drawing pictures for adverts in newspapers and magazine</a:t>
            </a:r>
            <a:r>
              <a:rPr lang="en-GB" altLang="en-US" dirty="0" smtClean="0"/>
              <a:t>.</a:t>
            </a:r>
            <a:endParaRPr lang="en-GB" altLang="en-US" dirty="0"/>
          </a:p>
        </p:txBody>
      </p:sp>
      <p:sp>
        <p:nvSpPr>
          <p:cNvPr id="11" name="Rectangle 10"/>
          <p:cNvSpPr/>
          <p:nvPr/>
        </p:nvSpPr>
        <p:spPr>
          <a:xfrm>
            <a:off x="755650" y="5293527"/>
            <a:ext cx="7632700" cy="553998"/>
          </a:xfrm>
          <a:prstGeom prst="rect">
            <a:avLst/>
          </a:prstGeom>
        </p:spPr>
        <p:txBody>
          <a:bodyPr wrap="square" lIns="0" tIns="0" rIns="0" bIns="0">
            <a:spAutoFit/>
          </a:bodyPr>
          <a:lstStyle/>
          <a:p>
            <a:pPr>
              <a:lnSpc>
                <a:spcPct val="100000"/>
              </a:lnSpc>
              <a:spcBef>
                <a:spcPct val="0"/>
              </a:spcBef>
              <a:buFontTx/>
              <a:buNone/>
            </a:pPr>
            <a:r>
              <a:rPr lang="en-GB" altLang="en-US" dirty="0"/>
              <a:t>Sadly, the company didn’t make enough money and stopped making films. This wouldn’t be the last time Walt suffered a set back.</a:t>
            </a:r>
          </a:p>
        </p:txBody>
      </p:sp>
      <p:sp>
        <p:nvSpPr>
          <p:cNvPr id="14" name="Title 20"/>
          <p:cNvSpPr txBox="1">
            <a:spLocks/>
          </p:cNvSpPr>
          <p:nvPr/>
        </p:nvSpPr>
        <p:spPr>
          <a:xfrm>
            <a:off x="441123" y="841728"/>
            <a:ext cx="8247016" cy="696808"/>
          </a:xfrm>
          <a:prstGeom prst="roundRect">
            <a:avLst>
              <a:gd name="adj" fmla="val 9641"/>
            </a:avLst>
          </a:prstGeom>
          <a:solidFill>
            <a:srgbClr val="0175B0"/>
          </a:solid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3600" dirty="0" smtClean="0">
                <a:solidFill>
                  <a:schemeClr val="bg1"/>
                </a:solidFill>
              </a:rPr>
              <a:t>Illustrating</a:t>
            </a:r>
            <a:endParaRPr lang="en-GB" sz="3600" dirty="0">
              <a:solidFill>
                <a:schemeClr val="bg1"/>
              </a:solidFill>
              <a:latin typeface="+mn-lt"/>
            </a:endParaRPr>
          </a:p>
        </p:txBody>
      </p:sp>
      <p:pic>
        <p:nvPicPr>
          <p:cNvPr id="13" name="Picture 12"/>
          <p:cNvPicPr>
            <a:picLocks noChangeAspect="1"/>
          </p:cNvPicPr>
          <p:nvPr/>
        </p:nvPicPr>
        <p:blipFill>
          <a:blip r:embed="rId2"/>
          <a:stretch>
            <a:fillRect/>
          </a:stretch>
        </p:blipFill>
        <p:spPr>
          <a:xfrm>
            <a:off x="5583153" y="2864895"/>
            <a:ext cx="2726587" cy="1889289"/>
          </a:xfrm>
          <a:prstGeom prst="flowChartAlternateProcess">
            <a:avLst/>
          </a:prstGeom>
        </p:spPr>
      </p:pic>
      <p:sp>
        <p:nvSpPr>
          <p:cNvPr id="16" name="Rectangle 15"/>
          <p:cNvSpPr/>
          <p:nvPr/>
        </p:nvSpPr>
        <p:spPr>
          <a:xfrm>
            <a:off x="755650" y="2657010"/>
            <a:ext cx="4559300" cy="2308324"/>
          </a:xfrm>
          <a:prstGeom prst="rect">
            <a:avLst/>
          </a:prstGeom>
        </p:spPr>
        <p:txBody>
          <a:bodyPr wrap="square" lIns="0" rIns="0">
            <a:spAutoFit/>
          </a:bodyPr>
          <a:lstStyle/>
          <a:p>
            <a:pPr>
              <a:spcBef>
                <a:spcPct val="0"/>
              </a:spcBef>
            </a:pPr>
            <a:r>
              <a:rPr lang="en-GB" altLang="en-US" dirty="0"/>
              <a:t>With some friends, Walt started a company making short films. Walt had the idea of putting a real life girl in a film with cartoon characters. The film was based on the story of Alice’s Adventures in Wonderland. It wasn’t like the Disney films you watch today – it was only twelve minutes long, it was in black and white and it had no sound!</a:t>
            </a:r>
          </a:p>
        </p:txBody>
      </p:sp>
    </p:spTree>
    <p:extLst>
      <p:ext uri="{BB962C8B-B14F-4D97-AF65-F5344CB8AC3E}">
        <p14:creationId xmlns:p14="http://schemas.microsoft.com/office/powerpoint/2010/main" val="522963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252776" y="2207637"/>
            <a:ext cx="3976824" cy="3323987"/>
          </a:xfrm>
          <a:prstGeom prst="rect">
            <a:avLst/>
          </a:prstGeom>
        </p:spPr>
        <p:txBody>
          <a:bodyPr wrap="square" lIns="0" tIns="0" rIns="0" bIns="0">
            <a:spAutoFit/>
          </a:bodyPr>
          <a:lstStyle/>
          <a:p>
            <a:pPr>
              <a:spcBef>
                <a:spcPct val="0"/>
              </a:spcBef>
            </a:pPr>
            <a:r>
              <a:rPr lang="en-GB" altLang="en-US" dirty="0"/>
              <a:t>Walt moved to Hollywood where he got a job drawing pictures for a film studio. His brother Roy was already in Hollywood. Walt invented a character named Oswald the Lucky Rabbit who appeared in lots of films.</a:t>
            </a:r>
          </a:p>
          <a:p>
            <a:pPr>
              <a:spcBef>
                <a:spcPct val="0"/>
              </a:spcBef>
            </a:pPr>
            <a:endParaRPr lang="en-GB" altLang="en-US" dirty="0"/>
          </a:p>
          <a:p>
            <a:pPr>
              <a:spcBef>
                <a:spcPct val="0"/>
              </a:spcBef>
            </a:pPr>
            <a:r>
              <a:rPr lang="en-GB" altLang="en-US" dirty="0"/>
              <a:t>When Walt left the company, he was shocked to find out that it would be against the law for him to use Oswald in any more films. The film company owned Oswald. Walt felt very sad.</a:t>
            </a:r>
          </a:p>
        </p:txBody>
      </p:sp>
      <p:pic>
        <p:nvPicPr>
          <p:cNvPr id="9"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3670" y="1807587"/>
            <a:ext cx="3173734" cy="4369194"/>
          </a:xfrm>
          <a:prstGeom prst="flowChartAlternateProcess">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20"/>
          <p:cNvSpPr txBox="1">
            <a:spLocks/>
          </p:cNvSpPr>
          <p:nvPr/>
        </p:nvSpPr>
        <p:spPr>
          <a:xfrm>
            <a:off x="441123" y="841728"/>
            <a:ext cx="8247016" cy="696808"/>
          </a:xfrm>
          <a:prstGeom prst="roundRect">
            <a:avLst>
              <a:gd name="adj" fmla="val 9641"/>
            </a:avLst>
          </a:prstGeom>
          <a:solidFill>
            <a:srgbClr val="0175B0"/>
          </a:solid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3600" dirty="0">
                <a:solidFill>
                  <a:schemeClr val="bg1"/>
                </a:solidFill>
              </a:rPr>
              <a:t>Oswald the Lucky Rabbit</a:t>
            </a:r>
            <a:endParaRPr lang="en-GB" sz="3600" dirty="0">
              <a:solidFill>
                <a:schemeClr val="bg1"/>
              </a:solidFill>
              <a:latin typeface="+mn-lt"/>
            </a:endParaRPr>
          </a:p>
        </p:txBody>
      </p:sp>
    </p:spTree>
    <p:extLst>
      <p:ext uri="{BB962C8B-B14F-4D97-AF65-F5344CB8AC3E}">
        <p14:creationId xmlns:p14="http://schemas.microsoft.com/office/powerpoint/2010/main" val="2567371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55650" y="1809221"/>
            <a:ext cx="7632700" cy="1661993"/>
          </a:xfrm>
          <a:prstGeom prst="rect">
            <a:avLst/>
          </a:prstGeom>
        </p:spPr>
        <p:txBody>
          <a:bodyPr wrap="square" lIns="0" tIns="0" rIns="0" bIns="0">
            <a:spAutoFit/>
          </a:bodyPr>
          <a:lstStyle/>
          <a:p>
            <a:pPr>
              <a:lnSpc>
                <a:spcPct val="100000"/>
              </a:lnSpc>
              <a:spcBef>
                <a:spcPct val="0"/>
              </a:spcBef>
              <a:buFontTx/>
              <a:buNone/>
            </a:pPr>
            <a:r>
              <a:rPr lang="en-GB" altLang="en-US" dirty="0"/>
              <a:t>Feeling sad and worried about the future, Walt was on a very long train journey across America.</a:t>
            </a:r>
          </a:p>
          <a:p>
            <a:pPr>
              <a:lnSpc>
                <a:spcPct val="100000"/>
              </a:lnSpc>
              <a:spcBef>
                <a:spcPct val="0"/>
              </a:spcBef>
              <a:buFontTx/>
              <a:buNone/>
            </a:pPr>
            <a:endParaRPr lang="en-GB" altLang="en-US" dirty="0"/>
          </a:p>
          <a:p>
            <a:pPr>
              <a:lnSpc>
                <a:spcPct val="100000"/>
              </a:lnSpc>
              <a:spcBef>
                <a:spcPct val="0"/>
              </a:spcBef>
              <a:buFontTx/>
              <a:buNone/>
            </a:pPr>
            <a:r>
              <a:rPr lang="en-GB" altLang="en-US" dirty="0"/>
              <a:t>An idea popped into his head… well actually it was a mouse! Walt started to draw and by the end of the journey, he had created a brand new character.  </a:t>
            </a:r>
          </a:p>
        </p:txBody>
      </p:sp>
      <p:pic>
        <p:nvPicPr>
          <p:cNvPr id="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24526" y="3385596"/>
            <a:ext cx="2418488" cy="2723385"/>
          </a:xfrm>
          <a:prstGeom prst="flowChartAlternateProcess">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20"/>
          <p:cNvSpPr txBox="1">
            <a:spLocks/>
          </p:cNvSpPr>
          <p:nvPr/>
        </p:nvSpPr>
        <p:spPr>
          <a:xfrm>
            <a:off x="441123" y="841728"/>
            <a:ext cx="8247016" cy="696808"/>
          </a:xfrm>
          <a:prstGeom prst="roundRect">
            <a:avLst>
              <a:gd name="adj" fmla="val 9641"/>
            </a:avLst>
          </a:prstGeom>
          <a:solidFill>
            <a:srgbClr val="0175B0"/>
          </a:solid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3600" dirty="0">
                <a:solidFill>
                  <a:schemeClr val="bg1"/>
                </a:solidFill>
              </a:rPr>
              <a:t>Mortimer…. No, Mickey!</a:t>
            </a:r>
            <a:endParaRPr lang="en-GB" sz="3600" dirty="0">
              <a:solidFill>
                <a:schemeClr val="bg1"/>
              </a:solidFill>
              <a:latin typeface="+mn-lt"/>
            </a:endParaRPr>
          </a:p>
        </p:txBody>
      </p:sp>
      <p:sp>
        <p:nvSpPr>
          <p:cNvPr id="4" name="Flowchart: Alternate Process 3"/>
          <p:cNvSpPr/>
          <p:nvPr/>
        </p:nvSpPr>
        <p:spPr>
          <a:xfrm>
            <a:off x="791028" y="5700358"/>
            <a:ext cx="4469493" cy="408623"/>
          </a:xfrm>
          <a:prstGeom prst="flowChartAlternateProcess">
            <a:avLst/>
          </a:prstGeom>
          <a:solidFill>
            <a:srgbClr val="E84D15"/>
          </a:solidFill>
        </p:spPr>
        <p:txBody>
          <a:bodyPr wrap="none">
            <a:spAutoFit/>
          </a:bodyPr>
          <a:lstStyle/>
          <a:p>
            <a:pPr>
              <a:lnSpc>
                <a:spcPct val="100000"/>
              </a:lnSpc>
              <a:spcBef>
                <a:spcPct val="0"/>
              </a:spcBef>
              <a:buFontTx/>
              <a:buNone/>
            </a:pPr>
            <a:r>
              <a:rPr lang="en-GB" altLang="en-US" dirty="0">
                <a:solidFill>
                  <a:schemeClr val="bg1"/>
                </a:solidFill>
              </a:rPr>
              <a:t>And that is how Mickey Mouse was born! </a:t>
            </a:r>
          </a:p>
        </p:txBody>
      </p:sp>
      <p:sp>
        <p:nvSpPr>
          <p:cNvPr id="11" name="Rectangle 10"/>
          <p:cNvSpPr/>
          <p:nvPr/>
        </p:nvSpPr>
        <p:spPr>
          <a:xfrm>
            <a:off x="791028" y="3884774"/>
            <a:ext cx="4540251" cy="1200329"/>
          </a:xfrm>
          <a:prstGeom prst="rect">
            <a:avLst/>
          </a:prstGeom>
        </p:spPr>
        <p:txBody>
          <a:bodyPr wrap="square" lIns="0" rIns="0">
            <a:spAutoFit/>
          </a:bodyPr>
          <a:lstStyle/>
          <a:p>
            <a:pPr>
              <a:lnSpc>
                <a:spcPct val="100000"/>
              </a:lnSpc>
              <a:spcBef>
                <a:spcPct val="0"/>
              </a:spcBef>
              <a:buFontTx/>
              <a:buNone/>
            </a:pPr>
            <a:r>
              <a:rPr lang="en-GB" altLang="en-US" dirty="0"/>
              <a:t>When he arrived home, he showed his wife Lilian the new character who he had named Mortimer. Lilian loved the mouse, but didn’t like his name. She suggested Mickey.</a:t>
            </a:r>
          </a:p>
        </p:txBody>
      </p:sp>
    </p:spTree>
    <p:extLst>
      <p:ext uri="{BB962C8B-B14F-4D97-AF65-F5344CB8AC3E}">
        <p14:creationId xmlns:p14="http://schemas.microsoft.com/office/powerpoint/2010/main" val="450763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48281" y="1801003"/>
            <a:ext cx="7632700" cy="830997"/>
          </a:xfrm>
          <a:prstGeom prst="rect">
            <a:avLst/>
          </a:prstGeom>
        </p:spPr>
        <p:txBody>
          <a:bodyPr wrap="square" lIns="0" tIns="0" rIns="0" bIns="0">
            <a:spAutoFit/>
          </a:bodyPr>
          <a:lstStyle/>
          <a:p>
            <a:pPr>
              <a:lnSpc>
                <a:spcPct val="100000"/>
              </a:lnSpc>
              <a:spcBef>
                <a:spcPct val="0"/>
              </a:spcBef>
              <a:buFontTx/>
              <a:buNone/>
            </a:pPr>
            <a:r>
              <a:rPr lang="en-GB" altLang="en-US" dirty="0"/>
              <a:t>Walt and Roy started another company and started to make short films. Mickey was joined by Minnie Mouse, Donald Duck and Goofy. Their films became more popular and they won a special film award called an Oscar</a:t>
            </a:r>
            <a:r>
              <a:rPr lang="en-GB" altLang="en-US" dirty="0" smtClean="0"/>
              <a:t>.</a:t>
            </a:r>
            <a:endParaRPr lang="en-GB" altLang="en-US" dirty="0"/>
          </a:p>
        </p:txBody>
      </p:sp>
      <p:pic>
        <p:nvPicPr>
          <p:cNvPr id="6"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4547" y="3324866"/>
            <a:ext cx="3506434" cy="2225706"/>
          </a:xfrm>
          <a:prstGeom prst="flowChartAlternateProcess">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20"/>
          <p:cNvSpPr txBox="1">
            <a:spLocks/>
          </p:cNvSpPr>
          <p:nvPr/>
        </p:nvSpPr>
        <p:spPr>
          <a:xfrm>
            <a:off x="441123" y="841728"/>
            <a:ext cx="8247016" cy="696808"/>
          </a:xfrm>
          <a:prstGeom prst="roundRect">
            <a:avLst>
              <a:gd name="adj" fmla="val 9641"/>
            </a:avLst>
          </a:prstGeom>
          <a:solidFill>
            <a:srgbClr val="0175B0"/>
          </a:solid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3600" dirty="0">
                <a:solidFill>
                  <a:schemeClr val="bg1"/>
                </a:solidFill>
              </a:rPr>
              <a:t>Making Films</a:t>
            </a:r>
            <a:endParaRPr lang="en-GB" sz="3600" dirty="0">
              <a:solidFill>
                <a:schemeClr val="bg1"/>
              </a:solidFill>
              <a:latin typeface="+mn-lt"/>
            </a:endParaRPr>
          </a:p>
        </p:txBody>
      </p:sp>
      <p:sp>
        <p:nvSpPr>
          <p:cNvPr id="4" name="Flowchart: Alternate Process 3"/>
          <p:cNvSpPr/>
          <p:nvPr/>
        </p:nvSpPr>
        <p:spPr>
          <a:xfrm>
            <a:off x="748281" y="3324866"/>
            <a:ext cx="3875970" cy="2225706"/>
          </a:xfrm>
          <a:prstGeom prst="flowChartAlternateProcess">
            <a:avLst/>
          </a:prstGeom>
          <a:solidFill>
            <a:srgbClr val="E84D15"/>
          </a:solidFill>
        </p:spPr>
        <p:txBody>
          <a:bodyPr wrap="square" lIns="72000" tIns="36000" rIns="72000" bIns="36000">
            <a:spAutoFit/>
          </a:bodyPr>
          <a:lstStyle/>
          <a:p>
            <a:pPr>
              <a:lnSpc>
                <a:spcPct val="100000"/>
              </a:lnSpc>
              <a:spcBef>
                <a:spcPct val="0"/>
              </a:spcBef>
              <a:buFontTx/>
              <a:buNone/>
            </a:pPr>
            <a:r>
              <a:rPr lang="en-GB" altLang="en-US" dirty="0">
                <a:solidFill>
                  <a:schemeClr val="bg1"/>
                </a:solidFill>
              </a:rPr>
              <a:t>Walt loved trying new things so set himself a new challenge. He decided to create a full-length, colour film with words and songs. In 1937, his film Snow White was released. This was followed by Pinocchio and Fantasia in 1940.  </a:t>
            </a:r>
          </a:p>
        </p:txBody>
      </p:sp>
    </p:spTree>
    <p:extLst>
      <p:ext uri="{BB962C8B-B14F-4D97-AF65-F5344CB8AC3E}">
        <p14:creationId xmlns:p14="http://schemas.microsoft.com/office/powerpoint/2010/main" val="425177367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xmlns="" name="PowerPoint Guidance.pptx" id="{180D27B9-5640-447B-B5C0-DD73573B2821}" vid="{310EF2B5-F8B8-4941-8818-76ED4D5D305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Template>
  <TotalTime>227</TotalTime>
  <Words>1144</Words>
  <Application>Microsoft Office PowerPoint</Application>
  <PresentationFormat>On-screen Show (4:3)</PresentationFormat>
  <Paragraphs>73</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Twinkl</vt:lpstr>
      <vt:lpstr>Tuffy</vt:lpstr>
      <vt:lpstr>Calibri</vt:lpstr>
      <vt:lpstr>Office Theme</vt:lpstr>
      <vt:lpstr>PowerPoint Presentation</vt:lpstr>
      <vt:lpstr>Disney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Guidance</dc:title>
  <dc:creator>Oliver Wallace</dc:creator>
  <cp:lastModifiedBy>Yvonne Doolan</cp:lastModifiedBy>
  <cp:revision>31</cp:revision>
  <dcterms:created xsi:type="dcterms:W3CDTF">2019-01-23T10:28:50Z</dcterms:created>
  <dcterms:modified xsi:type="dcterms:W3CDTF">2020-06-07T10:59:27Z</dcterms:modified>
</cp:coreProperties>
</file>