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80" r:id="rId4"/>
    <p:sldId id="274" r:id="rId5"/>
    <p:sldId id="275" r:id="rId6"/>
    <p:sldId id="276" r:id="rId7"/>
    <p:sldId id="277" r:id="rId8"/>
    <p:sldId id="278" r:id="rId9"/>
    <p:sldId id="279" r:id="rId10"/>
    <p:sldId id="273" r:id="rId11"/>
    <p:sldId id="267" r:id="rId12"/>
  </p:sldIdLst>
  <p:sldSz cx="9144000" cy="6858000" type="screen4x3"/>
  <p:notesSz cx="6858000" cy="9144000"/>
  <p:embeddedFontLst>
    <p:embeddedFont>
      <p:font typeface="Tuffy" panose="020B0603060100000000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assoonCRInfantMedium" panose="02000603020000020003" pitchFamily="2" charset="0"/>
      <p:bold r:id="rId23"/>
      <p:boldItalic r:id="rId24"/>
    </p:embeddedFont>
    <p:embeddedFont>
      <p:font typeface="Twinkl" panose="020B0604020202020204" charset="0"/>
      <p:regular r:id="rId25"/>
      <p:bold r:id="rId26"/>
    </p:embeddedFont>
    <p:embeddedFont>
      <p:font typeface="Script MT Bold" panose="03040602040607080904" pitchFamily="66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71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8A55"/>
    <a:srgbClr val="E0C6C5"/>
    <a:srgbClr val="FFFFFF"/>
    <a:srgbClr val="246A9D"/>
    <a:srgbClr val="E84D15"/>
    <a:srgbClr val="EF7D18"/>
    <a:srgbClr val="DE1E5A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58" y="72"/>
      </p:cViewPr>
      <p:guideLst>
        <p:guide orient="horz" pos="2183"/>
        <p:guide pos="2971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6" y="765175"/>
            <a:ext cx="8242422" cy="994306"/>
          </a:xfrm>
          <a:prstGeom prst="roundRect">
            <a:avLst>
              <a:gd name="adj" fmla="val 0"/>
            </a:avLst>
          </a:prstGeom>
          <a:solidFill>
            <a:srgbClr val="246A9D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Script MT Bold" panose="03040602040607080904" pitchFamily="66" charset="0"/>
              </a:rPr>
              <a:t>Glossary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824" y="1927185"/>
            <a:ext cx="7621526" cy="369331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n-GB" sz="1600" b="1" dirty="0">
                <a:latin typeface="SassoonCRInfantMedium" panose="02000603020000020003" pitchFamily="2" charset="0"/>
                <a:hlinkClick r:id="rId2" action="ppaction://hlinksldjump"/>
              </a:rPr>
              <a:t>artefacts</a:t>
            </a:r>
            <a:r>
              <a:rPr lang="en-GB" sz="1600" dirty="0">
                <a:latin typeface="SassoonCRInfantMedium" panose="02000603020000020003" pitchFamily="2" charset="0"/>
              </a:rPr>
              <a:t> – Objects from the past.</a:t>
            </a:r>
            <a:endParaRPr lang="en-GB" sz="1600" b="1" dirty="0">
              <a:latin typeface="SassoonCRInfantMedium" panose="02000603020000020003" pitchFamily="2" charset="0"/>
              <a:hlinkClick r:id="rId2" action="ppaction://hlinksldjump"/>
            </a:endParaRPr>
          </a:p>
          <a:p>
            <a:endParaRPr lang="en-GB" sz="1600" b="1" dirty="0">
              <a:latin typeface="SassoonCRInfantMedium" panose="02000603020000020003" pitchFamily="2" charset="0"/>
              <a:hlinkClick r:id="rId2" action="ppaction://hlinksldjump"/>
            </a:endParaRPr>
          </a:p>
          <a:p>
            <a:r>
              <a:rPr lang="en-GB" sz="1600" b="1" dirty="0">
                <a:latin typeface="SassoonCRInfantMedium" panose="02000603020000020003" pitchFamily="2" charset="0"/>
                <a:hlinkClick r:id="rId2" action="ppaction://hlinksldjump"/>
              </a:rPr>
              <a:t>archaeologists</a:t>
            </a:r>
            <a:r>
              <a:rPr lang="en-GB" sz="1600" dirty="0">
                <a:latin typeface="SassoonCRInfantMedium" panose="02000603020000020003" pitchFamily="2" charset="0"/>
              </a:rPr>
              <a:t> – The people who study human history and prehistory. </a:t>
            </a:r>
          </a:p>
          <a:p>
            <a:endParaRPr lang="en-GB" sz="1600" b="1" dirty="0">
              <a:latin typeface="SassoonCRInfantMedium" panose="02000603020000020003" pitchFamily="2" charset="0"/>
              <a:hlinkClick r:id="rId3" action="ppaction://hlinksldjump"/>
            </a:endParaRPr>
          </a:p>
          <a:p>
            <a:r>
              <a:rPr lang="en-GB" sz="1600" b="1" dirty="0">
                <a:latin typeface="SassoonCRInfantMedium" panose="02000603020000020003" pitchFamily="2" charset="0"/>
                <a:hlinkClick r:id="rId3" action="ppaction://hlinksldjump"/>
              </a:rPr>
              <a:t>domesticated</a:t>
            </a:r>
            <a:r>
              <a:rPr lang="en-GB" sz="1600" dirty="0">
                <a:latin typeface="SassoonCRInfantMedium" panose="02000603020000020003" pitchFamily="2" charset="0"/>
              </a:rPr>
              <a:t> – To tame a wild animal. </a:t>
            </a:r>
          </a:p>
          <a:p>
            <a:endParaRPr lang="en-GB" sz="1600" b="1" dirty="0">
              <a:latin typeface="SassoonCRInfantMedium" panose="02000603020000020003" pitchFamily="2" charset="0"/>
              <a:hlinkClick r:id="rId4" action="ppaction://hlinksldjump"/>
            </a:endParaRPr>
          </a:p>
          <a:p>
            <a:r>
              <a:rPr lang="en-GB" sz="1600" b="1" dirty="0">
                <a:latin typeface="SassoonCRInfantMedium" panose="02000603020000020003" pitchFamily="2" charset="0"/>
                <a:hlinkClick r:id="rId2" action="ppaction://hlinksldjump"/>
              </a:rPr>
              <a:t>excavated</a:t>
            </a:r>
            <a:r>
              <a:rPr lang="en-GB" sz="1600" dirty="0">
                <a:latin typeface="SassoonCRInfantMedium" panose="02000603020000020003" pitchFamily="2" charset="0"/>
              </a:rPr>
              <a:t> – Dug up to uncover things from the past. </a:t>
            </a:r>
            <a:endParaRPr lang="en-GB" sz="1600" b="1" dirty="0">
              <a:latin typeface="SassoonCRInfantMedium" panose="02000603020000020003" pitchFamily="2" charset="0"/>
              <a:hlinkClick r:id="rId4" action="ppaction://hlinksldjump"/>
            </a:endParaRPr>
          </a:p>
          <a:p>
            <a:endParaRPr lang="en-GB" sz="1600" b="1" dirty="0">
              <a:latin typeface="SassoonCRInfantMedium" panose="02000603020000020003" pitchFamily="2" charset="0"/>
              <a:hlinkClick r:id="rId4" action="ppaction://hlinksldjump"/>
            </a:endParaRPr>
          </a:p>
          <a:p>
            <a:r>
              <a:rPr lang="en-GB" sz="1600" b="1" dirty="0">
                <a:latin typeface="SassoonCRInfantMedium" panose="02000603020000020003" pitchFamily="2" charset="0"/>
                <a:hlinkClick r:id="rId4" action="ppaction://hlinksldjump"/>
              </a:rPr>
              <a:t>nomadic</a:t>
            </a:r>
            <a:r>
              <a:rPr lang="en-GB" sz="1600" dirty="0">
                <a:latin typeface="SassoonCRInfantMedium" panose="02000603020000020003" pitchFamily="2" charset="0"/>
              </a:rPr>
              <a:t> – A group of people who don’t have a settled home but move from place to place.</a:t>
            </a:r>
            <a:endParaRPr lang="en-GB" sz="1600" b="1" dirty="0">
              <a:latin typeface="SassoonCRInfantMedium" panose="02000603020000020003" pitchFamily="2" charset="0"/>
            </a:endParaRPr>
          </a:p>
          <a:p>
            <a:endParaRPr lang="en-GB" sz="1600" b="1" dirty="0">
              <a:latin typeface="SassoonCRInfantMedium" panose="02000603020000020003" pitchFamily="2" charset="0"/>
              <a:hlinkClick r:id="rId5" action="ppaction://hlinksldjump"/>
            </a:endParaRPr>
          </a:p>
          <a:p>
            <a:r>
              <a:rPr lang="en-GB" sz="1600" b="1" dirty="0">
                <a:latin typeface="SassoonCRInfantMedium" panose="02000603020000020003" pitchFamily="2" charset="0"/>
                <a:hlinkClick r:id="rId5" action="ppaction://hlinksldjump"/>
              </a:rPr>
              <a:t>prehistoric</a:t>
            </a:r>
            <a:r>
              <a:rPr lang="en-GB" sz="1600" b="1" dirty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latin typeface="SassoonCRInfantMedium" panose="02000603020000020003" pitchFamily="2" charset="0"/>
              </a:rPr>
              <a:t>- The period of history before written records.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b="1" dirty="0">
                <a:latin typeface="SassoonCRInfantMedium" panose="02000603020000020003" pitchFamily="2" charset="0"/>
                <a:hlinkClick r:id="rId6" action="ppaction://hlinksldjump"/>
              </a:rPr>
              <a:t>smelt</a:t>
            </a:r>
            <a:r>
              <a:rPr lang="en-GB" sz="1600" dirty="0">
                <a:latin typeface="SassoonCRInfantMedium" panose="02000603020000020003" pitchFamily="2" charset="0"/>
              </a:rPr>
              <a:t> – The heating and melting of an ore (a material from nature) to get metal.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4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6" y="765175"/>
            <a:ext cx="8242422" cy="994306"/>
          </a:xfrm>
          <a:prstGeom prst="roundRect">
            <a:avLst>
              <a:gd name="adj" fmla="val 0"/>
            </a:avLst>
          </a:prstGeom>
          <a:solidFill>
            <a:srgbClr val="246A9D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SassoonCRInfantMedium" panose="02000603020000020003" pitchFamily="2" charset="0"/>
              </a:rPr>
              <a:t>A long, long time ago …</a:t>
            </a:r>
            <a:endParaRPr lang="en-GB" sz="3600" dirty="0">
              <a:solidFill>
                <a:schemeClr val="bg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824" y="1927185"/>
            <a:ext cx="7717753" cy="34470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 lIns="108000" tIns="0" rIns="0" bIns="0">
            <a:spAutoFit/>
          </a:bodyPr>
          <a:lstStyle/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Before there were supermarkets and shops to go and buy food, people had to find it for themselves.  </a:t>
            </a:r>
            <a:endParaRPr lang="en-GB" sz="1600" dirty="0">
              <a:latin typeface="SassoonCRInfantMedium" panose="02000603020000020003" pitchFamily="2" charset="0"/>
            </a:endParaRPr>
          </a:p>
          <a:p>
            <a:endParaRPr lang="en-GB" sz="1600" dirty="0" smtClean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A long time ago people in the </a:t>
            </a:r>
            <a:r>
              <a:rPr lang="en-GB" sz="1600" b="1" dirty="0" smtClean="0">
                <a:latin typeface="SassoonCRInfantMedium" panose="02000603020000020003" pitchFamily="2" charset="0"/>
              </a:rPr>
              <a:t>Stone Age</a:t>
            </a:r>
            <a:r>
              <a:rPr lang="en-GB" sz="1600" dirty="0" smtClean="0">
                <a:latin typeface="SassoonCRInfantMedium" panose="02000603020000020003" pitchFamily="2" charset="0"/>
              </a:rPr>
              <a:t>, had to hunt and gather food.</a:t>
            </a:r>
            <a:r>
              <a:rPr lang="en-GB" sz="1600" dirty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latin typeface="SassoonCRInfantMedium" panose="02000603020000020003" pitchFamily="2" charset="0"/>
              </a:rPr>
              <a:t> They </a:t>
            </a:r>
            <a:r>
              <a:rPr lang="en-GB" sz="1600" dirty="0">
                <a:latin typeface="SassoonCRInfantMedium" panose="02000603020000020003" pitchFamily="2" charset="0"/>
              </a:rPr>
              <a:t>moved around a lot.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These people were called Hunter-Gatherers.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They hunted animals for meat.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They looked for berries, fruits and plants.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They caught </a:t>
            </a:r>
            <a:r>
              <a:rPr lang="en-GB" sz="1600" dirty="0">
                <a:latin typeface="SassoonCRInfantMedium" panose="02000603020000020003" pitchFamily="2" charset="0"/>
              </a:rPr>
              <a:t>fish using nets. </a:t>
            </a:r>
          </a:p>
        </p:txBody>
      </p:sp>
      <p:sp>
        <p:nvSpPr>
          <p:cNvPr id="2" name="Talk about it.">
            <a:extLst>
              <a:ext uri="{FF2B5EF4-FFF2-40B4-BE49-F238E27FC236}">
                <a16:creationId xmlns:a16="http://schemas.microsoft.com/office/drawing/2014/main" id="{2CC7FD78-1AC0-4D86-B6E2-BED024FF1D59}"/>
              </a:ext>
            </a:extLst>
          </p:cNvPr>
          <p:cNvSpPr/>
          <p:nvPr/>
        </p:nvSpPr>
        <p:spPr>
          <a:xfrm>
            <a:off x="766824" y="5411749"/>
            <a:ext cx="1444810" cy="281110"/>
          </a:xfrm>
          <a:prstGeom prst="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SassoonCRInfantMedium" panose="02000603020000020003" pitchFamily="2" charset="0"/>
              </a:rPr>
              <a:t>Talk about it.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4D5387-2295-40DE-8762-31E7EB88E4C4}"/>
              </a:ext>
            </a:extLst>
          </p:cNvPr>
          <p:cNvSpPr/>
          <p:nvPr/>
        </p:nvSpPr>
        <p:spPr>
          <a:xfrm>
            <a:off x="2373435" y="5446637"/>
            <a:ext cx="611114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SassoonCRInfantMedium" panose="02000603020000020003" pitchFamily="2" charset="0"/>
              </a:rPr>
              <a:t>If you were a hunter-gatherer, what plants might you use that grow near where you live?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8E8F3B-E8AB-47D7-9474-2464841CFDEA}"/>
              </a:ext>
            </a:extLst>
          </p:cNvPr>
          <p:cNvSpPr/>
          <p:nvPr/>
        </p:nvSpPr>
        <p:spPr>
          <a:xfrm>
            <a:off x="755650" y="1955641"/>
            <a:ext cx="5743762" cy="3142879"/>
          </a:xfrm>
          <a:prstGeom prst="rect">
            <a:avLst/>
          </a:prstGeom>
          <a:solidFill>
            <a:srgbClr val="FFFFFF"/>
          </a:solidFill>
          <a:ln w="38100">
            <a:solidFill>
              <a:srgbClr val="24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72000" rtlCol="0" anchor="ctr"/>
          <a:lstStyle/>
          <a:p>
            <a:r>
              <a:rPr lang="en-GB" sz="1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Around </a:t>
            </a:r>
            <a:r>
              <a:rPr lang="en-GB" sz="1600" dirty="0">
                <a:solidFill>
                  <a:schemeClr val="tx1"/>
                </a:solidFill>
                <a:latin typeface="SassoonCRInfantMedium" panose="02000603020000020003" pitchFamily="2" charset="0"/>
              </a:rPr>
              <a:t>4000 years </a:t>
            </a:r>
            <a:r>
              <a:rPr lang="en-GB" sz="1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ago some people </a:t>
            </a:r>
            <a:r>
              <a:rPr lang="en-GB" sz="1600" dirty="0">
                <a:solidFill>
                  <a:schemeClr val="tx1"/>
                </a:solidFill>
                <a:latin typeface="SassoonCRInfantMedium" panose="02000603020000020003" pitchFamily="2" charset="0"/>
              </a:rPr>
              <a:t>stopped being </a:t>
            </a:r>
            <a:r>
              <a:rPr lang="en-GB" sz="1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moving so much.</a:t>
            </a:r>
          </a:p>
          <a:p>
            <a:endParaRPr lang="en-GB" sz="1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They stopped being hunter-gatherers.</a:t>
            </a:r>
          </a:p>
          <a:p>
            <a:endParaRPr lang="en-GB" sz="1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They started using the land to keep animals and grow their own food.</a:t>
            </a:r>
          </a:p>
          <a:p>
            <a:endParaRPr lang="en-GB" sz="1600" dirty="0" smtClean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This was the start of Farming.</a:t>
            </a:r>
          </a:p>
          <a:p>
            <a:endParaRPr lang="en-GB" sz="1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1C07C6-184B-4428-B2B1-586C054728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4591237" y="1955641"/>
            <a:ext cx="3816350" cy="3816350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6" y="765175"/>
            <a:ext cx="8242422" cy="994306"/>
          </a:xfrm>
          <a:prstGeom prst="roundRect">
            <a:avLst>
              <a:gd name="adj" fmla="val 0"/>
            </a:avLst>
          </a:prstGeom>
          <a:solidFill>
            <a:srgbClr val="246A9D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SassoonCRInfantMedium" panose="02000603020000020003" pitchFamily="2" charset="0"/>
              </a:rPr>
              <a:t>The Start of Farming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B81B3A-32AA-4DD3-8F94-DF03A4871589}"/>
              </a:ext>
            </a:extLst>
          </p:cNvPr>
          <p:cNvSpPr/>
          <p:nvPr/>
        </p:nvSpPr>
        <p:spPr>
          <a:xfrm>
            <a:off x="4582272" y="1955641"/>
            <a:ext cx="3816350" cy="3816350"/>
          </a:xfrm>
          <a:prstGeom prst="ellipse">
            <a:avLst/>
          </a:prstGeom>
          <a:noFill/>
          <a:ln w="38100">
            <a:solidFill>
              <a:srgbClr val="24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...by the fire.. - Picture of Craggaunowen, Sixmilebridg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279015"/>
            <a:ext cx="4514850" cy="2689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E217C8E-3D84-46CB-B138-996EC27C2F23}"/>
              </a:ext>
            </a:extLst>
          </p:cNvPr>
          <p:cNvSpPr/>
          <p:nvPr/>
        </p:nvSpPr>
        <p:spPr>
          <a:xfrm>
            <a:off x="627813" y="1936294"/>
            <a:ext cx="5743762" cy="2926543"/>
          </a:xfrm>
          <a:prstGeom prst="rect">
            <a:avLst/>
          </a:prstGeom>
          <a:solidFill>
            <a:schemeClr val="bg1"/>
          </a:solidFill>
          <a:ln w="28575">
            <a:solidFill>
              <a:srgbClr val="24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836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SassoonCRInfantMedium" panose="02000603020000020003" pitchFamily="2" charset="0"/>
              </a:rPr>
              <a:t>Farms were made by clearing </a:t>
            </a:r>
            <a:r>
              <a:rPr lang="en-GB" sz="1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away the trees.</a:t>
            </a:r>
          </a:p>
          <a:p>
            <a:endParaRPr lang="en-GB" sz="1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The trees were used to build houses for the people.</a:t>
            </a:r>
          </a:p>
          <a:p>
            <a:endParaRPr lang="en-GB" sz="1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The land around the houses were used as farms.</a:t>
            </a:r>
          </a:p>
          <a:p>
            <a:endParaRPr lang="en-GB" sz="1600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SassoonCRInfantMedium" panose="02000603020000020003" pitchFamily="2" charset="0"/>
              </a:rPr>
              <a:t>This was still the stone age because they used lots of stone for tools.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1C07C6-184B-4428-B2B1-586C054728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4582272" y="1955641"/>
            <a:ext cx="3816350" cy="3816350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6" y="765175"/>
            <a:ext cx="8242422" cy="994306"/>
          </a:xfrm>
          <a:prstGeom prst="roundRect">
            <a:avLst>
              <a:gd name="adj" fmla="val 0"/>
            </a:avLst>
          </a:prstGeom>
          <a:solidFill>
            <a:srgbClr val="246A9D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SassoonCRInfantMedium" panose="02000603020000020003" pitchFamily="2" charset="0"/>
              </a:rPr>
              <a:t>Farming</a:t>
            </a:r>
            <a:endParaRPr lang="en-GB" sz="3600" dirty="0">
              <a:solidFill>
                <a:schemeClr val="bg1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B81B3A-32AA-4DD3-8F94-DF03A4871589}"/>
              </a:ext>
            </a:extLst>
          </p:cNvPr>
          <p:cNvSpPr/>
          <p:nvPr/>
        </p:nvSpPr>
        <p:spPr>
          <a:xfrm>
            <a:off x="4582272" y="1955641"/>
            <a:ext cx="3816350" cy="3816350"/>
          </a:xfrm>
          <a:prstGeom prst="ellipse">
            <a:avLst/>
          </a:prstGeom>
          <a:noFill/>
          <a:ln w="38100">
            <a:solidFill>
              <a:srgbClr val="24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...by the fire.. - Picture of Craggaunowen, Sixmilebridg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537616"/>
            <a:ext cx="4514850" cy="2689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8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AE65D1-2BAB-4334-81B0-B2B0E20A41AA}"/>
              </a:ext>
            </a:extLst>
          </p:cNvPr>
          <p:cNvSpPr/>
          <p:nvPr/>
        </p:nvSpPr>
        <p:spPr>
          <a:xfrm>
            <a:off x="788679" y="4199877"/>
            <a:ext cx="5447926" cy="1538358"/>
          </a:xfrm>
          <a:prstGeom prst="rect">
            <a:avLst/>
          </a:prstGeom>
          <a:solidFill>
            <a:srgbClr val="246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684000" bIns="108000" rtlCol="0" anchor="ctr">
            <a:noAutofit/>
          </a:bodyPr>
          <a:lstStyle/>
          <a:p>
            <a:r>
              <a:rPr lang="en-GB" sz="1600" dirty="0">
                <a:latin typeface="SassoonCRInfantMedium" panose="02000603020000020003" pitchFamily="2" charset="0"/>
              </a:rPr>
              <a:t>The farmers could get:</a:t>
            </a:r>
            <a:endParaRPr lang="en-GB" sz="16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assoonCRInfantMedium" panose="02000603020000020003" pitchFamily="2" charset="0"/>
              </a:rPr>
              <a:t>meat, milk and leather from cows;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assoonCRInfantMedium" panose="02000603020000020003" pitchFamily="2" charset="0"/>
              </a:rPr>
              <a:t>meat, milk and wool from sheep </a:t>
            </a:r>
            <a:br>
              <a:rPr lang="en-GB" sz="1600" dirty="0">
                <a:latin typeface="SassoonCRInfantMedium" panose="02000603020000020003" pitchFamily="2" charset="0"/>
              </a:rPr>
            </a:br>
            <a:r>
              <a:rPr lang="en-GB" sz="1600" dirty="0">
                <a:latin typeface="SassoonCRInfantMedium" panose="02000603020000020003" pitchFamily="2" charset="0"/>
              </a:rPr>
              <a:t>and goats;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SassoonCRInfantMedium" panose="02000603020000020003" pitchFamily="2" charset="0"/>
              </a:rPr>
              <a:t>meat from pigs.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C49EAF-9527-4A8F-BCB1-1880CC8C19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r="14619"/>
          <a:stretch/>
        </p:blipFill>
        <p:spPr>
          <a:xfrm>
            <a:off x="4554591" y="2339961"/>
            <a:ext cx="3844932" cy="3844932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6" y="765175"/>
            <a:ext cx="8242422" cy="994306"/>
          </a:xfrm>
          <a:prstGeom prst="roundRect">
            <a:avLst>
              <a:gd name="adj" fmla="val 0"/>
            </a:avLst>
          </a:prstGeom>
          <a:solidFill>
            <a:srgbClr val="246A9D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SassoonCRInfantMedium" panose="02000603020000020003" pitchFamily="2" charset="0"/>
              </a:rPr>
              <a:t>Animals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423" y="1772885"/>
            <a:ext cx="7717753" cy="123110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 lIns="108000" tIns="0" rIns="0" bIns="0">
            <a:spAutoFit/>
          </a:bodyPr>
          <a:lstStyle/>
          <a:p>
            <a:endParaRPr lang="en-GB" sz="1600" dirty="0" smtClean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Stone </a:t>
            </a:r>
            <a:r>
              <a:rPr lang="en-GB" sz="1600" dirty="0">
                <a:latin typeface="SassoonCRInfantMedium" panose="02000603020000020003" pitchFamily="2" charset="0"/>
              </a:rPr>
              <a:t>Age </a:t>
            </a:r>
            <a:r>
              <a:rPr lang="en-GB" sz="1600" dirty="0" smtClean="0">
                <a:latin typeface="SassoonCRInfantMedium" panose="02000603020000020003" pitchFamily="2" charset="0"/>
              </a:rPr>
              <a:t>farmers kept animals</a:t>
            </a:r>
            <a:r>
              <a:rPr lang="en-GB" sz="1600" dirty="0">
                <a:latin typeface="SassoonCRInfantMedium" panose="02000603020000020003" pitchFamily="2" charset="0"/>
              </a:rPr>
              <a:t>. </a:t>
            </a:r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These </a:t>
            </a:r>
            <a:r>
              <a:rPr lang="en-GB" sz="1600" dirty="0">
                <a:latin typeface="SassoonCRInfantMedium" panose="02000603020000020003" pitchFamily="2" charset="0"/>
              </a:rPr>
              <a:t>animals included cows, sheep, goats and pigs. </a:t>
            </a:r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</p:txBody>
      </p:sp>
      <p:sp>
        <p:nvSpPr>
          <p:cNvPr id="2" name="Talk about it.">
            <a:extLst>
              <a:ext uri="{FF2B5EF4-FFF2-40B4-BE49-F238E27FC236}">
                <a16:creationId xmlns:a16="http://schemas.microsoft.com/office/drawing/2014/main" id="{2CC7FD78-1AC0-4D86-B6E2-BED024FF1D59}"/>
              </a:ext>
            </a:extLst>
          </p:cNvPr>
          <p:cNvSpPr/>
          <p:nvPr/>
        </p:nvSpPr>
        <p:spPr>
          <a:xfrm>
            <a:off x="664676" y="3566878"/>
            <a:ext cx="1444810" cy="281110"/>
          </a:xfrm>
          <a:prstGeom prst="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SassoonCRInfantMedium" panose="02000603020000020003" pitchFamily="2" charset="0"/>
              </a:rPr>
              <a:t>Talk about it.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4D5387-2295-40DE-8762-31E7EB88E4C4}"/>
              </a:ext>
            </a:extLst>
          </p:cNvPr>
          <p:cNvSpPr/>
          <p:nvPr/>
        </p:nvSpPr>
        <p:spPr>
          <a:xfrm>
            <a:off x="2246790" y="3562577"/>
            <a:ext cx="276095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SassoonCRInfantMedium" panose="02000603020000020003" pitchFamily="2" charset="0"/>
              </a:rPr>
              <a:t>What could farmers get </a:t>
            </a:r>
            <a:br>
              <a:rPr lang="en-GB" sz="1600" dirty="0">
                <a:latin typeface="SassoonCRInfantMedium" panose="02000603020000020003" pitchFamily="2" charset="0"/>
              </a:rPr>
            </a:br>
            <a:r>
              <a:rPr lang="en-GB" sz="1600" dirty="0">
                <a:latin typeface="SassoonCRInfantMedium" panose="02000603020000020003" pitchFamily="2" charset="0"/>
              </a:rPr>
              <a:t>from each animal?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27A8EE-7F21-4B87-B126-CD1D58D4A4F7}"/>
              </a:ext>
            </a:extLst>
          </p:cNvPr>
          <p:cNvSpPr/>
          <p:nvPr/>
        </p:nvSpPr>
        <p:spPr>
          <a:xfrm>
            <a:off x="4560826" y="2368543"/>
            <a:ext cx="3816350" cy="3816350"/>
          </a:xfrm>
          <a:prstGeom prst="ellipse">
            <a:avLst/>
          </a:prstGeom>
          <a:noFill/>
          <a:ln w="38100">
            <a:solidFill>
              <a:srgbClr val="24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662FEB-7D2A-4C10-A970-82F2D4A58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91" y="3077982"/>
            <a:ext cx="4219273" cy="31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6" y="765175"/>
            <a:ext cx="8242422" cy="994306"/>
          </a:xfrm>
          <a:prstGeom prst="roundRect">
            <a:avLst>
              <a:gd name="adj" fmla="val 0"/>
            </a:avLst>
          </a:prstGeom>
          <a:solidFill>
            <a:srgbClr val="246A9D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SassoonCRInfantMedium" panose="02000603020000020003" pitchFamily="2" charset="0"/>
              </a:rPr>
              <a:t>Crops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251" y="1901039"/>
            <a:ext cx="4517353" cy="344709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 lIns="108000" tIns="0" rIns="0" bIns="0">
            <a:spAutoFit/>
          </a:bodyPr>
          <a:lstStyle/>
          <a:p>
            <a:endParaRPr lang="en-GB" sz="1600" dirty="0" smtClean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Farmers </a:t>
            </a:r>
            <a:r>
              <a:rPr lang="en-GB" sz="1600" dirty="0">
                <a:latin typeface="SassoonCRInfantMedium" panose="02000603020000020003" pitchFamily="2" charset="0"/>
              </a:rPr>
              <a:t>grew a variety of crops. </a:t>
            </a:r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Wheat </a:t>
            </a:r>
            <a:r>
              <a:rPr lang="en-GB" sz="1600" dirty="0">
                <a:latin typeface="SassoonCRInfantMedium" panose="02000603020000020003" pitchFamily="2" charset="0"/>
              </a:rPr>
              <a:t>and barley were used to make </a:t>
            </a:r>
            <a:r>
              <a:rPr lang="en-GB" sz="1600" dirty="0" smtClean="0">
                <a:latin typeface="SassoonCRInfantMedium" panose="02000603020000020003" pitchFamily="2" charset="0"/>
              </a:rPr>
              <a:t>flour.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 flour was used to make bread </a:t>
            </a:r>
            <a:r>
              <a:rPr lang="en-GB" sz="1600" dirty="0">
                <a:latin typeface="SassoonCRInfantMedium" panose="02000603020000020003" pitchFamily="2" charset="0"/>
              </a:rPr>
              <a:t>and porridge. </a:t>
            </a:r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A </a:t>
            </a:r>
            <a:r>
              <a:rPr lang="en-GB" sz="1600" dirty="0">
                <a:latin typeface="SassoonCRInfantMedium" panose="02000603020000020003" pitchFamily="2" charset="0"/>
              </a:rPr>
              <a:t>plant called flax was turned into </a:t>
            </a:r>
            <a:r>
              <a:rPr lang="en-GB" sz="1600" dirty="0" smtClean="0">
                <a:latin typeface="SassoonCRInfantMedium" panose="02000603020000020003" pitchFamily="2" charset="0"/>
              </a:rPr>
              <a:t>material.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 material was used </a:t>
            </a:r>
            <a:r>
              <a:rPr lang="en-GB" sz="1600" dirty="0">
                <a:latin typeface="SassoonCRInfantMedium" panose="02000603020000020003" pitchFamily="2" charset="0"/>
              </a:rPr>
              <a:t>to make clothes. </a:t>
            </a:r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Other </a:t>
            </a:r>
            <a:r>
              <a:rPr lang="en-GB" sz="1600" dirty="0">
                <a:latin typeface="SassoonCRInfantMedium" panose="02000603020000020003" pitchFamily="2" charset="0"/>
              </a:rPr>
              <a:t>farmers grew beans and peas. 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endParaRPr lang="en-GB" sz="1600" dirty="0">
              <a:latin typeface="Twinkl" pitchFamily="50" charset="0"/>
            </a:endParaRPr>
          </a:p>
        </p:txBody>
      </p:sp>
      <p:pic>
        <p:nvPicPr>
          <p:cNvPr id="1026" name="Picture 2" descr="KHQ - Weight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30" y="5182977"/>
            <a:ext cx="2662996" cy="110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1C07C6-184B-4428-B2B1-586C05472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4699837" y="2091226"/>
            <a:ext cx="3816350" cy="3816350"/>
          </a:xfrm>
          <a:prstGeom prst="ellipse">
            <a:avLst/>
          </a:prstGeom>
          <a:ln w="28575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...by the fire.. - Picture of Craggaunowen, Sixmilebridg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540025"/>
            <a:ext cx="4514850" cy="2689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6" y="765175"/>
            <a:ext cx="8242422" cy="994306"/>
          </a:xfrm>
          <a:prstGeom prst="roundRect">
            <a:avLst>
              <a:gd name="adj" fmla="val 0"/>
            </a:avLst>
          </a:prstGeom>
          <a:solidFill>
            <a:srgbClr val="246A9D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SassoonCRInfantMedium" panose="02000603020000020003" pitchFamily="2" charset="0"/>
              </a:rPr>
              <a:t>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824" y="1927185"/>
            <a:ext cx="7621526" cy="39395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 lIns="108000" tIns="0" rIns="0" bIns="0">
            <a:spAutoFit/>
          </a:bodyPr>
          <a:lstStyle/>
          <a:p>
            <a:endParaRPr lang="en-GB" sz="1600" dirty="0" smtClean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 </a:t>
            </a:r>
            <a:r>
              <a:rPr lang="en-GB" sz="1600" dirty="0">
                <a:latin typeface="SassoonCRInfantMedium" panose="02000603020000020003" pitchFamily="2" charset="0"/>
              </a:rPr>
              <a:t>Stone Age was a time when tools were mostly made of stone</a:t>
            </a:r>
            <a:r>
              <a:rPr lang="en-GB" sz="1600" dirty="0" smtClean="0">
                <a:latin typeface="SassoonCRInfantMedium" panose="02000603020000020003" pitchFamily="2" charset="0"/>
              </a:rPr>
              <a:t>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This quern was used to grind wheat into flour. </a:t>
            </a:r>
          </a:p>
          <a:p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 </a:t>
            </a:r>
            <a:r>
              <a:rPr lang="en-GB" sz="1600" dirty="0">
                <a:latin typeface="SassoonCRInfantMedium" panose="02000603020000020003" pitchFamily="2" charset="0"/>
              </a:rPr>
              <a:t>age ended when people began </a:t>
            </a:r>
            <a:r>
              <a:rPr lang="en-GB" sz="1600" dirty="0" smtClean="0">
                <a:latin typeface="SassoonCRInfantMedium" panose="02000603020000020003" pitchFamily="2" charset="0"/>
              </a:rPr>
              <a:t>to use metal for </a:t>
            </a:r>
            <a:r>
              <a:rPr lang="en-GB" sz="1600" dirty="0">
                <a:latin typeface="SassoonCRInfantMedium" panose="02000603020000020003" pitchFamily="2" charset="0"/>
              </a:rPr>
              <a:t>tools. 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</p:txBody>
      </p:sp>
      <p:pic>
        <p:nvPicPr>
          <p:cNvPr id="2056" name="Picture 8" descr="Image result for quern stone">
            <a:extLst>
              <a:ext uri="{FF2B5EF4-FFF2-40B4-BE49-F238E27FC236}">
                <a16:creationId xmlns:a16="http://schemas.microsoft.com/office/drawing/2014/main" id="{867F3C19-0A8D-4D0B-BE3B-CD07EF279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 b="9118"/>
          <a:stretch/>
        </p:blipFill>
        <p:spPr bwMode="auto">
          <a:xfrm>
            <a:off x="4284059" y="3021154"/>
            <a:ext cx="3504730" cy="2236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1388B6B4-AC74-4CD9-80F4-A0D9C28BF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54" y="6138167"/>
            <a:ext cx="3805176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Tuffy" panose="020B0603060100000000" pitchFamily="34" charset="0"/>
                <a:ea typeface="Tuffy" panose="020B0603060100000000" pitchFamily="34" charset="0"/>
                <a:cs typeface="Tuffy" panose="020B0603060100000000" pitchFamily="34" charset="0"/>
              </a:rPr>
              <a:t>By Green Lane - Own work, CC BY-SA 3.0</a:t>
            </a:r>
            <a:r>
              <a:rPr lang="en-GB" altLang="en-US" sz="600" dirty="0">
                <a:latin typeface="Tuffy" panose="020B0603060100000000" pitchFamily="34" charset="0"/>
                <a:ea typeface="Tuffy" panose="020B0603060100000000" pitchFamily="34" charset="0"/>
                <a:cs typeface="Tuffy" panose="020B06030601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2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6" y="765175"/>
            <a:ext cx="8242422" cy="994306"/>
          </a:xfrm>
          <a:prstGeom prst="roundRect">
            <a:avLst>
              <a:gd name="adj" fmla="val 0"/>
            </a:avLst>
          </a:prstGeom>
          <a:solidFill>
            <a:srgbClr val="246A9D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SassoonCRInfantMedium" panose="02000603020000020003" pitchFamily="2" charset="0"/>
              </a:rPr>
              <a:t>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267" y="1979054"/>
            <a:ext cx="7621526" cy="196977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 lIns="108000" tIns="0" rIns="0" bIns="0">
            <a:spAutoFit/>
          </a:bodyPr>
          <a:lstStyle/>
          <a:p>
            <a:endParaRPr lang="en-GB" sz="1600" dirty="0" smtClean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Farmers </a:t>
            </a:r>
            <a:r>
              <a:rPr lang="en-GB" sz="1600" dirty="0">
                <a:latin typeface="SassoonCRInfantMedium" panose="02000603020000020003" pitchFamily="2" charset="0"/>
              </a:rPr>
              <a:t>began to use wooden ploughs pulled by cattle to prepare the ground for crops to be grown.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>
                <a:latin typeface="SassoonCRInfantMedium" panose="02000603020000020003" pitchFamily="2" charset="0"/>
              </a:rPr>
              <a:t>Crops were harvested using sickles made from a rock made out of flint</a:t>
            </a:r>
            <a:r>
              <a:rPr lang="en-GB" sz="1600" dirty="0" smtClean="0">
                <a:latin typeface="SassoonCRInfantMedium" panose="02000603020000020003" pitchFamily="2" charset="0"/>
              </a:rPr>
              <a:t>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They also made and used hammers and axes.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</p:txBody>
      </p:sp>
      <p:pic>
        <p:nvPicPr>
          <p:cNvPr id="3074" name="Picture 2" descr="File:Sickle flint - see 09.180.1605 MET 09.180.1605-emf.jpeg">
            <a:extLst>
              <a:ext uri="{FF2B5EF4-FFF2-40B4-BE49-F238E27FC236}">
                <a16:creationId xmlns:a16="http://schemas.microsoft.com/office/drawing/2014/main" id="{3C187CD4-7315-47CA-BC21-08851EFF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b="14538"/>
          <a:stretch/>
        </p:blipFill>
        <p:spPr bwMode="auto">
          <a:xfrm>
            <a:off x="5025316" y="3514551"/>
            <a:ext cx="3254769" cy="238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835699D4-DB3D-447C-8B2C-5FA684A6B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112" y="5943495"/>
            <a:ext cx="3805176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US" altLang="en-US" sz="600" dirty="0">
                <a:latin typeface="Tuffy" panose="020B0603060100000000" pitchFamily="34" charset="0"/>
                <a:ea typeface="Tuffy" panose="020B0603060100000000" pitchFamily="34" charset="0"/>
                <a:cs typeface="Tuffy" panose="020B0603060100000000" pitchFamily="34" charset="0"/>
              </a:rPr>
              <a:t>By Roger Fund- Own work, CC BY-SA 3.0</a:t>
            </a:r>
            <a:r>
              <a:rPr lang="en-GB" altLang="en-US" sz="600" dirty="0">
                <a:latin typeface="Tuffy" panose="020B0603060100000000" pitchFamily="34" charset="0"/>
                <a:ea typeface="Tuffy" panose="020B0603060100000000" pitchFamily="34" charset="0"/>
                <a:cs typeface="Tuffy" panose="020B0603060100000000" pitchFamily="34" charset="0"/>
              </a:rPr>
              <a:t>.</a:t>
            </a:r>
          </a:p>
        </p:txBody>
      </p:sp>
      <p:pic>
        <p:nvPicPr>
          <p:cNvPr id="2054" name="Picture 6" descr="Stone Weap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3" y="4781508"/>
            <a:ext cx="2206851" cy="12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7 best images about Caveman Dino Party on Pinteres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96" y="4168397"/>
            <a:ext cx="1649818" cy="12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9616" y="765175"/>
            <a:ext cx="8242422" cy="994306"/>
          </a:xfrm>
          <a:prstGeom prst="roundRect">
            <a:avLst>
              <a:gd name="adj" fmla="val 0"/>
            </a:avLst>
          </a:prstGeom>
          <a:solidFill>
            <a:srgbClr val="246A9D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SassoonCRInfantMedium" panose="02000603020000020003" pitchFamily="2" charset="0"/>
              </a:rPr>
              <a:t>How Do We Know?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824" y="1861871"/>
            <a:ext cx="7621526" cy="320087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 lIns="108000" tIns="0" rIns="0" bIns="0">
            <a:spAutoFit/>
          </a:bodyPr>
          <a:lstStyle/>
          <a:p>
            <a:endParaRPr lang="en-GB" sz="1600" dirty="0" smtClean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Archaeologists are people who’s job it is to dig and find things from the past.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They do this so we can understand how people used to live.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They have found lots of things.</a:t>
            </a:r>
            <a:endParaRPr lang="en-GB" sz="1600" dirty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>
                <a:latin typeface="SassoonCRInfantMedium" panose="02000603020000020003" pitchFamily="2" charset="0"/>
              </a:rPr>
              <a:t>In </a:t>
            </a:r>
            <a:r>
              <a:rPr lang="en-GB" sz="1600" dirty="0" smtClean="0">
                <a:latin typeface="SassoonCRInfantMedium" panose="02000603020000020003" pitchFamily="2" charset="0"/>
              </a:rPr>
              <a:t>Scotland Archaeologists found a place called </a:t>
            </a:r>
            <a:r>
              <a:rPr lang="en-GB" sz="1600" dirty="0" err="1">
                <a:latin typeface="SassoonCRInfantMedium" panose="02000603020000020003" pitchFamily="2" charset="0"/>
              </a:rPr>
              <a:t>Skara</a:t>
            </a:r>
            <a:r>
              <a:rPr lang="en-GB" sz="1600" dirty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latin typeface="SassoonCRInfantMedium" panose="02000603020000020003" pitchFamily="2" charset="0"/>
              </a:rPr>
              <a:t>Brae.  </a:t>
            </a: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It was a village in the Stone age and off </a:t>
            </a:r>
            <a:r>
              <a:rPr lang="en-GB" sz="1600" dirty="0">
                <a:latin typeface="SassoonCRInfantMedium" panose="02000603020000020003" pitchFamily="2" charset="0"/>
              </a:rPr>
              <a:t>the coast of Scotland. </a:t>
            </a:r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sz="1600" dirty="0">
              <a:latin typeface="SassoonCRInfantMedium" panose="02000603020000020003" pitchFamily="2" charset="0"/>
            </a:endParaRP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 </a:t>
            </a:r>
            <a:r>
              <a:rPr lang="en-GB" sz="1600" dirty="0">
                <a:latin typeface="SassoonCRInfantMedium" panose="02000603020000020003" pitchFamily="2" charset="0"/>
              </a:rPr>
              <a:t>village </a:t>
            </a:r>
            <a:r>
              <a:rPr lang="en-GB" sz="1600" dirty="0" smtClean="0">
                <a:latin typeface="SassoonCRInfantMedium" panose="02000603020000020003" pitchFamily="2" charset="0"/>
              </a:rPr>
              <a:t>has </a:t>
            </a:r>
            <a:r>
              <a:rPr lang="en-GB" sz="1600" dirty="0">
                <a:latin typeface="SassoonCRInfantMedium" panose="02000603020000020003" pitchFamily="2" charset="0"/>
              </a:rPr>
              <a:t>helped </a:t>
            </a:r>
            <a:r>
              <a:rPr lang="en-GB" sz="1600" dirty="0" smtClean="0">
                <a:latin typeface="SassoonCRInfantMedium" panose="02000603020000020003" pitchFamily="2" charset="0"/>
              </a:rPr>
              <a:t>us learn</a:t>
            </a: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lots </a:t>
            </a:r>
            <a:r>
              <a:rPr lang="en-GB" sz="1600" dirty="0">
                <a:latin typeface="SassoonCRInfantMedium" panose="02000603020000020003" pitchFamily="2" charset="0"/>
              </a:rPr>
              <a:t>about Stone Age life.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4945C-BA73-4D79-90E7-DECDF55DB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7" y="4341060"/>
            <a:ext cx="3868601" cy="19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145</TotalTime>
  <Words>562</Words>
  <Application>Microsoft Office PowerPoint</Application>
  <PresentationFormat>On-screen Show (4:3)</PresentationFormat>
  <Paragraphs>108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Tuffy</vt:lpstr>
      <vt:lpstr>Calibri</vt:lpstr>
      <vt:lpstr>SassoonCRInfantMedium</vt:lpstr>
      <vt:lpstr>Twinkl</vt:lpstr>
      <vt:lpstr>Script MT Bold</vt:lpstr>
      <vt:lpstr>Arial</vt:lpstr>
      <vt:lpstr>Office Theme</vt:lpstr>
      <vt:lpstr>PowerPoint Presentation</vt:lpstr>
      <vt:lpstr>A long, long time ago …</vt:lpstr>
      <vt:lpstr>The Start of Farming</vt:lpstr>
      <vt:lpstr>Farming</vt:lpstr>
      <vt:lpstr>Animals</vt:lpstr>
      <vt:lpstr>Crops</vt:lpstr>
      <vt:lpstr>Tools</vt:lpstr>
      <vt:lpstr>Tools</vt:lpstr>
      <vt:lpstr>How Do We Know?</vt:lpstr>
      <vt:lpstr>Glossary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pamela.gavin</cp:lastModifiedBy>
  <cp:revision>16</cp:revision>
  <dcterms:created xsi:type="dcterms:W3CDTF">2018-10-23T11:14:27Z</dcterms:created>
  <dcterms:modified xsi:type="dcterms:W3CDTF">2020-05-23T11:50:18Z</dcterms:modified>
</cp:coreProperties>
</file>