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5"/>
  </p:notesMasterIdLst>
  <p:handoutMasterIdLst>
    <p:handoutMasterId r:id="rId16"/>
  </p:handoutMasterIdLst>
  <p:sldIdLst>
    <p:sldId id="282" r:id="rId2"/>
    <p:sldId id="283" r:id="rId3"/>
    <p:sldId id="272" r:id="rId4"/>
    <p:sldId id="273" r:id="rId5"/>
    <p:sldId id="274" r:id="rId6"/>
    <p:sldId id="275" r:id="rId7"/>
    <p:sldId id="276" r:id="rId8"/>
    <p:sldId id="277" r:id="rId9"/>
    <p:sldId id="278" r:id="rId10"/>
    <p:sldId id="279" r:id="rId11"/>
    <p:sldId id="280" r:id="rId12"/>
    <p:sldId id="281" r:id="rId13"/>
    <p:sldId id="267" r:id="rId14"/>
  </p:sldIdLst>
  <p:sldSz cx="9144000" cy="6858000" type="screen4x3"/>
  <p:notesSz cx="6858000" cy="9144000"/>
  <p:embeddedFontLst>
    <p:embeddedFont>
      <p:font typeface="Twinkl SemiBold" charset="0"/>
      <p:bold r:id="rId17"/>
    </p:embeddedFont>
    <p:embeddedFont>
      <p:font typeface="Twinkl" panose="020B0604020202020204" charset="0"/>
      <p:regular r:id="rId18"/>
      <p:bold r:id="rId19"/>
    </p:embeddedFon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Sassoon Infant Rg" panose="02000503030000020003" charset="0"/>
      <p:regular r:id="rId24"/>
      <p:bold r:id="rId25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pos="340">
          <p15:clr>
            <a:srgbClr val="A4A3A4"/>
          </p15:clr>
        </p15:guide>
        <p15:guide id="4" orient="horz" pos="3974">
          <p15:clr>
            <a:srgbClr val="A4A3A4"/>
          </p15:clr>
        </p15:guide>
        <p15:guide id="5" pos="5420">
          <p15:clr>
            <a:srgbClr val="A4A3A4"/>
          </p15:clr>
        </p15:guide>
        <p15:guide id="6" orient="horz" pos="346">
          <p15:clr>
            <a:srgbClr val="A4A3A4"/>
          </p15:clr>
        </p15:guide>
        <p15:guide id="7" pos="476">
          <p15:clr>
            <a:srgbClr val="A4A3A4"/>
          </p15:clr>
        </p15:guide>
        <p15:guide id="8" orient="horz" pos="482">
          <p15:clr>
            <a:srgbClr val="A4A3A4"/>
          </p15:clr>
        </p15:guide>
        <p15:guide id="9" orient="horz" pos="3838">
          <p15:clr>
            <a:srgbClr val="A4A3A4"/>
          </p15:clr>
        </p15:guide>
        <p15:guide id="10" pos="528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D7731"/>
    <a:srgbClr val="548EA2"/>
    <a:srgbClr val="5EBD7E"/>
    <a:srgbClr val="EE816D"/>
    <a:srgbClr val="00862D"/>
    <a:srgbClr val="478195"/>
    <a:srgbClr val="26596A"/>
    <a:srgbClr val="00A2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87" d="100"/>
          <a:sy n="87" d="100"/>
        </p:scale>
        <p:origin x="-738" y="-12"/>
      </p:cViewPr>
      <p:guideLst>
        <p:guide orient="horz" pos="2160"/>
        <p:guide orient="horz" pos="3974"/>
        <p:guide orient="horz" pos="346"/>
        <p:guide orient="horz" pos="482"/>
        <p:guide orient="horz" pos="3838"/>
        <p:guide pos="2880"/>
        <p:guide pos="340"/>
        <p:guide pos="5420"/>
        <p:guide pos="476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77" d="100"/>
          <a:sy n="77" d="100"/>
        </p:scale>
        <p:origin x="264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font" Target="fonts/font4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7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D3BC72B8-5CDB-4751-8800-05F15FEC9599}" type="datetimeFigureOut">
              <a:rPr lang="en-GB"/>
              <a:pPr>
                <a:defRPr/>
              </a:pPr>
              <a:t>05/05/2020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BABD0C47-3566-4158-BB04-057EE52DBE4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277684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535D4AFF-23D4-483C-B20E-E9EE741E2B95}" type="datetimeFigureOut">
              <a:rPr lang="en-GB"/>
              <a:pPr>
                <a:defRPr/>
              </a:pPr>
              <a:t>05/05/2020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A23510B2-B0E6-46BC-9E54-02DAA093C98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083281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8FFBF60-45F5-49C6-B0D0-EAA4FFEBBD11}" type="slidenum">
              <a:rPr lang="en-GB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twinkl.com/resources/third-grade-usa/holidays-festivals-and-special-events-third-grade-usa/black-history-month-holidays-festivals-and-special-events-third-grade-usa" TargetMode="Externa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twinkl.com/resources/third-grade-usa/holidays-festivals-and-special-events-third-grade-usa/black-history-month-holidays-festivals-and-special-events-third-grade-usa" TargetMode="Externa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288" y="6196013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hlinkClick r:id="rId4"/>
          </p:cNvPr>
          <p:cNvSpPr/>
          <p:nvPr userDrawn="1"/>
        </p:nvSpPr>
        <p:spPr>
          <a:xfrm>
            <a:off x="4137660" y="5561814"/>
            <a:ext cx="868680" cy="553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33513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pic>
        <p:nvPicPr>
          <p:cNvPr id="3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2438" y="5734050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10126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20796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 bwMode="auto">
          <a:xfrm>
            <a:off x="503238" y="2930525"/>
            <a:ext cx="8137525" cy="341471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4" name="Rounded Rectangle 3"/>
          <p:cNvSpPr/>
          <p:nvPr userDrawn="1"/>
        </p:nvSpPr>
        <p:spPr bwMode="auto">
          <a:xfrm>
            <a:off x="503238" y="512763"/>
            <a:ext cx="8137525" cy="2192337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5" name="Title 1"/>
          <p:cNvSpPr txBox="1">
            <a:spLocks/>
          </p:cNvSpPr>
          <p:nvPr userDrawn="1"/>
        </p:nvSpPr>
        <p:spPr>
          <a:xfrm>
            <a:off x="628650" y="3071813"/>
            <a:ext cx="7886700" cy="539750"/>
          </a:xfrm>
          <a:prstGeom prst="rect">
            <a:avLst/>
          </a:prstGeom>
        </p:spPr>
        <p:txBody>
          <a:bodyPr lIns="0" tIns="0" rIns="0" bIns="0" anchor="ctr" anchorCtr="1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3600" dirty="0">
                <a:latin typeface="Twinkl" pitchFamily="50" charset="0"/>
              </a:rPr>
              <a:t>Success Criteria</a:t>
            </a:r>
          </a:p>
        </p:txBody>
      </p:sp>
      <p:sp>
        <p:nvSpPr>
          <p:cNvPr id="6" name="Title 1"/>
          <p:cNvSpPr txBox="1">
            <a:spLocks/>
          </p:cNvSpPr>
          <p:nvPr userDrawn="1"/>
        </p:nvSpPr>
        <p:spPr>
          <a:xfrm>
            <a:off x="628650" y="735013"/>
            <a:ext cx="7886700" cy="539750"/>
          </a:xfrm>
          <a:prstGeom prst="rect">
            <a:avLst/>
          </a:prstGeom>
        </p:spPr>
        <p:txBody>
          <a:bodyPr lIns="0" tIns="0" rIns="0" bIns="0" anchor="ctr" anchorCtr="1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3600" dirty="0">
                <a:latin typeface="Twinkl" pitchFamily="50" charset="0"/>
              </a:rPr>
              <a:t>Aim</a:t>
            </a:r>
          </a:p>
        </p:txBody>
      </p:sp>
      <p:sp>
        <p:nvSpPr>
          <p:cNvPr id="7" name="Content Placeholder 15"/>
          <p:cNvSpPr txBox="1">
            <a:spLocks/>
          </p:cNvSpPr>
          <p:nvPr userDrawn="1"/>
        </p:nvSpPr>
        <p:spPr>
          <a:xfrm>
            <a:off x="628650" y="3467100"/>
            <a:ext cx="7886700" cy="1409700"/>
          </a:xfrm>
          <a:prstGeom prst="rect">
            <a:avLst/>
          </a:prstGeom>
          <a:noFill/>
          <a:ln w="25400">
            <a:noFill/>
          </a:ln>
        </p:spPr>
        <p:txBody>
          <a:bodyPr lIns="180000" tIns="252000" rIns="252000" bIns="18000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GB" dirty="0">
                <a:latin typeface="Twinkl" pitchFamily="50" charset="0"/>
              </a:rPr>
              <a:t>Statement 1 Lorem ipsum </a:t>
            </a:r>
            <a:r>
              <a:rPr lang="en-GB" dirty="0" err="1">
                <a:latin typeface="Twinkl" pitchFamily="50" charset="0"/>
              </a:rPr>
              <a:t>dolor</a:t>
            </a:r>
            <a:r>
              <a:rPr lang="en-GB" dirty="0">
                <a:latin typeface="Twinkl" pitchFamily="50" charset="0"/>
              </a:rPr>
              <a:t> sit </a:t>
            </a:r>
            <a:r>
              <a:rPr lang="en-GB" dirty="0" err="1">
                <a:latin typeface="Twinkl" pitchFamily="50" charset="0"/>
              </a:rPr>
              <a:t>amet</a:t>
            </a:r>
            <a:r>
              <a:rPr lang="en-GB" dirty="0">
                <a:latin typeface="Twinkl" pitchFamily="50" charset="0"/>
              </a:rPr>
              <a:t>, </a:t>
            </a:r>
            <a:r>
              <a:rPr lang="en-GB" dirty="0" err="1">
                <a:latin typeface="Twinkl" pitchFamily="50" charset="0"/>
              </a:rPr>
              <a:t>consectetur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adipiscing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elit</a:t>
            </a:r>
            <a:r>
              <a:rPr lang="en-GB" dirty="0">
                <a:latin typeface="Twinkl" pitchFamily="50" charset="0"/>
              </a:rPr>
              <a:t>.</a:t>
            </a:r>
          </a:p>
          <a:p>
            <a:pPr fontAlgn="auto">
              <a:spcAft>
                <a:spcPts val="0"/>
              </a:spcAft>
              <a:defRPr/>
            </a:pPr>
            <a:r>
              <a:rPr lang="en-GB" dirty="0">
                <a:latin typeface="Twinkl" pitchFamily="50" charset="0"/>
              </a:rPr>
              <a:t>Statement 2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GB" dirty="0">
                <a:latin typeface="Twinkl" pitchFamily="50" charset="0"/>
              </a:rPr>
              <a:t>Sub statement</a:t>
            </a:r>
          </a:p>
        </p:txBody>
      </p:sp>
      <p:sp>
        <p:nvSpPr>
          <p:cNvPr id="11" name="Content Placeholder 15"/>
          <p:cNvSpPr>
            <a:spLocks noGrp="1"/>
          </p:cNvSpPr>
          <p:nvPr>
            <p:ph idx="1"/>
          </p:nvPr>
        </p:nvSpPr>
        <p:spPr>
          <a:xfrm>
            <a:off x="628650" y="1127760"/>
            <a:ext cx="7886700" cy="1409700"/>
          </a:xfrm>
        </p:spPr>
        <p:txBody>
          <a:bodyPr>
            <a:normAutofit fontScale="92500" lnSpcReduction="10000"/>
          </a:bodyPr>
          <a:lstStyle>
            <a:lvl1pPr>
              <a:defRPr>
                <a:latin typeface="Twinkl" pitchFamily="50" charset="0"/>
              </a:defRPr>
            </a:lvl1pPr>
            <a:lvl2pPr>
              <a:defRPr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3206800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288" y="6196013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hlinkClick r:id="rId4"/>
          </p:cNvPr>
          <p:cNvSpPr/>
          <p:nvPr userDrawn="1"/>
        </p:nvSpPr>
        <p:spPr>
          <a:xfrm>
            <a:off x="4137660" y="3152488"/>
            <a:ext cx="868680" cy="553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7077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90538" y="695325"/>
            <a:ext cx="8162925" cy="1150938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90538" y="1957388"/>
            <a:ext cx="8162925" cy="4387850"/>
          </a:xfrm>
          <a:prstGeom prst="roundRect">
            <a:avLst>
              <a:gd name="adj" fmla="val 258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://flickr.com/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076575" y="4922838"/>
            <a:ext cx="5311775" cy="1047750"/>
          </a:xfrm>
          <a:prstGeom prst="rect">
            <a:avLst/>
          </a:prstGeom>
          <a:solidFill>
            <a:srgbClr val="0D7731"/>
          </a:solidFill>
        </p:spPr>
        <p:txBody>
          <a:bodyPr lIns="540000" tIns="108000" rIns="108000" bIns="10800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 err="1">
                <a:solidFill>
                  <a:schemeClr val="bg1"/>
                </a:solidFill>
                <a:latin typeface="+mn-lt"/>
              </a:rPr>
              <a:t>Dr.</a:t>
            </a:r>
            <a:r>
              <a:rPr lang="en-GB" dirty="0">
                <a:solidFill>
                  <a:schemeClr val="bg1"/>
                </a:solidFill>
                <a:latin typeface="+mn-lt"/>
              </a:rPr>
              <a:t> King was awarded many awards, including the Congressional Gold Medal and the Presidential Medal of Freedom.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76575" y="3738563"/>
            <a:ext cx="5311775" cy="1049337"/>
          </a:xfrm>
          <a:prstGeom prst="rect">
            <a:avLst/>
          </a:prstGeom>
          <a:solidFill>
            <a:srgbClr val="0D7731"/>
          </a:solidFill>
        </p:spPr>
        <p:txBody>
          <a:bodyPr lIns="756000" tIns="108000" rIns="108000" bIns="10800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chemeClr val="bg1"/>
                </a:solidFill>
                <a:latin typeface="+mn-lt"/>
              </a:rPr>
              <a:t>Mohandas Gandhi was a major influence on MLK. He liked his non-violent way </a:t>
            </a:r>
            <a:br>
              <a:rPr lang="en-GB" dirty="0">
                <a:solidFill>
                  <a:schemeClr val="bg1"/>
                </a:solidFill>
                <a:latin typeface="+mn-lt"/>
              </a:rPr>
            </a:br>
            <a:r>
              <a:rPr lang="en-GB" dirty="0">
                <a:solidFill>
                  <a:schemeClr val="bg1"/>
                </a:solidFill>
                <a:latin typeface="+mn-lt"/>
              </a:rPr>
              <a:t>of protesting. 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2960688" y="1647825"/>
            <a:ext cx="5427662" cy="1049338"/>
          </a:xfrm>
          <a:prstGeom prst="rect">
            <a:avLst/>
          </a:prstGeom>
          <a:solidFill>
            <a:srgbClr val="548EA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chemeClr val="bg1"/>
                </a:solidFill>
              </a:rPr>
              <a:t>In 1964, Martin Luther King, Jr. became the youngest person to win the Nobel</a:t>
            </a:r>
            <a:br>
              <a:rPr lang="en-US" altLang="en-US">
                <a:solidFill>
                  <a:schemeClr val="bg1"/>
                </a:solidFill>
              </a:rPr>
            </a:br>
            <a:r>
              <a:rPr lang="en-US" altLang="en-US">
                <a:solidFill>
                  <a:schemeClr val="bg1"/>
                </a:solidFill>
              </a:rPr>
              <a:t>Peace Prize. 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3362325" y="2832100"/>
            <a:ext cx="5026025" cy="771525"/>
          </a:xfrm>
          <a:prstGeom prst="rect">
            <a:avLst/>
          </a:prstGeom>
          <a:solidFill>
            <a:srgbClr val="548EA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bg1"/>
                </a:solidFill>
              </a:rPr>
              <a:t>A national holiday is celebrated every</a:t>
            </a:r>
            <a:br>
              <a:rPr lang="en-GB" altLang="en-US">
                <a:solidFill>
                  <a:schemeClr val="bg1"/>
                </a:solidFill>
              </a:rPr>
            </a:br>
            <a:r>
              <a:rPr lang="en-GB" altLang="en-US">
                <a:solidFill>
                  <a:schemeClr val="bg1"/>
                </a:solidFill>
              </a:rPr>
              <a:t>year to honor Dr. King. </a:t>
            </a:r>
          </a:p>
        </p:txBody>
      </p:sp>
      <p:pic>
        <p:nvPicPr>
          <p:cNvPr id="1741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12" b="5569"/>
          <a:stretch>
            <a:fillRect/>
          </a:stretch>
        </p:blipFill>
        <p:spPr bwMode="auto">
          <a:xfrm>
            <a:off x="0" y="1357313"/>
            <a:ext cx="4162425" cy="549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5" name="Title 20"/>
          <p:cNvSpPr>
            <a:spLocks noGrp="1"/>
          </p:cNvSpPr>
          <p:nvPr>
            <p:ph type="title"/>
          </p:nvPr>
        </p:nvSpPr>
        <p:spPr>
          <a:xfrm>
            <a:off x="461963" y="479425"/>
            <a:ext cx="8220075" cy="993775"/>
          </a:xfrm>
        </p:spPr>
        <p:txBody>
          <a:bodyPr/>
          <a:lstStyle/>
          <a:p>
            <a:pPr algn="ctr" eaLnBrk="1" hangingPunct="1"/>
            <a:r>
              <a:rPr lang="en-US" altLang="en-US" sz="3600"/>
              <a:t>Interesting Facts About MLK</a:t>
            </a:r>
            <a:endParaRPr lang="en-GB" altLang="en-US" sz="36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 animBg="1"/>
      <p:bldP spid="8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27" b="18538"/>
          <a:stretch/>
        </p:blipFill>
        <p:spPr>
          <a:xfrm>
            <a:off x="755650" y="591867"/>
            <a:ext cx="7632700" cy="407697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55650" y="4668838"/>
            <a:ext cx="7632700" cy="771525"/>
          </a:xfrm>
          <a:prstGeom prst="rect">
            <a:avLst/>
          </a:prstGeom>
          <a:solidFill>
            <a:srgbClr val="0D7731"/>
          </a:solidFill>
        </p:spPr>
        <p:txBody>
          <a:bodyPr lIns="108000" tIns="108000" rIns="108000" bIns="10800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bg1"/>
                </a:solidFill>
                <a:latin typeface="+mn-lt"/>
              </a:rPr>
              <a:t>Imagine your class was segregated, meaning some of your classmates could not attend school with you because of the way they look. 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755650" y="5597525"/>
            <a:ext cx="7632700" cy="495300"/>
          </a:xfrm>
          <a:prstGeom prst="rect">
            <a:avLst/>
          </a:prstGeom>
          <a:solidFill>
            <a:srgbClr val="548EA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chemeClr val="bg1"/>
                </a:solidFill>
              </a:rPr>
              <a:t>How would this make you feel?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686050" y="2149475"/>
            <a:ext cx="5702300" cy="773113"/>
          </a:xfrm>
          <a:prstGeom prst="rect">
            <a:avLst/>
          </a:prstGeom>
          <a:solidFill>
            <a:srgbClr val="548EA2"/>
          </a:solidFill>
        </p:spPr>
        <p:txBody>
          <a:bodyPr lIns="1224000" tIns="108000" rIns="108000" bIns="10800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bg1"/>
                </a:solidFill>
                <a:latin typeface="+mn-lt"/>
              </a:rPr>
              <a:t>Why was it so important for Dr. King and other leaders to stand up for civil rights?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686050" y="3054350"/>
            <a:ext cx="5702300" cy="1049338"/>
          </a:xfrm>
          <a:prstGeom prst="rect">
            <a:avLst/>
          </a:prstGeom>
          <a:solidFill>
            <a:srgbClr val="548EA2"/>
          </a:solidFill>
        </p:spPr>
        <p:txBody>
          <a:bodyPr lIns="1224000" tIns="108000" rIns="108000" bIns="10800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chemeClr val="bg1"/>
                </a:solidFill>
                <a:latin typeface="+mn-lt"/>
              </a:rPr>
              <a:t>Many people threatened </a:t>
            </a:r>
            <a:r>
              <a:rPr lang="en-GB" dirty="0" err="1">
                <a:solidFill>
                  <a:schemeClr val="bg1"/>
                </a:solidFill>
                <a:latin typeface="+mn-lt"/>
              </a:rPr>
              <a:t>Dr.</a:t>
            </a:r>
            <a:r>
              <a:rPr lang="en-GB" dirty="0">
                <a:solidFill>
                  <a:schemeClr val="bg1"/>
                </a:solidFill>
                <a:latin typeface="+mn-lt"/>
              </a:rPr>
              <a:t> King. Why do you think he continued to fight for justice, even though he was in danger?</a:t>
            </a:r>
            <a:endParaRPr lang="en-US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86050" y="4235450"/>
            <a:ext cx="5702300" cy="1325563"/>
          </a:xfrm>
          <a:prstGeom prst="rect">
            <a:avLst/>
          </a:prstGeom>
          <a:solidFill>
            <a:srgbClr val="548EA2"/>
          </a:solidFill>
        </p:spPr>
        <p:txBody>
          <a:bodyPr lIns="1224000" tIns="108000" rIns="108000" bIns="10800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 err="1">
                <a:solidFill>
                  <a:schemeClr val="bg1"/>
                </a:solidFill>
                <a:latin typeface="+mn-lt"/>
              </a:rPr>
              <a:t>Dr.</a:t>
            </a:r>
            <a:r>
              <a:rPr lang="en-GB" dirty="0">
                <a:solidFill>
                  <a:schemeClr val="bg1"/>
                </a:solidFill>
                <a:latin typeface="+mn-lt"/>
              </a:rPr>
              <a:t> King had big dreams about making our world a better place. What things would you like to see happen that could make your world a better place?</a:t>
            </a:r>
            <a:endParaRPr lang="en-US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9461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12" b="5569"/>
          <a:stretch>
            <a:fillRect/>
          </a:stretch>
        </p:blipFill>
        <p:spPr bwMode="auto">
          <a:xfrm>
            <a:off x="0" y="1357313"/>
            <a:ext cx="4162425" cy="549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2" name="Title 20"/>
          <p:cNvSpPr>
            <a:spLocks noGrp="1"/>
          </p:cNvSpPr>
          <p:nvPr>
            <p:ph type="title"/>
          </p:nvPr>
        </p:nvSpPr>
        <p:spPr>
          <a:xfrm>
            <a:off x="461963" y="479425"/>
            <a:ext cx="8220075" cy="993775"/>
          </a:xfrm>
        </p:spPr>
        <p:txBody>
          <a:bodyPr/>
          <a:lstStyle/>
          <a:p>
            <a:pPr algn="ctr" eaLnBrk="1" hangingPunct="1"/>
            <a:r>
              <a:rPr lang="en-US" altLang="en-US" sz="3600"/>
              <a:t>Important Questions</a:t>
            </a:r>
            <a:endParaRPr lang="en-GB" altLang="en-US" sz="36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7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09638" y="971550"/>
            <a:ext cx="7458075" cy="50942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5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L.I. – to recognize inspirational people</a:t>
            </a:r>
          </a:p>
          <a:p>
            <a:pPr algn="ctr">
              <a:defRPr/>
            </a:pPr>
            <a:endParaRPr lang="en-US" sz="25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>
              <a:defRPr/>
            </a:pPr>
            <a:r>
              <a:rPr lang="en-US" sz="2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Firstly, lets think about the word: </a:t>
            </a:r>
            <a:r>
              <a:rPr lang="en-US" sz="25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inspire</a:t>
            </a:r>
          </a:p>
          <a:p>
            <a:pPr algn="ctr">
              <a:defRPr/>
            </a:pPr>
            <a:endParaRPr lang="en-US" sz="25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>
              <a:defRPr/>
            </a:pPr>
            <a:r>
              <a:rPr lang="en-US" sz="2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When someone </a:t>
            </a:r>
            <a:r>
              <a:rPr lang="en-US" sz="25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inspires</a:t>
            </a:r>
            <a:r>
              <a:rPr lang="en-US" sz="2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you, they make you want to do something good or be a better person. They are someone you look up to and want to be like. </a:t>
            </a:r>
          </a:p>
          <a:p>
            <a:pPr algn="ctr">
              <a:defRPr/>
            </a:pPr>
            <a:endParaRPr lang="en-US" sz="25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>
              <a:defRPr/>
            </a:pPr>
            <a:r>
              <a:rPr lang="en-US" sz="2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Can you think of someone in your life who </a:t>
            </a:r>
            <a:r>
              <a:rPr lang="en-US" sz="25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inspires</a:t>
            </a:r>
            <a:r>
              <a:rPr lang="en-US" sz="2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you?</a:t>
            </a:r>
          </a:p>
          <a:p>
            <a:pPr algn="ctr">
              <a:defRPr/>
            </a:pPr>
            <a:endParaRPr lang="en-US" sz="25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>
              <a:defRPr/>
            </a:pPr>
            <a:r>
              <a:rPr lang="en-US" sz="2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(…this is where the word </a:t>
            </a:r>
            <a:r>
              <a:rPr lang="en-US" sz="25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inspirational</a:t>
            </a:r>
            <a:r>
              <a:rPr lang="en-US" sz="2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comes from!)</a:t>
            </a:r>
          </a:p>
        </p:txBody>
      </p:sp>
    </p:spTree>
    <p:extLst>
      <p:ext uri="{BB962C8B-B14F-4D97-AF65-F5344CB8AC3E}">
        <p14:creationId xmlns:p14="http://schemas.microsoft.com/office/powerpoint/2010/main" val="24910421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Box 7"/>
          <p:cNvSpPr txBox="1">
            <a:spLocks noChangeArrowheads="1"/>
          </p:cNvSpPr>
          <p:nvPr/>
        </p:nvSpPr>
        <p:spPr bwMode="auto">
          <a:xfrm>
            <a:off x="701675" y="1390650"/>
            <a:ext cx="7740650" cy="161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1700" b="1">
                <a:solidFill>
                  <a:schemeClr val="tx1"/>
                </a:solidFill>
              </a:rPr>
              <a:t>Segregation: </a:t>
            </a:r>
            <a:r>
              <a:rPr lang="en-US" altLang="en-US" sz="1700">
                <a:solidFill>
                  <a:schemeClr val="tx1"/>
                </a:solidFill>
              </a:rPr>
              <a:t>separation; keeping people apart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1700" b="1">
                <a:solidFill>
                  <a:schemeClr val="tx1"/>
                </a:solidFill>
              </a:rPr>
              <a:t>Boycott: </a:t>
            </a:r>
            <a:r>
              <a:rPr lang="en-US" altLang="en-US" sz="1700">
                <a:solidFill>
                  <a:schemeClr val="tx1"/>
                </a:solidFill>
              </a:rPr>
              <a:t>avoiding as a means of protest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1700" b="1">
                <a:solidFill>
                  <a:schemeClr val="tx1"/>
                </a:solidFill>
              </a:rPr>
              <a:t>Discrimination: </a:t>
            </a:r>
            <a:r>
              <a:rPr lang="en-US" altLang="en-US" sz="1700">
                <a:solidFill>
                  <a:schemeClr val="tx1"/>
                </a:solidFill>
              </a:rPr>
              <a:t>unfair treatment because of race, ethnicity, gender, or age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1700" b="1">
                <a:solidFill>
                  <a:schemeClr val="tx1"/>
                </a:solidFill>
              </a:rPr>
              <a:t>Assassinate: </a:t>
            </a:r>
            <a:r>
              <a:rPr lang="en-US" altLang="en-US" sz="1700">
                <a:solidFill>
                  <a:schemeClr val="tx1"/>
                </a:solidFill>
              </a:rPr>
              <a:t>kill for political or religious reasons</a:t>
            </a:r>
          </a:p>
        </p:txBody>
      </p:sp>
      <p:sp>
        <p:nvSpPr>
          <p:cNvPr id="9219" name="Title 20"/>
          <p:cNvSpPr>
            <a:spLocks noGrp="1"/>
          </p:cNvSpPr>
          <p:nvPr>
            <p:ph type="title"/>
          </p:nvPr>
        </p:nvSpPr>
        <p:spPr>
          <a:xfrm>
            <a:off x="461963" y="549275"/>
            <a:ext cx="8220075" cy="993775"/>
          </a:xfrm>
        </p:spPr>
        <p:txBody>
          <a:bodyPr/>
          <a:lstStyle/>
          <a:p>
            <a:pPr algn="ctr" eaLnBrk="1" hangingPunct="1"/>
            <a:r>
              <a:rPr lang="en-GB" altLang="en-US" sz="3600"/>
              <a:t>Vocabulary to Know: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755650" y="1457325"/>
            <a:ext cx="7632700" cy="495300"/>
          </a:xfrm>
          <a:prstGeom prst="rect">
            <a:avLst/>
          </a:prstGeom>
          <a:solidFill>
            <a:srgbClr val="548EA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chemeClr val="bg1"/>
                </a:solidFill>
              </a:rPr>
              <a:t>Martin Luther King, Jr. was born on January 15, 1929 in Atlanta, GA.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755650" y="5597525"/>
            <a:ext cx="7632700" cy="495300"/>
          </a:xfrm>
          <a:prstGeom prst="rect">
            <a:avLst/>
          </a:prstGeom>
          <a:solidFill>
            <a:srgbClr val="548EA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chemeClr val="bg1"/>
                </a:solidFill>
              </a:rPr>
              <a:t>He had one brother and one sister. </a:t>
            </a:r>
          </a:p>
        </p:txBody>
      </p:sp>
      <p:grpSp>
        <p:nvGrpSpPr>
          <p:cNvPr id="12" name="Group 11"/>
          <p:cNvGrpSpPr>
            <a:grpSpLocks/>
          </p:cNvGrpSpPr>
          <p:nvPr/>
        </p:nvGrpSpPr>
        <p:grpSpPr bwMode="auto">
          <a:xfrm>
            <a:off x="755650" y="2120900"/>
            <a:ext cx="3709988" cy="3467100"/>
            <a:chOff x="755650" y="2121019"/>
            <a:chExt cx="3709258" cy="3466928"/>
          </a:xfrm>
        </p:grpSpPr>
        <p:sp>
          <p:nvSpPr>
            <p:cNvPr id="5" name="TextBox 4"/>
            <p:cNvSpPr txBox="1"/>
            <p:nvPr/>
          </p:nvSpPr>
          <p:spPr>
            <a:xfrm>
              <a:off x="755650" y="2121019"/>
              <a:ext cx="3709258" cy="3308186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txBody>
            <a:bodyPr lIns="108000" tIns="108000" rIns="108000" bIns="108000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latin typeface="+mn-lt"/>
                </a:rPr>
                <a:t>He grew up in Atlanta. </a:t>
              </a:r>
            </a:p>
          </p:txBody>
        </p:sp>
        <p:pic>
          <p:nvPicPr>
            <p:cNvPr id="10250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5650" y="2308015"/>
              <a:ext cx="3517697" cy="32799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1" name="Group 10"/>
          <p:cNvGrpSpPr>
            <a:grpSpLocks/>
          </p:cNvGrpSpPr>
          <p:nvPr/>
        </p:nvGrpSpPr>
        <p:grpSpPr bwMode="auto">
          <a:xfrm>
            <a:off x="4678363" y="2120900"/>
            <a:ext cx="3709987" cy="3308350"/>
            <a:chOff x="4679092" y="2121019"/>
            <a:chExt cx="3709258" cy="3307716"/>
          </a:xfrm>
        </p:grpSpPr>
        <p:sp>
          <p:nvSpPr>
            <p:cNvPr id="6" name="TextBox 5"/>
            <p:cNvSpPr txBox="1"/>
            <p:nvPr/>
          </p:nvSpPr>
          <p:spPr>
            <a:xfrm>
              <a:off x="4679092" y="2121019"/>
              <a:ext cx="3709258" cy="3307716"/>
            </a:xfrm>
            <a:prstGeom prst="rect">
              <a:avLst/>
            </a:prstGeom>
            <a:solidFill>
              <a:srgbClr val="0D7731"/>
            </a:solidFill>
          </p:spPr>
          <p:txBody>
            <a:bodyPr lIns="108000" tIns="108000" rIns="108000" bIns="108000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dirty="0">
                  <a:solidFill>
                    <a:schemeClr val="bg1"/>
                  </a:solidFill>
                  <a:latin typeface="+mn-lt"/>
                </a:rPr>
                <a:t>He was so smart that he skipped two grades in school!</a:t>
              </a:r>
            </a:p>
          </p:txBody>
        </p:sp>
        <p:pic>
          <p:nvPicPr>
            <p:cNvPr id="10248" name="Picture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9092" y="2996220"/>
              <a:ext cx="3706689" cy="24325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246" name="Title 20"/>
          <p:cNvSpPr>
            <a:spLocks noGrp="1"/>
          </p:cNvSpPr>
          <p:nvPr>
            <p:ph type="title"/>
          </p:nvPr>
        </p:nvSpPr>
        <p:spPr>
          <a:xfrm>
            <a:off x="461963" y="565150"/>
            <a:ext cx="8220075" cy="995363"/>
          </a:xfrm>
        </p:spPr>
        <p:txBody>
          <a:bodyPr/>
          <a:lstStyle/>
          <a:p>
            <a:pPr algn="ctr" eaLnBrk="1" hangingPunct="1"/>
            <a:r>
              <a:rPr lang="en-GB" altLang="en-US" sz="3600"/>
              <a:t>Early Life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755650" y="1457325"/>
            <a:ext cx="4137025" cy="495300"/>
          </a:xfrm>
          <a:prstGeom prst="rect">
            <a:avLst/>
          </a:prstGeom>
          <a:solidFill>
            <a:srgbClr val="0D7731"/>
          </a:solidFill>
        </p:spPr>
        <p:txBody>
          <a:bodyPr lIns="108000" tIns="108000" rIns="108000" bIns="10800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bg1"/>
                </a:solidFill>
                <a:latin typeface="+mn-lt"/>
              </a:rPr>
              <a:t>MLK was a civil rights leader. </a:t>
            </a:r>
          </a:p>
        </p:txBody>
      </p:sp>
      <p:pic>
        <p:nvPicPr>
          <p:cNvPr id="11267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9"/>
          <a:stretch>
            <a:fillRect/>
          </a:stretch>
        </p:blipFill>
        <p:spPr bwMode="auto">
          <a:xfrm>
            <a:off x="5038725" y="1457325"/>
            <a:ext cx="3349625" cy="463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755650" y="2120900"/>
            <a:ext cx="4137025" cy="1049338"/>
          </a:xfrm>
          <a:prstGeom prst="rect">
            <a:avLst/>
          </a:prstGeom>
          <a:solidFill>
            <a:srgbClr val="0D7731"/>
          </a:solidFill>
        </p:spPr>
        <p:txBody>
          <a:bodyPr lIns="108000" tIns="108000" rIns="108000" bIns="10800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bg1"/>
                </a:solidFill>
                <a:latin typeface="+mn-lt"/>
              </a:rPr>
              <a:t>He led non-violent protests to help achieve equal rights for</a:t>
            </a:r>
            <a:r>
              <a:rPr lang="en-US">
                <a:solidFill>
                  <a:schemeClr val="bg1"/>
                </a:solidFill>
                <a:latin typeface="+mn-lt"/>
              </a:rPr>
              <a:t/>
            </a:r>
            <a:br>
              <a:rPr lang="en-US">
                <a:solidFill>
                  <a:schemeClr val="bg1"/>
                </a:solidFill>
                <a:latin typeface="+mn-lt"/>
              </a:rPr>
            </a:br>
            <a:r>
              <a:rPr lang="en-US">
                <a:solidFill>
                  <a:schemeClr val="bg1"/>
                </a:solidFill>
                <a:latin typeface="+mn-lt"/>
              </a:rPr>
              <a:t>African Americans</a:t>
            </a:r>
            <a:r>
              <a:rPr lang="en-US" dirty="0">
                <a:solidFill>
                  <a:schemeClr val="bg1"/>
                </a:solidFill>
                <a:latin typeface="+mn-lt"/>
              </a:rPr>
              <a:t>. </a:t>
            </a:r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755650" y="3338513"/>
            <a:ext cx="4137025" cy="2754312"/>
            <a:chOff x="755650" y="3338883"/>
            <a:chExt cx="4137626" cy="2753942"/>
          </a:xfrm>
        </p:grpSpPr>
        <p:sp>
          <p:nvSpPr>
            <p:cNvPr id="11271" name="TextBox 13"/>
            <p:cNvSpPr txBox="1">
              <a:spLocks noChangeArrowheads="1"/>
            </p:cNvSpPr>
            <p:nvPr/>
          </p:nvSpPr>
          <p:spPr bwMode="auto">
            <a:xfrm>
              <a:off x="755650" y="3338883"/>
              <a:ext cx="4137626" cy="275394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3E15"/>
              </a:solidFill>
              <a:miter lim="800000"/>
              <a:headEnd/>
              <a:tailEnd/>
            </a:ln>
          </p:spPr>
          <p:txBody>
            <a:bodyPr lIns="108000" tIns="108000" rIns="108000" bIns="108000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>
                  <a:solidFill>
                    <a:schemeClr val="tx1"/>
                  </a:solidFill>
                </a:rPr>
                <a:t>He is one of the greatest speakers in American history.</a:t>
              </a:r>
            </a:p>
          </p:txBody>
        </p:sp>
        <p:pic>
          <p:nvPicPr>
            <p:cNvPr id="11272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19186" y="4176681"/>
              <a:ext cx="3010554" cy="19159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270" name="Title 20"/>
          <p:cNvSpPr>
            <a:spLocks noGrp="1"/>
          </p:cNvSpPr>
          <p:nvPr>
            <p:ph type="title"/>
          </p:nvPr>
        </p:nvSpPr>
        <p:spPr>
          <a:xfrm>
            <a:off x="461963" y="549275"/>
            <a:ext cx="8220075" cy="993775"/>
          </a:xfrm>
        </p:spPr>
        <p:txBody>
          <a:bodyPr/>
          <a:lstStyle/>
          <a:p>
            <a:pPr algn="ctr" eaLnBrk="1" hangingPunct="1"/>
            <a:r>
              <a:rPr lang="en-GB" altLang="en-US" sz="3600"/>
              <a:t>Who Was MLK?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2851150" y="1479550"/>
            <a:ext cx="5537200" cy="709613"/>
          </a:xfrm>
          <a:prstGeom prst="rect">
            <a:avLst/>
          </a:prstGeom>
          <a:solidFill>
            <a:srgbClr val="548EA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2000" tIns="108000" rIns="108000" bIns="108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00">
                <a:solidFill>
                  <a:schemeClr val="bg1"/>
                </a:solidFill>
              </a:rPr>
              <a:t>Martin Luther King, Jr. led the Montgomery </a:t>
            </a:r>
            <a:br>
              <a:rPr lang="en-GB" altLang="en-US" sz="1600">
                <a:solidFill>
                  <a:schemeClr val="bg1"/>
                </a:solidFill>
              </a:rPr>
            </a:br>
            <a:r>
              <a:rPr lang="en-GB" altLang="en-US" sz="1600">
                <a:solidFill>
                  <a:schemeClr val="bg1"/>
                </a:solidFill>
              </a:rPr>
              <a:t>Bus Boycott.</a:t>
            </a:r>
            <a:endParaRPr lang="en-US" altLang="en-US" sz="160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2851150" y="2354263"/>
            <a:ext cx="5537200" cy="709612"/>
          </a:xfrm>
          <a:prstGeom prst="rect">
            <a:avLst/>
          </a:prstGeom>
          <a:solidFill>
            <a:srgbClr val="548EA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2000" tIns="108000" rIns="108000" bIns="108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00">
                <a:solidFill>
                  <a:schemeClr val="bg1"/>
                </a:solidFill>
              </a:rPr>
              <a:t>The boycott began when Rosa Parks refused to give up her seat on a bus to a white man.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851150" y="3228975"/>
            <a:ext cx="5537200" cy="815975"/>
          </a:xfrm>
          <a:prstGeom prst="rect">
            <a:avLst/>
          </a:prstGeom>
          <a:solidFill>
            <a:srgbClr val="0D7731"/>
          </a:solidFill>
        </p:spPr>
        <p:txBody>
          <a:bodyPr lIns="972000" tIns="108000" rIns="108000" bIns="10800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550" dirty="0">
                <a:solidFill>
                  <a:schemeClr val="bg1"/>
                </a:solidFill>
                <a:latin typeface="+mn-lt"/>
              </a:rPr>
              <a:t>King organized a boycott of the public transportation system that lasted over a year.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851150" y="4210050"/>
            <a:ext cx="5537200" cy="955675"/>
          </a:xfrm>
          <a:prstGeom prst="rect">
            <a:avLst/>
          </a:prstGeom>
          <a:solidFill>
            <a:srgbClr val="0D7731"/>
          </a:solidFill>
        </p:spPr>
        <p:txBody>
          <a:bodyPr lIns="972000" tIns="108000" rIns="108000" bIns="10800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dirty="0">
                <a:solidFill>
                  <a:schemeClr val="bg1"/>
                </a:solidFill>
                <a:latin typeface="+mn-lt"/>
              </a:rPr>
              <a:t>He faced persecution for his leadership. He was accused of interfering with business and was arrested. His house was also bombed.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851150" y="5329238"/>
            <a:ext cx="5537200" cy="711200"/>
          </a:xfrm>
          <a:prstGeom prst="rect">
            <a:avLst/>
          </a:prstGeom>
          <a:solidFill>
            <a:srgbClr val="0D7731"/>
          </a:solidFill>
        </p:spPr>
        <p:txBody>
          <a:bodyPr lIns="972000" tIns="108000" rIns="108000" bIns="10800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dirty="0">
                <a:solidFill>
                  <a:schemeClr val="bg1"/>
                </a:solidFill>
                <a:latin typeface="+mn-lt"/>
              </a:rPr>
              <a:t>Eventually, the boycott was successful, and the segregation of the Montgomery buses ended. </a:t>
            </a:r>
          </a:p>
        </p:txBody>
      </p:sp>
      <p:sp>
        <p:nvSpPr>
          <p:cNvPr id="12295" name="Title 20"/>
          <p:cNvSpPr>
            <a:spLocks noGrp="1"/>
          </p:cNvSpPr>
          <p:nvPr>
            <p:ph type="title"/>
          </p:nvPr>
        </p:nvSpPr>
        <p:spPr>
          <a:xfrm>
            <a:off x="461963" y="549275"/>
            <a:ext cx="8220075" cy="993775"/>
          </a:xfrm>
        </p:spPr>
        <p:txBody>
          <a:bodyPr/>
          <a:lstStyle/>
          <a:p>
            <a:pPr algn="ctr" eaLnBrk="1" hangingPunct="1"/>
            <a:r>
              <a:rPr lang="en-GB" altLang="en-US" sz="3600"/>
              <a:t>Montgomery Bus Boycotts</a:t>
            </a:r>
          </a:p>
        </p:txBody>
      </p:sp>
      <p:pic>
        <p:nvPicPr>
          <p:cNvPr id="12296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6" r="1762" b="5760"/>
          <a:stretch>
            <a:fillRect/>
          </a:stretch>
        </p:blipFill>
        <p:spPr bwMode="auto">
          <a:xfrm>
            <a:off x="0" y="1246188"/>
            <a:ext cx="4056063" cy="561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3" y="1454150"/>
            <a:ext cx="7572375" cy="425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TextBox 1"/>
          <p:cNvSpPr txBox="1">
            <a:spLocks noChangeArrowheads="1"/>
          </p:cNvSpPr>
          <p:nvPr/>
        </p:nvSpPr>
        <p:spPr bwMode="auto">
          <a:xfrm>
            <a:off x="755650" y="5778500"/>
            <a:ext cx="7632700" cy="18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600">
                <a:solidFill>
                  <a:schemeClr val="tx1"/>
                </a:solidFill>
              </a:rPr>
              <a:t>Photo courtesy of sam_Churchill (@</a:t>
            </a:r>
            <a:r>
              <a:rPr lang="en-GB" altLang="en-US" sz="600">
                <a:solidFill>
                  <a:schemeClr val="tx1"/>
                </a:solidFill>
                <a:hlinkClick r:id="rId4"/>
              </a:rPr>
              <a:t>flickr.com</a:t>
            </a:r>
            <a:r>
              <a:rPr lang="en-GB" altLang="en-US" sz="600">
                <a:solidFill>
                  <a:schemeClr val="tx1"/>
                </a:solidFill>
              </a:rPr>
              <a:t>) - granted under creative commons licence - attribution</a:t>
            </a:r>
          </a:p>
        </p:txBody>
      </p:sp>
      <p:sp>
        <p:nvSpPr>
          <p:cNvPr id="13316" name="Title 20"/>
          <p:cNvSpPr>
            <a:spLocks noGrp="1"/>
          </p:cNvSpPr>
          <p:nvPr>
            <p:ph type="title"/>
          </p:nvPr>
        </p:nvSpPr>
        <p:spPr>
          <a:xfrm>
            <a:off x="461963" y="549275"/>
            <a:ext cx="8220075" cy="993775"/>
          </a:xfrm>
        </p:spPr>
        <p:txBody>
          <a:bodyPr/>
          <a:lstStyle/>
          <a:p>
            <a:pPr algn="ctr" eaLnBrk="1" hangingPunct="1"/>
            <a:r>
              <a:rPr lang="en-GB" altLang="en-US" sz="3600"/>
              <a:t>I Have a Dream…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55650" y="1393825"/>
            <a:ext cx="7632700" cy="771525"/>
          </a:xfrm>
          <a:prstGeom prst="rect">
            <a:avLst/>
          </a:prstGeom>
          <a:solidFill>
            <a:srgbClr val="0D7731"/>
          </a:solidFill>
        </p:spPr>
        <p:txBody>
          <a:bodyPr lIns="108000" tIns="108000" rIns="108000" bIns="10800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chemeClr val="bg1"/>
                </a:solidFill>
                <a:latin typeface="+mn-lt"/>
              </a:rPr>
              <a:t>Martin Luther King, Jr.'s most famous speech was the </a:t>
            </a:r>
            <a:br>
              <a:rPr lang="en-GB" dirty="0">
                <a:solidFill>
                  <a:schemeClr val="bg1"/>
                </a:solidFill>
                <a:latin typeface="+mn-lt"/>
              </a:rPr>
            </a:br>
            <a:r>
              <a:rPr lang="en-GB" dirty="0">
                <a:solidFill>
                  <a:schemeClr val="bg1"/>
                </a:solidFill>
                <a:latin typeface="+mn-lt"/>
              </a:rPr>
              <a:t>"I Have a Dream" speech.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55650" y="2320925"/>
            <a:ext cx="7632700" cy="495300"/>
          </a:xfrm>
          <a:prstGeom prst="rect">
            <a:avLst/>
          </a:prstGeom>
          <a:solidFill>
            <a:srgbClr val="0D7731"/>
          </a:solidFill>
        </p:spPr>
        <p:txBody>
          <a:bodyPr lIns="108000" tIns="108000" rIns="108000" bIns="10800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bg1"/>
                </a:solidFill>
                <a:latin typeface="+mn-lt"/>
              </a:rPr>
              <a:t>King helped organize the “March on Washington.”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55650" y="2971800"/>
            <a:ext cx="7632700" cy="773113"/>
          </a:xfrm>
          <a:prstGeom prst="rect">
            <a:avLst/>
          </a:prstGeom>
          <a:solidFill>
            <a:srgbClr val="0D7731"/>
          </a:solidFill>
        </p:spPr>
        <p:txBody>
          <a:bodyPr lIns="108000" tIns="108000" rIns="108000" bIns="10800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bg1"/>
                </a:solidFill>
                <a:latin typeface="+mn-lt"/>
              </a:rPr>
              <a:t>Over 250,000, people attended the march to show legislators how important it was to write good laws and policies regarding civil rights. 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755650" y="3900488"/>
            <a:ext cx="4530725" cy="1325562"/>
          </a:xfrm>
          <a:prstGeom prst="rect">
            <a:avLst/>
          </a:prstGeom>
          <a:solidFill>
            <a:srgbClr val="548EA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bg1"/>
                </a:solidFill>
              </a:rPr>
              <a:t>They wanted the government to address issues like segregation in schools, protection from police abuse, and discrimination regarding employment. 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755650" y="5381625"/>
            <a:ext cx="4530725" cy="771525"/>
          </a:xfrm>
          <a:prstGeom prst="rect">
            <a:avLst/>
          </a:prstGeom>
          <a:solidFill>
            <a:srgbClr val="548EA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bg1"/>
                </a:solidFill>
              </a:rPr>
              <a:t>It was at the march where Dr. King gave his famous "I Have a Dream" speech.</a:t>
            </a:r>
          </a:p>
        </p:txBody>
      </p:sp>
      <p:pic>
        <p:nvPicPr>
          <p:cNvPr id="15367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9888" y="4237038"/>
            <a:ext cx="3011487" cy="191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8" name="Title 20"/>
          <p:cNvSpPr>
            <a:spLocks noGrp="1"/>
          </p:cNvSpPr>
          <p:nvPr>
            <p:ph type="title"/>
          </p:nvPr>
        </p:nvSpPr>
        <p:spPr>
          <a:xfrm>
            <a:off x="461963" y="549275"/>
            <a:ext cx="8220075" cy="993775"/>
          </a:xfrm>
        </p:spPr>
        <p:txBody>
          <a:bodyPr/>
          <a:lstStyle/>
          <a:p>
            <a:pPr algn="ctr" eaLnBrk="1" hangingPunct="1"/>
            <a:r>
              <a:rPr lang="en-GB" altLang="en-US" sz="3600"/>
              <a:t>I Have a Dream…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552700" y="1547813"/>
            <a:ext cx="5835650" cy="771525"/>
          </a:xfrm>
          <a:prstGeom prst="rect">
            <a:avLst/>
          </a:prstGeom>
          <a:solidFill>
            <a:srgbClr val="0D7731"/>
          </a:solidFill>
        </p:spPr>
        <p:txBody>
          <a:bodyPr lIns="900000" tIns="108000" rIns="108000" bIns="10800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chemeClr val="bg1"/>
                </a:solidFill>
                <a:latin typeface="+mn-lt"/>
              </a:rPr>
              <a:t>King was assassinated on April 4, 1968 in Memphis, TN.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494088" y="2428875"/>
            <a:ext cx="4894262" cy="771525"/>
          </a:xfrm>
          <a:prstGeom prst="rect">
            <a:avLst/>
          </a:prstGeom>
          <a:solidFill>
            <a:srgbClr val="0D7731"/>
          </a:solidFill>
        </p:spPr>
        <p:txBody>
          <a:bodyPr lIns="108000" tIns="108000" rIns="108000" bIns="10800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chemeClr val="bg1"/>
                </a:solidFill>
                <a:latin typeface="+mn-lt"/>
              </a:rPr>
              <a:t>He was standing on a balcony at his hotel when someone shot him.</a:t>
            </a:r>
          </a:p>
        </p:txBody>
      </p:sp>
      <p:pic>
        <p:nvPicPr>
          <p:cNvPr id="16388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12" b="5569"/>
          <a:stretch>
            <a:fillRect/>
          </a:stretch>
        </p:blipFill>
        <p:spPr bwMode="auto">
          <a:xfrm>
            <a:off x="0" y="1357313"/>
            <a:ext cx="4162425" cy="549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9" name="Title 20"/>
          <p:cNvSpPr>
            <a:spLocks noGrp="1"/>
          </p:cNvSpPr>
          <p:nvPr>
            <p:ph type="title"/>
          </p:nvPr>
        </p:nvSpPr>
        <p:spPr>
          <a:xfrm>
            <a:off x="461963" y="554038"/>
            <a:ext cx="8220075" cy="993775"/>
          </a:xfrm>
        </p:spPr>
        <p:txBody>
          <a:bodyPr/>
          <a:lstStyle/>
          <a:p>
            <a:pPr algn="ctr" eaLnBrk="1" hangingPunct="1"/>
            <a:r>
              <a:rPr lang="en-GB" altLang="en-US" sz="3600"/>
              <a:t>The Death of Martin Luther King, Jr.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Twinkl">
      <a:dk1>
        <a:srgbClr val="1C1C1C"/>
      </a:dk1>
      <a:lt1>
        <a:srgbClr val="FFFFFF"/>
      </a:lt1>
      <a:dk2>
        <a:srgbClr val="4A4A4A"/>
      </a:dk2>
      <a:lt2>
        <a:srgbClr val="F4F2F2"/>
      </a:lt2>
      <a:accent1>
        <a:srgbClr val="DE235C"/>
      </a:accent1>
      <a:accent2>
        <a:srgbClr val="F07D1B"/>
      </a:accent2>
      <a:accent3>
        <a:srgbClr val="F9B000"/>
      </a:accent3>
      <a:accent4>
        <a:srgbClr val="86BD34"/>
      </a:accent4>
      <a:accent5>
        <a:srgbClr val="00A7E7"/>
      </a:accent5>
      <a:accent6>
        <a:srgbClr val="8C368C"/>
      </a:accent6>
      <a:hlink>
        <a:srgbClr val="1C1C1C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xmlns="" name="PowerPoint Template" id="{F6E95378-51E0-4809-9C6E-893EDFF04550}" vid="{3E5C220D-DA93-4DDE-886C-F53B7EDCC70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us-h-1-martin-luther-king-jr-powerpoint</Template>
  <TotalTime>35</TotalTime>
  <Words>594</Words>
  <Application>Microsoft Office PowerPoint</Application>
  <PresentationFormat>On-screen Show (4:3)</PresentationFormat>
  <Paragraphs>52</Paragraphs>
  <Slides>13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Twinkl SemiBold</vt:lpstr>
      <vt:lpstr>Twinkl</vt:lpstr>
      <vt:lpstr>Calibri</vt:lpstr>
      <vt:lpstr>Sassoon Infant Rg</vt:lpstr>
      <vt:lpstr>Office Theme</vt:lpstr>
      <vt:lpstr>PowerPoint Presentation</vt:lpstr>
      <vt:lpstr>PowerPoint Presentation</vt:lpstr>
      <vt:lpstr>Vocabulary to Know:</vt:lpstr>
      <vt:lpstr>Early Life</vt:lpstr>
      <vt:lpstr>Who Was MLK?</vt:lpstr>
      <vt:lpstr>Montgomery Bus Boycotts</vt:lpstr>
      <vt:lpstr>I Have a Dream…</vt:lpstr>
      <vt:lpstr>I Have a Dream…</vt:lpstr>
      <vt:lpstr>The Death of Martin Luther King, Jr.</vt:lpstr>
      <vt:lpstr>Interesting Facts About MLK</vt:lpstr>
      <vt:lpstr>PowerPoint Presentation</vt:lpstr>
      <vt:lpstr>Important Questions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Thomas Becker</dc:creator>
  <cp:lastModifiedBy>Anna Glencorse</cp:lastModifiedBy>
  <cp:revision>23</cp:revision>
  <dcterms:created xsi:type="dcterms:W3CDTF">2019-01-10T10:31:12Z</dcterms:created>
  <dcterms:modified xsi:type="dcterms:W3CDTF">2020-05-05T14:06:34Z</dcterms:modified>
</cp:coreProperties>
</file>