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6858000" cy="9144000"/>
  <p:embeddedFontLst>
    <p:embeddedFont>
      <p:font typeface="Sassoon Infant Rg" panose="02000503030000020003" charset="0"/>
      <p:regular r:id="rId18"/>
    </p:embeddedFont>
    <p:embeddedFont>
      <p:font typeface="Twinkl" panose="020B0604020202020204" charset="0"/>
      <p:regular r:id="rId19"/>
      <p:bold r:id="rId20"/>
    </p:embeddedFont>
    <p:embeddedFont>
      <p:font typeface="ＭＳ Ｐゴシック" panose="020B0600070205080204" pitchFamily="34" charset="-12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jk8OlhwZviBWUGvHIVaROdf3pBdQ==" r:id="rId26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sie Pavolk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Luminous Mysteries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These look at the life of Jesus;</a:t>
            </a:r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Baptism of the Lord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Wedding at Cana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Proclamation of the Kingdom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Transfiguration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Institution of the Eucharist</a:t>
            </a:r>
            <a:endParaRPr lang="en-GB" dirty="0"/>
          </a:p>
        </p:txBody>
      </p:sp>
      <p:pic>
        <p:nvPicPr>
          <p:cNvPr id="2050" name="Picture 2" descr="th?id=O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6"/>
          <a:stretch>
            <a:fillRect/>
          </a:stretch>
        </p:blipFill>
        <p:spPr bwMode="auto">
          <a:xfrm>
            <a:off x="919932" y="3981199"/>
            <a:ext cx="7294605" cy="244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52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Sorrowful Mysteries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These look at the end of the life of Jesus;</a:t>
            </a:r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Agony in the Garden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Scourging at the Pillar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Crowning with Thorns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Carrying of the Cross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Crucifixion</a:t>
            </a:r>
            <a:endParaRPr lang="en-GB" dirty="0"/>
          </a:p>
        </p:txBody>
      </p:sp>
      <p:pic>
        <p:nvPicPr>
          <p:cNvPr id="3074" name="Picture 2" descr="https://i.ytimg.com/vi/6woM2p34D7Y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7" y="3696696"/>
            <a:ext cx="6441169" cy="27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2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Glorious Mysteries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These look at what happened after the Crucifixion of Jesus;</a:t>
            </a:r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Resurrection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Ascension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Descent of the Holy Spirit (Pentecost)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Assumption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Coronation of the Blessed Virgin Mary</a:t>
            </a:r>
            <a:endParaRPr lang="en-GB" dirty="0"/>
          </a:p>
        </p:txBody>
      </p:sp>
      <p:pic>
        <p:nvPicPr>
          <p:cNvPr id="4098" name="Picture 2" descr="Glorious-Mysteries-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6818"/>
          <a:stretch>
            <a:fillRect/>
          </a:stretch>
        </p:blipFill>
        <p:spPr bwMode="auto">
          <a:xfrm>
            <a:off x="457198" y="4140832"/>
            <a:ext cx="8295375" cy="16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97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Activities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Tuesday;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Complete the Glorious Mysteries sheet – draw a picture of each story.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Rosary Stained Glass window sheet,</a:t>
            </a:r>
            <a:endParaRPr lang="en-GB" dirty="0" smtClean="0"/>
          </a:p>
          <a:p>
            <a:pPr fontAlgn="base"/>
            <a:r>
              <a:rPr lang="en-GB" dirty="0" smtClean="0"/>
              <a:t>(If you can’t print these off, then do the work on a sheet of paper).</a:t>
            </a:r>
          </a:p>
          <a:p>
            <a:pPr fontAlgn="base"/>
            <a:endParaRPr lang="en-GB" dirty="0" smtClean="0"/>
          </a:p>
          <a:p>
            <a:pPr fontAlgn="base"/>
            <a:endParaRPr lang="en-GB" dirty="0"/>
          </a:p>
          <a:p>
            <a:pPr fontAlgn="base"/>
            <a:endParaRPr lang="en-GB" dirty="0" smtClean="0"/>
          </a:p>
          <a:p>
            <a:pPr fontAlgn="base"/>
            <a:r>
              <a:rPr lang="en-GB" dirty="0" smtClean="0"/>
              <a:t>Wednesday;</a:t>
            </a:r>
          </a:p>
          <a:p>
            <a:pPr fontAlgn="base"/>
            <a:endParaRPr lang="en-GB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May Alter Prayers of Intersession – write your own bidding </a:t>
            </a:r>
            <a:r>
              <a:rPr lang="en-GB" dirty="0" smtClean="0"/>
              <a:t>prayers</a:t>
            </a:r>
            <a:r>
              <a:rPr lang="en-GB" dirty="0" smtClean="0"/>
              <a:t>.</a:t>
            </a:r>
            <a:endParaRPr lang="en-GB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Mary Stained Glass window </a:t>
            </a:r>
            <a:r>
              <a:rPr lang="en-GB" dirty="0" smtClean="0"/>
              <a:t>sheet,</a:t>
            </a:r>
            <a:endParaRPr lang="en-GB" dirty="0" smtClean="0"/>
          </a:p>
          <a:p>
            <a:pPr fontAlgn="base"/>
            <a:r>
              <a:rPr lang="en-GB" dirty="0" smtClean="0"/>
              <a:t>(Again if you can’t print these off use a sheet of paper).</a:t>
            </a:r>
          </a:p>
          <a:p>
            <a:pPr fontAlgn="base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60359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What Is the Holy Rosary?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is a form of prayer used especially in the Catholic Church.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a long prayer, based on repetition, with many parts to be remembered and said.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It is named after the string of prayer beads, which some people use to count the parts of the prayer.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is very important to Catholics for many reasons, including their devotion to Mary. 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Rosary can be said alone or in groups. </a:t>
            </a:r>
          </a:p>
          <a:p>
            <a:endParaRPr lang="en-US" altLang="en-US" dirty="0"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Praying a Rosary for the dead is part of the funeral tradition.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FC283BD-8F64-4A77-AB7E-39232C063B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999" b="63444"/>
          <a:stretch/>
        </p:blipFill>
        <p:spPr>
          <a:xfrm>
            <a:off x="7116367" y="4351020"/>
            <a:ext cx="2027633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What Is the Purpose of the Rosary?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purpose of the Rosary is to help people remember the events in the life of Jesus and to praise God for Him.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Rosary is a little bit like a history lesson!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main focus is on Jesus - his birth, life, death, and resurrection.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C9E6AFE-98CF-4F60-BEDD-7B69C7DC40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12" y="3630798"/>
            <a:ext cx="2514577" cy="35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Rosary and the Apostles’ Creed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4826955" cy="48320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The main parts of the Rosary are:</a:t>
            </a:r>
            <a:r>
              <a:rPr lang="en-GB" sz="1200" dirty="0"/>
              <a:t/>
            </a:r>
            <a:br>
              <a:rPr lang="en-GB" sz="1200" dirty="0"/>
            </a:br>
            <a:endParaRPr lang="en-GB" altLang="en-US" sz="1200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r>
              <a:rPr lang="en-GB" altLang="en-US" sz="1300" dirty="0">
                <a:solidFill>
                  <a:srgbClr val="FFC000"/>
                </a:solidFill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1. </a:t>
            </a:r>
            <a:r>
              <a:rPr lang="en-GB" altLang="en-US" sz="1300" dirty="0">
                <a:latin typeface="Sassoon Infant Rg" panose="02000503030000020003" pitchFamily="2" charset="0"/>
                <a:ea typeface="ＭＳ Ｐゴシック" panose="020B0600070205080204" pitchFamily="34" charset="-128"/>
                <a:cs typeface="Sassoon Infant Rg" panose="02000503030000020003" pitchFamily="2" charset="0"/>
              </a:rPr>
              <a:t>Sign of the Cross</a:t>
            </a:r>
          </a:p>
          <a:p>
            <a:r>
              <a:rPr lang="en-GB" sz="1300" dirty="0"/>
              <a:t>I believe in God,</a:t>
            </a:r>
          </a:p>
          <a:p>
            <a:r>
              <a:rPr lang="en-GB" sz="1300" dirty="0"/>
              <a:t>the Father almighty,</a:t>
            </a:r>
          </a:p>
          <a:p>
            <a:r>
              <a:rPr lang="en-GB" sz="1300" dirty="0"/>
              <a:t>Creator of heaven and earth,</a:t>
            </a:r>
          </a:p>
          <a:p>
            <a:r>
              <a:rPr lang="en-GB" sz="1300" dirty="0"/>
              <a:t>and in Jesus Christ, his only Son, our Lord,</a:t>
            </a:r>
          </a:p>
          <a:p>
            <a:r>
              <a:rPr lang="en-GB" sz="1300" dirty="0"/>
              <a:t>who was conceived by the Holy Spirit,</a:t>
            </a:r>
          </a:p>
          <a:p>
            <a:r>
              <a:rPr lang="en-GB" sz="1300" dirty="0"/>
              <a:t>born of the Virgin Mary,</a:t>
            </a:r>
          </a:p>
          <a:p>
            <a:r>
              <a:rPr lang="en-GB" sz="1300" dirty="0"/>
              <a:t>suffered under Pontius Pilate,</a:t>
            </a:r>
          </a:p>
          <a:p>
            <a:r>
              <a:rPr lang="en-GB" sz="1300" dirty="0"/>
              <a:t>was crucified, died and was buried;</a:t>
            </a:r>
          </a:p>
          <a:p>
            <a:r>
              <a:rPr lang="en-GB" sz="1300" dirty="0"/>
              <a:t>he descended into hell;</a:t>
            </a:r>
          </a:p>
          <a:p>
            <a:r>
              <a:rPr lang="en-GB" sz="1300" dirty="0"/>
              <a:t>on the third day he rose again from the dead;</a:t>
            </a:r>
          </a:p>
          <a:p>
            <a:r>
              <a:rPr lang="en-GB" sz="1300" dirty="0"/>
              <a:t>he ascended into heaven,</a:t>
            </a:r>
          </a:p>
          <a:p>
            <a:r>
              <a:rPr lang="en-GB" sz="1300" dirty="0"/>
              <a:t>and is seated at the right hand of God the Father almighty;</a:t>
            </a:r>
          </a:p>
          <a:p>
            <a:r>
              <a:rPr lang="en-GB" sz="1300" dirty="0"/>
              <a:t>from there he will come to judge the living and the dead.</a:t>
            </a:r>
          </a:p>
          <a:p>
            <a:r>
              <a:rPr lang="en-GB" sz="1300" dirty="0"/>
              <a:t>I believe in the Holy Spirit,</a:t>
            </a:r>
          </a:p>
          <a:p>
            <a:r>
              <a:rPr lang="en-GB" sz="1300" dirty="0"/>
              <a:t>the holy catholic Church,</a:t>
            </a:r>
          </a:p>
          <a:p>
            <a:r>
              <a:rPr lang="en-GB" sz="1300" dirty="0"/>
              <a:t>the communion of saints,</a:t>
            </a:r>
          </a:p>
          <a:p>
            <a:r>
              <a:rPr lang="en-GB" sz="1300" dirty="0"/>
              <a:t>the forgiveness of sins,</a:t>
            </a:r>
          </a:p>
          <a:p>
            <a:r>
              <a:rPr lang="en-GB" sz="1300" dirty="0"/>
              <a:t>the resurrection of the body,</a:t>
            </a:r>
          </a:p>
          <a:p>
            <a:r>
              <a:rPr lang="en-GB" sz="1300" dirty="0"/>
              <a:t>and life everlasting. Amen. </a:t>
            </a:r>
          </a:p>
          <a:p>
            <a:endParaRPr lang="en-GB" altLang="en-US" sz="12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  <a:p>
            <a:endParaRPr lang="en-GB" altLang="en-US" sz="1200" i="1" dirty="0">
              <a:latin typeface="Sassoon Infant Rg" panose="02000503030000020003" pitchFamily="2" charset="0"/>
              <a:ea typeface="ＭＳ Ｐゴシック" panose="020B0600070205080204" pitchFamily="34" charset="-128"/>
              <a:cs typeface="Sassoon Infant Rg" panose="0200050303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8DC36-EDB4-40DB-AB6D-4D54ADE27B50}"/>
              </a:ext>
            </a:extLst>
          </p:cNvPr>
          <p:cNvSpPr txBox="1"/>
          <p:nvPr/>
        </p:nvSpPr>
        <p:spPr>
          <a:xfrm>
            <a:off x="5577840" y="2194560"/>
            <a:ext cx="304387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3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The Our Father Prayer </a:t>
            </a:r>
          </a:p>
          <a:p>
            <a:r>
              <a:rPr lang="en-GB" altLang="en-US" sz="1300" dirty="0">
                <a:ea typeface="ＭＳ Ｐゴシック" panose="020B0600070205080204" pitchFamily="34" charset="-128"/>
                <a:cs typeface="Sassoon Infant Rg" panose="02000503030000020003" pitchFamily="2" charset="0"/>
              </a:rPr>
              <a:t>Our Father, Who art in Heaven; hallowed be Thy name; Thy kingdom come; Thy will be done on Earth as it is in Heaven. Give us this day our daily bread; and forgive us our trespasses as we forgive those who trespass against us, and lead us not into temptation; but deliver us from evil. Amen</a:t>
            </a:r>
            <a:endParaRPr lang="en-GB" sz="1300" dirty="0"/>
          </a:p>
          <a:p>
            <a:endParaRPr lang="en-GB" sz="13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7E7ACA-775D-4E2D-9768-9D4E79DAD265}"/>
              </a:ext>
            </a:extLst>
          </p:cNvPr>
          <p:cNvCxnSpPr/>
          <p:nvPr/>
        </p:nvCxnSpPr>
        <p:spPr>
          <a:xfrm>
            <a:off x="5356860" y="2286000"/>
            <a:ext cx="0" cy="384048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 descr="A picture containing clothing, photo, wearing, elephant&#10;&#10;Description automatically generated">
            <a:extLst>
              <a:ext uri="{FF2B5EF4-FFF2-40B4-BE49-F238E27FC236}">
                <a16:creationId xmlns:a16="http://schemas.microsoft.com/office/drawing/2014/main" id="{4B688248-3FDC-4712-8EEC-49AB004B99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5"/>
          <a:stretch/>
        </p:blipFill>
        <p:spPr>
          <a:xfrm>
            <a:off x="6576059" y="4215133"/>
            <a:ext cx="2575561" cy="26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1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 Rosary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4247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200" dirty="0"/>
              <a:t>The main parts of the Rosary are: 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2. The Our Father</a:t>
            </a:r>
          </a:p>
          <a:p>
            <a:r>
              <a:rPr lang="en-GB" sz="1200" dirty="0"/>
              <a:t>Our Father, Who art in Heaven; hallowed be Thy name. Thy kingdom come; Thy will be done on Earth as it is in Heaven. Give us this day our daily bread; and forgive us our trespasses as we forgive those who trespass against us. And lead us not into temptation; but deliver us from evil. Amen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3. The Hail Mary (three times)</a:t>
            </a:r>
          </a:p>
          <a:p>
            <a:r>
              <a:rPr lang="en-GB" sz="1200" dirty="0"/>
              <a:t>Hail Mary, full of grace, the Lord is with thee. Blessed art thou</a:t>
            </a:r>
            <a:br>
              <a:rPr lang="en-GB" sz="1200" dirty="0"/>
            </a:br>
            <a:r>
              <a:rPr lang="en-GB" sz="1200" dirty="0"/>
              <a:t>among women and blessed is the fruit of thy womb, Jesus. Holy Mary, </a:t>
            </a:r>
            <a:br>
              <a:rPr lang="en-GB" sz="1200" dirty="0"/>
            </a:br>
            <a:r>
              <a:rPr lang="en-GB" sz="1200" dirty="0"/>
              <a:t>Mother of God, pray for us sinners, and now and at the </a:t>
            </a:r>
            <a:br>
              <a:rPr lang="en-GB" sz="1200" dirty="0"/>
            </a:br>
            <a:r>
              <a:rPr lang="en-GB" sz="1200" dirty="0"/>
              <a:t>hour of our death. Amen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4. The Glory Be</a:t>
            </a:r>
          </a:p>
          <a:p>
            <a:r>
              <a:rPr lang="en-GB" sz="1200" dirty="0"/>
              <a:t>Glory be the Father, and to the Son, and to the Holy Spirit, </a:t>
            </a:r>
            <a:br>
              <a:rPr lang="en-GB" sz="1200" dirty="0"/>
            </a:br>
            <a:r>
              <a:rPr lang="en-GB" sz="1200" dirty="0"/>
              <a:t>as it was in the beginning, is now, and ever shall be, world</a:t>
            </a:r>
            <a:br>
              <a:rPr lang="en-GB" sz="1200" dirty="0"/>
            </a:br>
            <a:r>
              <a:rPr lang="en-GB" sz="1200" dirty="0"/>
              <a:t>without end. Amen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5. The Our Father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6. The Hail Mary (ten times)</a:t>
            </a:r>
          </a:p>
          <a:p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7. The Glory Be</a:t>
            </a:r>
          </a:p>
        </p:txBody>
      </p:sp>
      <p:pic>
        <p:nvPicPr>
          <p:cNvPr id="7" name="Picture 6" descr="A picture containing shirt&#10;&#10;Description automatically generated">
            <a:extLst>
              <a:ext uri="{FF2B5EF4-FFF2-40B4-BE49-F238E27FC236}">
                <a16:creationId xmlns:a16="http://schemas.microsoft.com/office/drawing/2014/main" id="{D1A3905D-75DA-4200-B801-53B21BD5B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99" y="2327910"/>
            <a:ext cx="2893474" cy="40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6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What Are Rosary Beads?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Rosary beads provide a method of keeping track of the different parts of the Rosary Prayer.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fingers are moved along the beads as the prayers are said. 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By not having to keep track of the count mentally, </a:t>
            </a:r>
            <a:br>
              <a:rPr lang="en-GB" dirty="0"/>
            </a:br>
            <a:r>
              <a:rPr lang="en-GB" dirty="0"/>
              <a:t>the mind is free to meditate.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Roman Catholic Rosary is made up of a cross or </a:t>
            </a:r>
            <a:br>
              <a:rPr lang="en-GB" dirty="0"/>
            </a:br>
            <a:r>
              <a:rPr lang="en-GB" dirty="0"/>
              <a:t>crucifix, a medal, large beads, and small beads.</a:t>
            </a:r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Each Rosary has five groups of ten beads. The prayers of the </a:t>
            </a:r>
            <a:br>
              <a:rPr lang="en-GB" dirty="0"/>
            </a:br>
            <a:r>
              <a:rPr lang="en-GB" dirty="0"/>
              <a:t>Rosary can also be said using any type of counting device</a:t>
            </a:r>
            <a:br>
              <a:rPr lang="en-GB" dirty="0"/>
            </a:br>
            <a:r>
              <a:rPr lang="en-GB" dirty="0"/>
              <a:t>or by counting on the fingers.</a:t>
            </a:r>
          </a:p>
        </p:txBody>
      </p:sp>
      <p:pic>
        <p:nvPicPr>
          <p:cNvPr id="9" name="Picture 8" descr="A necklace on a table&#10;&#10;Description automatically generated">
            <a:extLst>
              <a:ext uri="{FF2B5EF4-FFF2-40B4-BE49-F238E27FC236}">
                <a16:creationId xmlns:a16="http://schemas.microsoft.com/office/drawing/2014/main" id="{BA748F9E-04A3-4EFF-BE34-378657CC3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05" y="3116580"/>
            <a:ext cx="2093680" cy="31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8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Using The Rosary Beads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932" y="1851660"/>
            <a:ext cx="527616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/>
              <a:t>1. The Sign of the Cross and The Apostles’ Creed</a:t>
            </a:r>
            <a:br>
              <a:rPr lang="en-GB" dirty="0"/>
            </a:br>
            <a:r>
              <a:rPr lang="en-GB" dirty="0"/>
              <a:t>2. The Our Father Prayer </a:t>
            </a:r>
          </a:p>
          <a:p>
            <a:pPr fontAlgn="base"/>
            <a:r>
              <a:rPr lang="en-GB" dirty="0"/>
              <a:t>3. The Hail Mary Prayer (x3)</a:t>
            </a:r>
          </a:p>
          <a:p>
            <a:pPr fontAlgn="base"/>
            <a:r>
              <a:rPr lang="en-GB" dirty="0"/>
              <a:t>4. The Glory Be to the Father</a:t>
            </a:r>
          </a:p>
          <a:p>
            <a:pPr fontAlgn="base"/>
            <a:r>
              <a:rPr lang="en-GB" dirty="0"/>
              <a:t>5. The Our Father Prayer</a:t>
            </a:r>
          </a:p>
          <a:p>
            <a:pPr fontAlgn="base"/>
            <a:r>
              <a:rPr lang="en-GB" dirty="0"/>
              <a:t>6. The Hail Mary Prayer (x10)</a:t>
            </a:r>
          </a:p>
          <a:p>
            <a:pPr fontAlgn="base"/>
            <a:r>
              <a:rPr lang="en-GB" dirty="0"/>
              <a:t>7. The Glory Be to the Father</a:t>
            </a:r>
          </a:p>
        </p:txBody>
      </p:sp>
      <p:pic>
        <p:nvPicPr>
          <p:cNvPr id="7" name="Picture 6" descr="A picture containing sitting, table, dark, decorated&#10;&#10;Description automatically generated">
            <a:extLst>
              <a:ext uri="{FF2B5EF4-FFF2-40B4-BE49-F238E27FC236}">
                <a16:creationId xmlns:a16="http://schemas.microsoft.com/office/drawing/2014/main" id="{8129761B-E568-443A-9466-FC20BCB01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92" y="2484120"/>
            <a:ext cx="2531420" cy="3665220"/>
          </a:xfrm>
          <a:prstGeom prst="rect">
            <a:avLst/>
          </a:prstGeom>
        </p:spPr>
      </p:pic>
      <p:pic>
        <p:nvPicPr>
          <p:cNvPr id="9" name="Picture 8" descr="A picture containing wearing, standing, man, holding&#10;&#10;Description automatically generated">
            <a:extLst>
              <a:ext uri="{FF2B5EF4-FFF2-40B4-BE49-F238E27FC236}">
                <a16:creationId xmlns:a16="http://schemas.microsoft.com/office/drawing/2014/main" id="{F7A4D639-ABD6-42A6-A55A-B826D1CDA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29506"/>
            <a:ext cx="2895600" cy="374724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EFF95D0-AFCF-492C-926E-708D2284BC01}"/>
              </a:ext>
            </a:extLst>
          </p:cNvPr>
          <p:cNvSpPr/>
          <p:nvPr/>
        </p:nvSpPr>
        <p:spPr>
          <a:xfrm>
            <a:off x="6248402" y="5448300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6BBC2F-E11D-45B4-A2A2-EBA3AC5A086C}"/>
              </a:ext>
            </a:extLst>
          </p:cNvPr>
          <p:cNvSpPr/>
          <p:nvPr/>
        </p:nvSpPr>
        <p:spPr>
          <a:xfrm>
            <a:off x="6042662" y="4691814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E970C-7F96-4287-A704-747504317D39}"/>
              </a:ext>
            </a:extLst>
          </p:cNvPr>
          <p:cNvSpPr/>
          <p:nvPr/>
        </p:nvSpPr>
        <p:spPr>
          <a:xfrm>
            <a:off x="5044046" y="4169111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83C66B-AB69-4956-953D-BA60ED97665D}"/>
              </a:ext>
            </a:extLst>
          </p:cNvPr>
          <p:cNvSpPr/>
          <p:nvPr/>
        </p:nvSpPr>
        <p:spPr>
          <a:xfrm>
            <a:off x="6096002" y="4231641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4926FF-898B-4FF5-A998-2AA1657D4175}"/>
              </a:ext>
            </a:extLst>
          </p:cNvPr>
          <p:cNvSpPr/>
          <p:nvPr/>
        </p:nvSpPr>
        <p:spPr>
          <a:xfrm>
            <a:off x="6568836" y="4288925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93A3F9-D468-41B2-A4AC-275FFCF191C0}"/>
              </a:ext>
            </a:extLst>
          </p:cNvPr>
          <p:cNvSpPr/>
          <p:nvPr/>
        </p:nvSpPr>
        <p:spPr>
          <a:xfrm>
            <a:off x="7514112" y="3298325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85AA43-40E7-4B94-B511-08E6D26AA1A8}"/>
              </a:ext>
            </a:extLst>
          </p:cNvPr>
          <p:cNvSpPr/>
          <p:nvPr/>
        </p:nvSpPr>
        <p:spPr>
          <a:xfrm>
            <a:off x="7201692" y="2536325"/>
            <a:ext cx="411480" cy="4114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3439C53-3798-4F78-8630-0F8055AD6DD5}"/>
              </a:ext>
            </a:extLst>
          </p:cNvPr>
          <p:cNvCxnSpPr>
            <a:cxnSpLocks/>
          </p:cNvCxnSpPr>
          <p:nvPr/>
        </p:nvCxnSpPr>
        <p:spPr>
          <a:xfrm flipH="1" flipV="1">
            <a:off x="5842000" y="4787900"/>
            <a:ext cx="306071" cy="10965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27CADC-7DC1-4EE0-9745-2AC1B1B5C5DA}"/>
              </a:ext>
            </a:extLst>
          </p:cNvPr>
          <p:cNvCxnSpPr>
            <a:cxnSpLocks/>
          </p:cNvCxnSpPr>
          <p:nvPr/>
        </p:nvCxnSpPr>
        <p:spPr>
          <a:xfrm flipH="1">
            <a:off x="5333168" y="4278765"/>
            <a:ext cx="489784" cy="9608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290EAE-7CC2-41F6-9989-5AC773C241C9}"/>
              </a:ext>
            </a:extLst>
          </p:cNvPr>
          <p:cNvCxnSpPr>
            <a:cxnSpLocks/>
          </p:cNvCxnSpPr>
          <p:nvPr/>
        </p:nvCxnSpPr>
        <p:spPr>
          <a:xfrm flipV="1">
            <a:off x="6301742" y="4083596"/>
            <a:ext cx="0" cy="278019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F4417B-7B0C-4661-8B6A-80E356606873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459860" y="4090283"/>
            <a:ext cx="169236" cy="25890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C1FE6C-3E15-4B4D-A09D-FE5747A7AF0D}"/>
              </a:ext>
            </a:extLst>
          </p:cNvPr>
          <p:cNvCxnSpPr>
            <a:cxnSpLocks/>
          </p:cNvCxnSpPr>
          <p:nvPr/>
        </p:nvCxnSpPr>
        <p:spPr>
          <a:xfrm flipV="1">
            <a:off x="7372350" y="3531750"/>
            <a:ext cx="178266" cy="36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A9746A0-18F1-46CE-A54C-4ABC27748A54}"/>
              </a:ext>
            </a:extLst>
          </p:cNvPr>
          <p:cNvCxnSpPr>
            <a:cxnSpLocks/>
          </p:cNvCxnSpPr>
          <p:nvPr/>
        </p:nvCxnSpPr>
        <p:spPr>
          <a:xfrm flipV="1">
            <a:off x="7058025" y="2821156"/>
            <a:ext cx="178266" cy="3695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080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Using The Rosary Beads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3600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Rosary focuses on the life of Christ from the Bible.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During these prayers, people meditate on different aspects of Christ’s life.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beads of the Rosary are divided into five decades (or sections); each decade represents an event from the life of Christ. 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These five events are grouped into a set of four mysteries, each focused</a:t>
            </a:r>
            <a:br>
              <a:rPr lang="en-GB" dirty="0"/>
            </a:br>
            <a:r>
              <a:rPr lang="en-GB" dirty="0"/>
              <a:t>on an important part of the life of Christ. 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The four mysteries are named after the type of events in that mystery: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Joyful - The Nativity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Luminous - The Baptism of the Lord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Sorrowful - The Crucifixion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/>
              <a:t>Glorious - The Resurrection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9D99EDB-179C-4A1E-A324-59C3DA11F0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86" y="4159759"/>
            <a:ext cx="1371576" cy="19348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E53CB0-B973-4C47-BB3F-4CB103F07262}"/>
              </a:ext>
            </a:extLst>
          </p:cNvPr>
          <p:cNvSpPr/>
          <p:nvPr/>
        </p:nvSpPr>
        <p:spPr>
          <a:xfrm>
            <a:off x="750883" y="5562600"/>
            <a:ext cx="7632699" cy="5320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63279-DB2D-4110-9868-8102B5740632}"/>
              </a:ext>
            </a:extLst>
          </p:cNvPr>
          <p:cNvSpPr/>
          <p:nvPr/>
        </p:nvSpPr>
        <p:spPr>
          <a:xfrm>
            <a:off x="750884" y="5643193"/>
            <a:ext cx="7632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dirty="0"/>
              <a:t>  What else do you know about Jesus’ life in each of the mysteries?</a:t>
            </a:r>
          </a:p>
        </p:txBody>
      </p:sp>
    </p:spTree>
    <p:extLst>
      <p:ext uri="{BB962C8B-B14F-4D97-AF65-F5344CB8AC3E}">
        <p14:creationId xmlns:p14="http://schemas.microsoft.com/office/powerpoint/2010/main" val="279647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1355A93-4FEE-4617-A9D2-3C9BFB57C200}"/>
              </a:ext>
            </a:extLst>
          </p:cNvPr>
          <p:cNvGrpSpPr/>
          <p:nvPr/>
        </p:nvGrpSpPr>
        <p:grpSpPr>
          <a:xfrm>
            <a:off x="457198" y="438150"/>
            <a:ext cx="8220075" cy="994306"/>
            <a:chOff x="457198" y="438150"/>
            <a:chExt cx="8220075" cy="994306"/>
          </a:xfrm>
          <a:solidFill>
            <a:srgbClr val="FFC000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90C00B8-AA88-423D-BA50-C6B5AD462689}"/>
                </a:ext>
              </a:extLst>
            </p:cNvPr>
            <p:cNvSpPr/>
            <p:nvPr/>
          </p:nvSpPr>
          <p:spPr>
            <a:xfrm>
              <a:off x="457198" y="438150"/>
              <a:ext cx="8220075" cy="994306"/>
            </a:xfrm>
            <a:prstGeom prst="roundRect">
              <a:avLst>
                <a:gd name="adj" fmla="val 158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4DFBA1-7302-4CC9-9BB1-F8D4CF2FC6E5}"/>
                </a:ext>
              </a:extLst>
            </p:cNvPr>
            <p:cNvSpPr/>
            <p:nvPr/>
          </p:nvSpPr>
          <p:spPr>
            <a:xfrm>
              <a:off x="457198" y="763398"/>
              <a:ext cx="8220075" cy="6690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The Joyful Mysteries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757704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/>
            <a:r>
              <a:rPr lang="en-GB" dirty="0" smtClean="0"/>
              <a:t>These look at the beginning of the life of Jesus;</a:t>
            </a:r>
            <a:endParaRPr lang="en-GB" dirty="0"/>
          </a:p>
          <a:p>
            <a:pPr fontAlgn="base"/>
            <a:endParaRPr lang="en-GB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Annunciation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Visitation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Nativity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Presentation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/>
              <a:t>The Finding of Jesus in the Temple </a:t>
            </a:r>
            <a:endParaRPr lang="en-GB" dirty="0"/>
          </a:p>
        </p:txBody>
      </p:sp>
      <p:pic>
        <p:nvPicPr>
          <p:cNvPr id="1026" name="Picture 2" descr="JOYFUL MYSTERY OF THE ROSAR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15" y="3879576"/>
            <a:ext cx="45148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65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445</TotalTime>
  <Words>1122</Words>
  <Application>Microsoft Office PowerPoint</Application>
  <PresentationFormat>On-screen Show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Sassoon Infant Rg</vt:lpstr>
      <vt:lpstr>Twinkl</vt:lpstr>
      <vt:lpstr>Arial</vt:lpstr>
      <vt:lpstr>ＭＳ Ｐゴシック</vt:lpstr>
      <vt:lpstr>Calibri</vt:lpstr>
      <vt:lpstr>Office Theme</vt:lpstr>
      <vt:lpstr>PowerPoint Presentation</vt:lpstr>
      <vt:lpstr>What Is the Holy Rosary?</vt:lpstr>
      <vt:lpstr>What Is the Purpose of the Rosary?</vt:lpstr>
      <vt:lpstr>The Rosary and the Apostles’ Creed</vt:lpstr>
      <vt:lpstr>The Rosary</vt:lpstr>
      <vt:lpstr>What Are Rosary Beads?</vt:lpstr>
      <vt:lpstr>Using The Rosary Beads</vt:lpstr>
      <vt:lpstr>Using The Rosary Beads</vt:lpstr>
      <vt:lpstr>The Joyful Mysteries</vt:lpstr>
      <vt:lpstr>The Luminous Mysteries</vt:lpstr>
      <vt:lpstr>The Sorrowful Mysteries</vt:lpstr>
      <vt:lpstr>The Glorious Mysteries</vt:lpstr>
      <vt:lpstr>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Bleakney</dc:creator>
  <cp:lastModifiedBy>pamela.gavin</cp:lastModifiedBy>
  <cp:revision>16</cp:revision>
  <dcterms:created xsi:type="dcterms:W3CDTF">2020-05-01T11:59:23Z</dcterms:created>
  <dcterms:modified xsi:type="dcterms:W3CDTF">2020-05-12T10:51:44Z</dcterms:modified>
</cp:coreProperties>
</file>