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8" r:id="rId3"/>
    <p:sldId id="264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67" r:id="rId12"/>
  </p:sldIdLst>
  <p:sldSz cx="9144000" cy="6858000" type="screen4x3"/>
  <p:notesSz cx="6858000" cy="9144000"/>
  <p:embeddedFontLst>
    <p:embeddedFont>
      <p:font typeface="Twinkl SemiBold" charset="0"/>
      <p:bold r:id="rId15"/>
    </p:embeddedFont>
    <p:embeddedFont>
      <p:font typeface="Twinkl" panose="020B060402020202020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assoon Infant Rg" panose="02000503030000020003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4" autoAdjust="0"/>
    <p:restoredTop sz="94660"/>
  </p:normalViewPr>
  <p:slideViewPr>
    <p:cSldViewPr snapToGrid="0" showGuides="1">
      <p:cViewPr>
        <p:scale>
          <a:sx n="87" d="100"/>
          <a:sy n="87" d="100"/>
        </p:scale>
        <p:origin x="-546" y="-12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82081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765175"/>
            <a:ext cx="8559578" cy="665273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Easter Symbolism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43044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How do Christians relate to the symbols of Easter?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5C0E07-6595-41FF-8ED0-8C75345C4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12" y="4597869"/>
            <a:ext cx="1196695" cy="1494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3B87458-F82B-4FCE-B72D-40F864C4A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88" y="4056392"/>
            <a:ext cx="1603062" cy="20739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8565" y="2239861"/>
            <a:ext cx="161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 Easter egg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4900" y="2239861"/>
            <a:ext cx="245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represents new life.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1246" y="2793859"/>
            <a:ext cx="637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recalls how the stone rolled away to reveal an empty tomb.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6656" y="3427234"/>
            <a:ext cx="245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represent new life.</a:t>
            </a:r>
          </a:p>
        </p:txBody>
      </p:sp>
      <p:sp>
        <p:nvSpPr>
          <p:cNvPr id="3" name="Rectangle 2"/>
          <p:cNvSpPr/>
          <p:nvPr/>
        </p:nvSpPr>
        <p:spPr>
          <a:xfrm>
            <a:off x="780817" y="2793859"/>
            <a:ext cx="1442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Egg rolling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3427234"/>
            <a:ext cx="3136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Chicks, lambs, spring flowers</a:t>
            </a:r>
          </a:p>
        </p:txBody>
      </p:sp>
    </p:spTree>
    <p:extLst>
      <p:ext uri="{BB962C8B-B14F-4D97-AF65-F5344CB8AC3E}">
        <p14:creationId xmlns:p14="http://schemas.microsoft.com/office/powerpoint/2010/main" val="32718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 learn about Easter Sunday. </a:t>
            </a:r>
          </a:p>
          <a:p>
            <a:r>
              <a:rPr lang="en-GB" dirty="0"/>
              <a:t>To understand the importance of Easter Sunday to the Christian faith and know how it is celebrated.</a:t>
            </a:r>
          </a:p>
        </p:txBody>
      </p:sp>
    </p:spTree>
    <p:extLst>
      <p:ext uri="{BB962C8B-B14F-4D97-AF65-F5344CB8AC3E}">
        <p14:creationId xmlns:p14="http://schemas.microsoft.com/office/powerpoint/2010/main" val="310326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Guess the Celebration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Can you recognise the celebration?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D60EAAA1-35FA-4656-A623-2CFD3F010208}"/>
              </a:ext>
            </a:extLst>
          </p:cNvPr>
          <p:cNvSpPr/>
          <p:nvPr/>
        </p:nvSpPr>
        <p:spPr>
          <a:xfrm>
            <a:off x="755650" y="2765292"/>
            <a:ext cx="2054979" cy="20549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CD04D8-48EF-494D-97C7-A21B16530B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59" y="2663911"/>
            <a:ext cx="1745159" cy="225773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0A3F0D98-69E8-4917-9562-DF93F8E62EDB}"/>
              </a:ext>
            </a:extLst>
          </p:cNvPr>
          <p:cNvSpPr/>
          <p:nvPr/>
        </p:nvSpPr>
        <p:spPr>
          <a:xfrm>
            <a:off x="6333371" y="2663911"/>
            <a:ext cx="2054979" cy="20549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6FA4C66-3DE3-4AAF-B08E-4437C99FEA8E}"/>
              </a:ext>
            </a:extLst>
          </p:cNvPr>
          <p:cNvSpPr/>
          <p:nvPr/>
        </p:nvSpPr>
        <p:spPr>
          <a:xfrm>
            <a:off x="3544509" y="2765292"/>
            <a:ext cx="2054979" cy="20549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F0C4F4B-B21B-4846-AB0B-1D8135C70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1" y="2603408"/>
            <a:ext cx="2318242" cy="23182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8E5C2E-B90C-4149-B66F-59F8F43ADB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84" y="2100254"/>
            <a:ext cx="1706703" cy="29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Who Celebrates Easter?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5645150" cy="402339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Lots of people enjoy Easter celebrations. Easter is a spring festival and dates back to when Pagans celebrated the goddess of spring and fertility, </a:t>
            </a:r>
            <a:r>
              <a:rPr lang="en-GB" dirty="0" err="1">
                <a:latin typeface="Twinkl" pitchFamily="50" charset="0"/>
              </a:rPr>
              <a:t>Eostre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Today, Easter is a Christian festival. It is one of the most important festivals in the Christian calendar.</a:t>
            </a:r>
          </a:p>
          <a:p>
            <a:endParaRPr lang="en-GB" dirty="0">
              <a:latin typeface="Twinkl" pitchFamily="50" charset="0"/>
            </a:endParaRP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Christians believe that Jesus was the Son of God and that he lived among the people of Earth so that he could show us how to live our lives.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398F88C5-0282-433B-AD64-ECE692BC241C}"/>
              </a:ext>
            </a:extLst>
          </p:cNvPr>
          <p:cNvSpPr/>
          <p:nvPr/>
        </p:nvSpPr>
        <p:spPr>
          <a:xfrm>
            <a:off x="6662811" y="3064661"/>
            <a:ext cx="1370313" cy="13703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DA069EF-5405-46BA-84D5-E0E9F33C38F7}"/>
              </a:ext>
            </a:extLst>
          </p:cNvPr>
          <p:cNvSpPr/>
          <p:nvPr/>
        </p:nvSpPr>
        <p:spPr>
          <a:xfrm>
            <a:off x="6662812" y="1414661"/>
            <a:ext cx="1370313" cy="13703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23DB500C-FE28-4E8C-8D6F-FB7A4930611B}"/>
              </a:ext>
            </a:extLst>
          </p:cNvPr>
          <p:cNvSpPr/>
          <p:nvPr/>
        </p:nvSpPr>
        <p:spPr>
          <a:xfrm>
            <a:off x="6662812" y="4722512"/>
            <a:ext cx="1370313" cy="13703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8E5C2E-B90C-4149-B66F-59F8F43AD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6237">
            <a:off x="6856913" y="1227447"/>
            <a:ext cx="982109" cy="1706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2D0DDF-37C6-453F-82A4-2EAD3C330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11" y="2954508"/>
            <a:ext cx="1255700" cy="1520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B48BBB-B306-4FA0-B10F-5481A0141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9791" y="4599610"/>
            <a:ext cx="496352" cy="161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480743"/>
            <a:ext cx="8559578" cy="994306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Why Do Christians Celebrate Easter?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248301"/>
            <a:ext cx="3472318" cy="263839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To Christians, the cross is the most important symbol of Easter because it represents something very important. </a:t>
            </a:r>
          </a:p>
          <a:p>
            <a:endParaRPr lang="en-GB" dirty="0"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At Easter, Christians celebrate that after being crucified, Jesus rose back to life and ascended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to Heaven.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0E6E5D2-016F-46C3-9C0D-C81054D60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19" y="1583327"/>
            <a:ext cx="5337131" cy="44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480743"/>
            <a:ext cx="8559578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The Story of Holy Week</a:t>
            </a:r>
          </a:p>
        </p:txBody>
      </p:sp>
      <p:sp>
        <p:nvSpPr>
          <p:cNvPr id="5" name="Rectangle 4"/>
          <p:cNvSpPr/>
          <p:nvPr/>
        </p:nvSpPr>
        <p:spPr>
          <a:xfrm>
            <a:off x="980322" y="1660897"/>
            <a:ext cx="3314739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latin typeface="Twinkl" pitchFamily="50" charset="0"/>
              </a:rPr>
              <a:t>Palm Sunday </a:t>
            </a:r>
          </a:p>
          <a:p>
            <a:r>
              <a:rPr lang="en-GB" dirty="0">
                <a:latin typeface="Twinkl" pitchFamily="50" charset="0"/>
              </a:rPr>
              <a:t>Jesus entered Jerusalem to celebrate Passover.</a:t>
            </a:r>
          </a:p>
          <a:p>
            <a:endParaRPr lang="en-GB" dirty="0">
              <a:latin typeface="Twinkl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69301F-1D6C-4EB3-ABC7-5BFEAB0DD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98" y="1535446"/>
            <a:ext cx="2584223" cy="45518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040847A-B9A4-4FDB-8623-ED5BF9F8DA68}"/>
              </a:ext>
            </a:extLst>
          </p:cNvPr>
          <p:cNvSpPr/>
          <p:nvPr/>
        </p:nvSpPr>
        <p:spPr>
          <a:xfrm>
            <a:off x="995069" y="1667866"/>
            <a:ext cx="3314739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latin typeface="Twinkl" pitchFamily="50" charset="0"/>
              </a:rPr>
              <a:t>The Last Supper </a:t>
            </a:r>
            <a:r>
              <a:rPr lang="en-GB" dirty="0">
                <a:latin typeface="Twinkl" pitchFamily="50" charset="0"/>
              </a:rPr>
              <a:t>(Maundy </a:t>
            </a:r>
            <a:r>
              <a:rPr lang="en-GB" dirty="0" smtClean="0">
                <a:latin typeface="Twinkl" pitchFamily="50" charset="0"/>
              </a:rPr>
              <a:t>Thursday) Jesus </a:t>
            </a:r>
            <a:r>
              <a:rPr lang="en-GB" dirty="0">
                <a:latin typeface="Twinkl" pitchFamily="50" charset="0"/>
              </a:rPr>
              <a:t>shared a meal with his disciples.</a:t>
            </a:r>
          </a:p>
          <a:p>
            <a:endParaRPr lang="en-GB" dirty="0">
              <a:latin typeface="Twinkl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218FA3-B243-4DF4-80B5-DA2004B40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35" y="2741071"/>
            <a:ext cx="5837930" cy="33650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E150DA3-A5DA-42BD-A293-A41B1C29FDC4}"/>
              </a:ext>
            </a:extLst>
          </p:cNvPr>
          <p:cNvSpPr/>
          <p:nvPr/>
        </p:nvSpPr>
        <p:spPr>
          <a:xfrm>
            <a:off x="980322" y="1653928"/>
            <a:ext cx="4035346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latin typeface="Twinkl" pitchFamily="50" charset="0"/>
              </a:rPr>
              <a:t>The Garden of Gethsemane</a:t>
            </a:r>
          </a:p>
          <a:p>
            <a:r>
              <a:rPr lang="en-GB" dirty="0">
                <a:latin typeface="Twinkl" pitchFamily="50" charset="0"/>
              </a:rPr>
              <a:t>Jesus is betrayed by his friend Judas Iscariot. He is arrested.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2AF93B4-CDC0-4208-9BBE-C2A75BE086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3"/>
          <a:stretch/>
        </p:blipFill>
        <p:spPr>
          <a:xfrm>
            <a:off x="1638288" y="2720316"/>
            <a:ext cx="5837929" cy="34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2E8724D-B17A-4892-B64C-BEC361271781}"/>
              </a:ext>
            </a:extLst>
          </p:cNvPr>
          <p:cNvSpPr/>
          <p:nvPr/>
        </p:nvSpPr>
        <p:spPr>
          <a:xfrm>
            <a:off x="980322" y="1653928"/>
            <a:ext cx="4035346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latin typeface="Twinkl" pitchFamily="50" charset="0"/>
              </a:rPr>
              <a:t>Good Friday</a:t>
            </a:r>
          </a:p>
          <a:p>
            <a:r>
              <a:rPr lang="en-GB" dirty="0">
                <a:latin typeface="Twinkl" pitchFamily="50" charset="0"/>
              </a:rPr>
              <a:t>Jesus is crucified and dies.</a:t>
            </a:r>
          </a:p>
          <a:p>
            <a:endParaRPr lang="en-GB" dirty="0">
              <a:latin typeface="Twinkl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42437D9-410A-42BC-9020-5D5014D71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80" y="1744969"/>
            <a:ext cx="5874832" cy="44335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7829" y="1249358"/>
            <a:ext cx="5180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 you recognise any of these parts of the story?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69301F-1D6C-4EB3-ABC7-5BFEAB0DD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1535">
            <a:off x="4253647" y="2297888"/>
            <a:ext cx="2584223" cy="45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10" grpId="0"/>
      <p:bldP spid="10" grpId="1"/>
      <p:bldP spid="13" grpId="0"/>
      <p:bldP spid="13" grpId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480743"/>
            <a:ext cx="8559578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What Happened on Easter Sunday?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633663"/>
            <a:ext cx="4757910" cy="430039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After his death on the cross, Jesus was wrapped in a shroud and placed in a stone tomb. A huge stone sealed the entrance and a Roman soldier stood guard.</a:t>
            </a:r>
          </a:p>
          <a:p>
            <a:r>
              <a:rPr lang="en-GB" dirty="0">
                <a:latin typeface="Twinkl" pitchFamily="50" charset="0"/>
              </a:rPr>
              <a:t> </a:t>
            </a: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When his mother, Mary, and Mary Magdalene visited the tomb, they found the stone rolled away and the tomb empty! 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The two women wept as they feared someone had stolen the body. A man called their name and when they looked up, they were amazed to see Jesus.</a:t>
            </a:r>
            <a:r>
              <a:rPr lang="en-GB" dirty="0">
                <a:solidFill>
                  <a:srgbClr val="FF0000"/>
                </a:solidFill>
                <a:latin typeface="Twinkl" pitchFamily="50" charset="0"/>
              </a:rPr>
              <a:t> 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F5B1DE-4FE6-4D7C-B9A9-B60B6EC8D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36"/>
          <a:stretch/>
        </p:blipFill>
        <p:spPr>
          <a:xfrm>
            <a:off x="6130232" y="4716471"/>
            <a:ext cx="1527261" cy="1682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013609B-A334-49AC-B211-94D4495B7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355" y="1367225"/>
            <a:ext cx="1882590" cy="15237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0643BB8-27F0-4A31-A9D1-3764CB382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2968815"/>
            <a:ext cx="1255000" cy="17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765175"/>
            <a:ext cx="8559578" cy="994306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What Happened after </a:t>
            </a:r>
            <a:br>
              <a:rPr lang="en-GB" sz="3600" dirty="0">
                <a:latin typeface="Twinkl" pitchFamily="50" charset="0"/>
              </a:rPr>
            </a:br>
            <a:r>
              <a:rPr lang="en-GB" sz="3600" dirty="0">
                <a:latin typeface="Twinkl" pitchFamily="50" charset="0"/>
              </a:rPr>
              <a:t>Easter Sunday?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004855"/>
            <a:ext cx="7632700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Over the next 40 days, Jesus appeared to his disciples to prove to them that he had risen from the dead.</a:t>
            </a:r>
          </a:p>
          <a:p>
            <a:endParaRPr lang="en-GB" dirty="0"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The resurrection is what Christians celebrate on Easter Sunday.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E060FF-04D8-40D4-B318-2087B426E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40" y="3382324"/>
            <a:ext cx="4825497" cy="2734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8538" y="3382324"/>
            <a:ext cx="25328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By dying, Jesus showed Christians that death was nothing to fear. If they believe in God and ask for forgiveness for their sins, they will have a new life in heaven when they die. </a:t>
            </a:r>
          </a:p>
        </p:txBody>
      </p:sp>
    </p:spTree>
    <p:extLst>
      <p:ext uri="{BB962C8B-B14F-4D97-AF65-F5344CB8AC3E}">
        <p14:creationId xmlns:p14="http://schemas.microsoft.com/office/powerpoint/2010/main" val="355237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765175"/>
            <a:ext cx="8559578" cy="994306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How Do Christians Celebrate </a:t>
            </a:r>
            <a:br>
              <a:rPr lang="en-GB" sz="3600" dirty="0">
                <a:latin typeface="Twinkl" pitchFamily="50" charset="0"/>
              </a:rPr>
            </a:br>
            <a:r>
              <a:rPr lang="en-GB" sz="3600" dirty="0">
                <a:latin typeface="Twinkl" pitchFamily="50" charset="0"/>
              </a:rPr>
              <a:t>Easter Sunday?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432693"/>
            <a:ext cx="7632700" cy="208439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Go to church.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winkl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Decorate the church with flowers.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winkl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Share a meal of lamb or chicken.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How do you celebrate?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603125-7E51-47FC-8414-94C1EBFCB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72" y="2223466"/>
            <a:ext cx="4295778" cy="38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96</TotalTime>
  <Words>433</Words>
  <Application>Microsoft Office PowerPoint</Application>
  <PresentationFormat>On-screen Show (4:3)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Twinkl SemiBold</vt:lpstr>
      <vt:lpstr>Twinkl</vt:lpstr>
      <vt:lpstr>Calibri</vt:lpstr>
      <vt:lpstr>Sassoon Infant Rg</vt:lpstr>
      <vt:lpstr>Office Theme</vt:lpstr>
      <vt:lpstr>PowerPoint Presentation</vt:lpstr>
      <vt:lpstr>PowerPoint Presentation</vt:lpstr>
      <vt:lpstr>Guess the Celebration</vt:lpstr>
      <vt:lpstr>Who Celebrates Easter?</vt:lpstr>
      <vt:lpstr>Why Do Christians Celebrate Easter?</vt:lpstr>
      <vt:lpstr>The Story of Holy Week</vt:lpstr>
      <vt:lpstr>What Happened on Easter Sunday?</vt:lpstr>
      <vt:lpstr>What Happened after  Easter Sunday?</vt:lpstr>
      <vt:lpstr>How Do Christians Celebrate  Easter Sunday?</vt:lpstr>
      <vt:lpstr>Easter Symbolism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Anna Glencorse</cp:lastModifiedBy>
  <cp:revision>13</cp:revision>
  <dcterms:created xsi:type="dcterms:W3CDTF">2018-03-22T10:38:26Z</dcterms:created>
  <dcterms:modified xsi:type="dcterms:W3CDTF">2020-04-16T12:57:47Z</dcterms:modified>
</cp:coreProperties>
</file>