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  <p:embeddedFont>
      <p:font typeface="Twinkl ExtraBold" charset="0"/>
      <p:bold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D"/>
    <a:srgbClr val="F0864A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0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502119" y="4286250"/>
            <a:ext cx="4139762" cy="1735610"/>
          </a:xfrm>
          <a:prstGeom prst="roundRect">
            <a:avLst>
              <a:gd name="adj" fmla="val 9010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1947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The first animals were sent to space to see how they would react. The fruit flies were sent to space with some corn for food.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36522" y="664743"/>
            <a:ext cx="2989491" cy="1981254"/>
          </a:xfrm>
          <a:prstGeom prst="roundRect">
            <a:avLst>
              <a:gd name="adj" fmla="val 901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>
                <a:solidFill>
                  <a:schemeClr val="tx1"/>
                </a:solidFill>
              </a:rPr>
              <a:t>1942</a:t>
            </a:r>
            <a:endParaRPr lang="en-GB">
              <a:solidFill>
                <a:schemeClr val="tx1"/>
              </a:solidFill>
            </a:endParaRPr>
          </a:p>
          <a:p>
            <a:r>
              <a:rPr lang="en-GB">
                <a:solidFill>
                  <a:sysClr val="windowText" lastClr="000000"/>
                </a:solidFill>
              </a:rPr>
              <a:t>The first rocket called the V2 was launched. It was designed by a German engineer called Wernher Von Braun. 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9750" y="3155094"/>
          <a:ext cx="8064500" cy="54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9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6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8116" y="281658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2804" y="2816582"/>
            <a:ext cx="67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5550" y="281658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1950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856508" y="2619322"/>
            <a:ext cx="286769" cy="941091"/>
            <a:chOff x="1265615" y="2634958"/>
            <a:chExt cx="286769" cy="941091"/>
          </a:xfrm>
          <a:solidFill>
            <a:srgbClr val="003E7D"/>
          </a:solidFill>
        </p:grpSpPr>
        <p:sp>
          <p:nvSpPr>
            <p:cNvPr id="16" name="Oval 15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408999" y="2634958"/>
              <a:ext cx="0" cy="79404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flipV="1">
            <a:off x="5962274" y="3273069"/>
            <a:ext cx="286769" cy="1013181"/>
            <a:chOff x="1265615" y="2562868"/>
            <a:chExt cx="286769" cy="1013181"/>
          </a:xfrm>
          <a:solidFill>
            <a:srgbClr val="003E7D"/>
          </a:solidFill>
        </p:grpSpPr>
        <p:sp>
          <p:nvSpPr>
            <p:cNvPr id="24" name="Oval 23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408999" y="2562868"/>
              <a:ext cx="0" cy="86613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265615" y="2634958"/>
            <a:ext cx="286769" cy="941091"/>
            <a:chOff x="1265615" y="2634958"/>
            <a:chExt cx="286769" cy="941091"/>
          </a:xfrm>
          <a:solidFill>
            <a:srgbClr val="003E7D"/>
          </a:solidFill>
        </p:grpSpPr>
        <p:sp>
          <p:nvSpPr>
            <p:cNvPr id="35" name="Oval 34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408999" y="2634958"/>
              <a:ext cx="0" cy="79404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4248588" y="763070"/>
            <a:ext cx="4139762" cy="1865411"/>
          </a:xfrm>
          <a:prstGeom prst="roundRect">
            <a:avLst>
              <a:gd name="adj" fmla="val 9010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1949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</a:rPr>
              <a:t>The first monkey is sent to space. His name was Albert II and was a Rhesus monkey. He flew 83 miles away from Earth!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607">
            <a:off x="6265199" y="3924086"/>
            <a:ext cx="1248453" cy="248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2" y="1837582"/>
            <a:ext cx="4324599" cy="4255243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2239517" y="4088121"/>
            <a:ext cx="5776033" cy="2004703"/>
          </a:xfrm>
          <a:prstGeom prst="roundRect">
            <a:avLst>
              <a:gd name="adj" fmla="val 90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1959</a:t>
            </a:r>
          </a:p>
          <a:p>
            <a:r>
              <a:rPr lang="en-GB" dirty="0">
                <a:solidFill>
                  <a:schemeClr val="tx1"/>
                </a:solidFill>
              </a:rPr>
              <a:t>Russian and American scientists were in a competition to send a spacecraft to the moon. Russia succeeded first. A space probe called Lunar 2 was sent and it travelled at such an immense speed that it would have killed a person if they were inside it!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18290"/>
              </p:ext>
            </p:extLst>
          </p:nvPr>
        </p:nvGraphicFramePr>
        <p:xfrm>
          <a:off x="539750" y="3155094"/>
          <a:ext cx="8064500" cy="54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9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4528" y="281658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2804" y="2816582"/>
            <a:ext cx="67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1955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5550" y="281658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1960</a:t>
            </a:r>
          </a:p>
        </p:txBody>
      </p:sp>
      <p:sp>
        <p:nvSpPr>
          <p:cNvPr id="16" name="Oval 15"/>
          <p:cNvSpPr/>
          <p:nvPr/>
        </p:nvSpPr>
        <p:spPr>
          <a:xfrm>
            <a:off x="5953375" y="3279775"/>
            <a:ext cx="286769" cy="280638"/>
          </a:xfrm>
          <a:prstGeom prst="ellipse">
            <a:avLst/>
          </a:prstGeom>
          <a:solidFill>
            <a:srgbClr val="003E7D"/>
          </a:solidFill>
          <a:ln>
            <a:solidFill>
              <a:srgbClr val="00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96759" y="2619322"/>
            <a:ext cx="0" cy="794042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flipV="1">
            <a:off x="7675913" y="3273069"/>
            <a:ext cx="286769" cy="815052"/>
            <a:chOff x="1265615" y="2760997"/>
            <a:chExt cx="286769" cy="815052"/>
          </a:xfrm>
          <a:solidFill>
            <a:srgbClr val="003E7D"/>
          </a:solidFill>
        </p:grpSpPr>
        <p:sp>
          <p:nvSpPr>
            <p:cNvPr id="24" name="Oval 23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408999" y="2760997"/>
              <a:ext cx="0" cy="668003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 flipH="1" flipV="1">
            <a:off x="4911196" y="2770678"/>
            <a:ext cx="1072865" cy="642711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232804" y="763070"/>
            <a:ext cx="4155546" cy="1865411"/>
          </a:xfrm>
          <a:prstGeom prst="roundRect">
            <a:avLst>
              <a:gd name="adj" fmla="val 90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1957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On the 4th October, Russia launched Sputnik, the first satellite into space. ‘Sputnik’ means ‘satellite’ in Russian. From this day on, the space age had begun!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2459979" y="2770677"/>
            <a:ext cx="2467402" cy="1334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460396" y="2621897"/>
            <a:ext cx="125" cy="171278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736522" y="664743"/>
            <a:ext cx="2989491" cy="1981254"/>
          </a:xfrm>
          <a:prstGeom prst="roundRect">
            <a:avLst>
              <a:gd name="adj" fmla="val 90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1957</a:t>
            </a:r>
          </a:p>
          <a:p>
            <a:r>
              <a:rPr lang="en-GB" dirty="0" err="1">
                <a:solidFill>
                  <a:schemeClr val="tx1"/>
                </a:solidFill>
              </a:rPr>
              <a:t>Laika</a:t>
            </a:r>
            <a:r>
              <a:rPr lang="en-GB" dirty="0">
                <a:solidFill>
                  <a:schemeClr val="tx1"/>
                </a:solidFill>
              </a:rPr>
              <a:t>, the Russian space dog, became the first animal to orbit the earth. Her name means ‘barker’ in Russian. </a:t>
            </a:r>
          </a:p>
        </p:txBody>
      </p:sp>
    </p:spTree>
    <p:extLst>
      <p:ext uri="{BB962C8B-B14F-4D97-AF65-F5344CB8AC3E}">
        <p14:creationId xmlns:p14="http://schemas.microsoft.com/office/powerpoint/2010/main" val="10753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6" grpId="0" animBg="1"/>
      <p:bldP spid="4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08153"/>
              </p:ext>
            </p:extLst>
          </p:nvPr>
        </p:nvGraphicFramePr>
        <p:xfrm>
          <a:off x="539750" y="3154363"/>
          <a:ext cx="8064500" cy="55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86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6" marB="457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96" marB="45796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6" y="3579679"/>
            <a:ext cx="3405059" cy="2835818"/>
          </a:xfrm>
          <a:prstGeom prst="rect">
            <a:avLst/>
          </a:prstGeom>
        </p:spPr>
      </p:pic>
      <p:grpSp>
        <p:nvGrpSpPr>
          <p:cNvPr id="69" name="Group 31"/>
          <p:cNvGrpSpPr>
            <a:grpSpLocks/>
          </p:cNvGrpSpPr>
          <p:nvPr/>
        </p:nvGrpSpPr>
        <p:grpSpPr bwMode="auto">
          <a:xfrm flipV="1">
            <a:off x="7454074" y="3279775"/>
            <a:ext cx="287337" cy="896939"/>
            <a:chOff x="1555219" y="2667226"/>
            <a:chExt cx="287364" cy="896724"/>
          </a:xfrm>
          <a:solidFill>
            <a:srgbClr val="003E7D"/>
          </a:solidFill>
        </p:grpSpPr>
        <p:sp>
          <p:nvSpPr>
            <p:cNvPr id="70" name="Oval 69"/>
            <p:cNvSpPr/>
            <p:nvPr/>
          </p:nvSpPr>
          <p:spPr>
            <a:xfrm>
              <a:off x="1555219" y="3283029"/>
              <a:ext cx="287364" cy="280921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1699696" y="2667226"/>
              <a:ext cx="8445" cy="74912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2795588" y="2655652"/>
            <a:ext cx="4305603" cy="898762"/>
            <a:chOff x="1555814" y="2664391"/>
            <a:chExt cx="4305332" cy="899559"/>
          </a:xfrm>
          <a:solidFill>
            <a:srgbClr val="003E7D"/>
          </a:solidFill>
        </p:grpSpPr>
        <p:sp>
          <p:nvSpPr>
            <p:cNvPr id="75" name="Oval 74"/>
            <p:cNvSpPr/>
            <p:nvPr/>
          </p:nvSpPr>
          <p:spPr>
            <a:xfrm>
              <a:off x="1555814" y="3282713"/>
              <a:ext cx="287319" cy="281237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1698680" y="2664391"/>
              <a:ext cx="4162466" cy="751790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1087438" y="1960204"/>
            <a:ext cx="287337" cy="1595796"/>
            <a:chOff x="1087613" y="1960346"/>
            <a:chExt cx="286769" cy="1594996"/>
          </a:xfrm>
          <a:solidFill>
            <a:srgbClr val="003E7D"/>
          </a:solidFill>
        </p:grpSpPr>
        <p:cxnSp>
          <p:nvCxnSpPr>
            <p:cNvPr id="78" name="Straight Connector 77"/>
            <p:cNvCxnSpPr/>
            <p:nvPr/>
          </p:nvCxnSpPr>
          <p:spPr>
            <a:xfrm flipV="1">
              <a:off x="1242880" y="1960346"/>
              <a:ext cx="0" cy="141887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087613" y="3274496"/>
              <a:ext cx="286769" cy="280846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973" y="1204485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1322" y="28165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6010" y="2816582"/>
            <a:ext cx="67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1965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8756" y="281658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1970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47854" y="747510"/>
            <a:ext cx="2882167" cy="1212694"/>
          </a:xfrm>
          <a:prstGeom prst="roundRect">
            <a:avLst>
              <a:gd name="adj" fmla="val 90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1961</a:t>
            </a:r>
          </a:p>
          <a:p>
            <a:r>
              <a:rPr lang="en-GB" dirty="0">
                <a:solidFill>
                  <a:schemeClr val="tx1"/>
                </a:solidFill>
              </a:rPr>
              <a:t>Yuri Gagarin became the first man in space. 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129212" y="713383"/>
            <a:ext cx="3278785" cy="1981254"/>
          </a:xfrm>
          <a:prstGeom prst="roundRect">
            <a:avLst>
              <a:gd name="adj" fmla="val 90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1963</a:t>
            </a:r>
          </a:p>
          <a:p>
            <a:r>
              <a:rPr lang="en-GB" dirty="0">
                <a:solidFill>
                  <a:schemeClr val="tx1"/>
                </a:solidFill>
              </a:rPr>
              <a:t>Valentina </a:t>
            </a:r>
            <a:r>
              <a:rPr lang="en-GB" dirty="0" err="1">
                <a:solidFill>
                  <a:schemeClr val="tx1"/>
                </a:solidFill>
              </a:rPr>
              <a:t>Tershkova</a:t>
            </a:r>
            <a:r>
              <a:rPr lang="en-GB" dirty="0">
                <a:solidFill>
                  <a:schemeClr val="tx1"/>
                </a:solidFill>
              </a:rPr>
              <a:t> was the first woman in space and a crater on the far side of the moon is named after her!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801811" y="4176713"/>
            <a:ext cx="4092570" cy="1981254"/>
          </a:xfrm>
          <a:prstGeom prst="roundRect">
            <a:avLst>
              <a:gd name="adj" fmla="val 901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1969</a:t>
            </a:r>
          </a:p>
          <a:p>
            <a:r>
              <a:rPr lang="en-GB" dirty="0">
                <a:solidFill>
                  <a:schemeClr val="tx1"/>
                </a:solidFill>
              </a:rPr>
              <a:t>Neil Armstrong and Buzz Aldrin set foot on the moon! The first words said on the moon were ‘the Eagle has landed’.</a:t>
            </a:r>
          </a:p>
        </p:txBody>
      </p:sp>
    </p:spTree>
    <p:extLst>
      <p:ext uri="{BB962C8B-B14F-4D97-AF65-F5344CB8AC3E}">
        <p14:creationId xmlns:p14="http://schemas.microsoft.com/office/powerpoint/2010/main" val="298704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67" y="948447"/>
            <a:ext cx="5338266" cy="496110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10934" y="1204485"/>
            <a:ext cx="6617589" cy="1441512"/>
          </a:xfrm>
          <a:prstGeom prst="roundRect">
            <a:avLst>
              <a:gd name="adj" fmla="val 901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1973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 Russian probe is sent to explore Mars. It stayed in orbit for a year but it was destroyed when the parachute failed to open upon landing.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973" y="1204485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9750" y="3155094"/>
          <a:ext cx="8064500" cy="54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9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6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7734" y="281658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1970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2422" y="2816582"/>
            <a:ext cx="65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1975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9138" y="281658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1980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863705" y="2634958"/>
            <a:ext cx="286769" cy="941091"/>
            <a:chOff x="1265615" y="2634958"/>
            <a:chExt cx="286769" cy="941091"/>
          </a:xfrm>
          <a:solidFill>
            <a:srgbClr val="003E7D"/>
          </a:solidFill>
        </p:grpSpPr>
        <p:sp>
          <p:nvSpPr>
            <p:cNvPr id="35" name="Oval 34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408999" y="2634958"/>
              <a:ext cx="0" cy="79404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72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6327">
            <a:off x="1188507" y="10179"/>
            <a:ext cx="4200690" cy="6858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9821"/>
              </p:ext>
            </p:extLst>
          </p:nvPr>
        </p:nvGraphicFramePr>
        <p:xfrm>
          <a:off x="539750" y="3155094"/>
          <a:ext cx="8064500" cy="54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9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6" t="1418" r="10682" b="35558"/>
          <a:stretch/>
        </p:blipFill>
        <p:spPr>
          <a:xfrm>
            <a:off x="769334" y="826873"/>
            <a:ext cx="2722896" cy="5959806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3608962" y="4000569"/>
            <a:ext cx="4779388" cy="2220603"/>
          </a:xfrm>
          <a:prstGeom prst="roundRect">
            <a:avLst>
              <a:gd name="adj" fmla="val 90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1986</a:t>
            </a:r>
          </a:p>
          <a:p>
            <a:r>
              <a:rPr lang="en-GB" dirty="0">
                <a:solidFill>
                  <a:schemeClr val="tx1"/>
                </a:solidFill>
              </a:rPr>
              <a:t>A terrible tragedy occurs as a rocket explodes shortly after it launches, killing seven astronauts. This happened on 28</a:t>
            </a:r>
            <a:r>
              <a:rPr lang="en-GB" baseline="30000" dirty="0">
                <a:solidFill>
                  <a:schemeClr val="tx1"/>
                </a:solidFill>
              </a:rPr>
              <a:t>th </a:t>
            </a:r>
            <a:r>
              <a:rPr lang="en-GB" dirty="0">
                <a:solidFill>
                  <a:schemeClr val="tx1"/>
                </a:solidFill>
              </a:rPr>
              <a:t>January and reminded everyone just how dangerous space travel is and how brave astronauts are.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973" y="1204485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18116" y="281658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2804" y="2816582"/>
            <a:ext cx="67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1985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2344" y="28165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1990</a:t>
            </a:r>
          </a:p>
        </p:txBody>
      </p:sp>
      <p:grpSp>
        <p:nvGrpSpPr>
          <p:cNvPr id="23" name="Group 22"/>
          <p:cNvGrpSpPr/>
          <p:nvPr/>
        </p:nvGrpSpPr>
        <p:grpSpPr>
          <a:xfrm flipV="1">
            <a:off x="5253726" y="3273069"/>
            <a:ext cx="286769" cy="727500"/>
            <a:chOff x="1265615" y="2848549"/>
            <a:chExt cx="286769" cy="727500"/>
          </a:xfrm>
          <a:solidFill>
            <a:srgbClr val="003E7D"/>
          </a:solidFill>
        </p:grpSpPr>
        <p:sp>
          <p:nvSpPr>
            <p:cNvPr id="24" name="Oval 23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408999" y="2848549"/>
              <a:ext cx="0" cy="580451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17"/>
          <a:stretch/>
        </p:blipFill>
        <p:spPr>
          <a:xfrm>
            <a:off x="0" y="6420254"/>
            <a:ext cx="9144000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9306 L 1.11111E-6 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539750" y="3154363"/>
          <a:ext cx="8064500" cy="55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862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6" marB="457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96" marB="45796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1087438" y="2422186"/>
            <a:ext cx="287337" cy="1133813"/>
            <a:chOff x="1087613" y="2422097"/>
            <a:chExt cx="286769" cy="1133245"/>
          </a:xfrm>
          <a:solidFill>
            <a:srgbClr val="003E7D"/>
          </a:solidFill>
        </p:grpSpPr>
        <p:cxnSp>
          <p:nvCxnSpPr>
            <p:cNvPr id="78" name="Straight Connector 77"/>
            <p:cNvCxnSpPr/>
            <p:nvPr/>
          </p:nvCxnSpPr>
          <p:spPr>
            <a:xfrm flipV="1">
              <a:off x="1242880" y="2422097"/>
              <a:ext cx="0" cy="957121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087613" y="3274496"/>
              <a:ext cx="286769" cy="280846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973" y="1204485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1322" y="28165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6010" y="2816582"/>
            <a:ext cx="67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1995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83489" y="281658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2000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69334" y="972765"/>
            <a:ext cx="7619016" cy="1449421"/>
          </a:xfrm>
          <a:prstGeom prst="roundRect">
            <a:avLst>
              <a:gd name="adj" fmla="val 90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1991</a:t>
            </a:r>
          </a:p>
          <a:p>
            <a:r>
              <a:rPr lang="en-GB" dirty="0">
                <a:solidFill>
                  <a:schemeClr val="tx1"/>
                </a:solidFill>
              </a:rPr>
              <a:t>Helen Sharman, born in 1963, Sheffield, won a competition to become the first British astronaut in space. She had to undergo 18 months of intensive training and was part of a mission to the MIR space station.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5406">
            <a:off x="6258590" y="6261194"/>
            <a:ext cx="3449799" cy="65289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17"/>
          <a:stretch/>
        </p:blipFill>
        <p:spPr>
          <a:xfrm>
            <a:off x="0" y="6420254"/>
            <a:ext cx="9144000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45625 -0.59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-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502119" y="4286250"/>
            <a:ext cx="4139762" cy="1735610"/>
          </a:xfrm>
          <a:prstGeom prst="roundRect">
            <a:avLst>
              <a:gd name="adj" fmla="val 9010"/>
            </a:avLst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2004</a:t>
            </a:r>
          </a:p>
          <a:p>
            <a:r>
              <a:rPr lang="en-GB" dirty="0">
                <a:solidFill>
                  <a:schemeClr val="tx1"/>
                </a:solidFill>
              </a:rPr>
              <a:t>The first private space flights became available. Tickets for places on the spacecraft are available to buy now!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36522" y="924127"/>
            <a:ext cx="4039759" cy="1721869"/>
          </a:xfrm>
          <a:prstGeom prst="roundRect">
            <a:avLst>
              <a:gd name="adj" fmla="val 901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2001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American millionaire, Dennis Tito, became the first space tourist in a Russian spacecraft. He paid 20 million dollars for the privilege!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973" y="1204485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9750" y="3155094"/>
          <a:ext cx="8064500" cy="54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9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6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2468" y="281658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7156" y="2816582"/>
            <a:ext cx="72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8335" y="2816582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2010</a:t>
            </a:r>
          </a:p>
        </p:txBody>
      </p:sp>
      <p:grpSp>
        <p:nvGrpSpPr>
          <p:cNvPr id="23" name="Group 22"/>
          <p:cNvGrpSpPr/>
          <p:nvPr/>
        </p:nvGrpSpPr>
        <p:grpSpPr>
          <a:xfrm flipV="1">
            <a:off x="3582628" y="3273069"/>
            <a:ext cx="286769" cy="1013181"/>
            <a:chOff x="1265615" y="2562868"/>
            <a:chExt cx="286769" cy="1013181"/>
          </a:xfrm>
          <a:solidFill>
            <a:srgbClr val="003E7D"/>
          </a:solidFill>
        </p:grpSpPr>
        <p:sp>
          <p:nvSpPr>
            <p:cNvPr id="24" name="Oval 23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408999" y="2562868"/>
              <a:ext cx="0" cy="86613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265615" y="2634958"/>
            <a:ext cx="286769" cy="941091"/>
            <a:chOff x="1265615" y="2634958"/>
            <a:chExt cx="286769" cy="941091"/>
          </a:xfrm>
          <a:solidFill>
            <a:srgbClr val="003E7D"/>
          </a:solidFill>
        </p:grpSpPr>
        <p:sp>
          <p:nvSpPr>
            <p:cNvPr id="35" name="Oval 34"/>
            <p:cNvSpPr/>
            <p:nvPr/>
          </p:nvSpPr>
          <p:spPr>
            <a:xfrm>
              <a:off x="1265615" y="3295411"/>
              <a:ext cx="286769" cy="280638"/>
            </a:xfrm>
            <a:prstGeom prst="ellipse">
              <a:avLst/>
            </a:prstGeom>
            <a:grpFill/>
            <a:ln>
              <a:solidFill>
                <a:srgbClr val="003E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408999" y="2634958"/>
              <a:ext cx="0" cy="794042"/>
            </a:xfrm>
            <a:prstGeom prst="line">
              <a:avLst/>
            </a:prstGeom>
            <a:grpFill/>
            <a:ln w="57150">
              <a:solidFill>
                <a:srgbClr val="003E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378">
            <a:off x="10356777" y="1698507"/>
            <a:ext cx="4565682" cy="2605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6" t="-142"/>
          <a:stretch/>
        </p:blipFill>
        <p:spPr>
          <a:xfrm>
            <a:off x="8696528" y="-9728"/>
            <a:ext cx="447472" cy="68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4 -0.02523 L -0.05694 -0.025 C -0.0625 -0.02963 -0.06823 -0.03333 -0.07187 -0.04074 C -0.07257 -0.04213 -0.07326 -0.04352 -0.07413 -0.04491 C -0.075 -0.04699 -0.07639 -0.04861 -0.07726 -0.05069 C -0.07812 -0.05255 -0.07847 -0.05463 -0.07934 -0.05648 C -0.07951 -0.05671 -0.08698 -0.0706 -0.08993 -0.07338 C -0.09132 -0.07454 -0.09288 -0.07523 -0.09427 -0.07616 C -0.1026 -0.08727 -0.09184 -0.07407 -0.10173 -0.08333 C -0.10295 -0.08449 -0.10364 -0.08657 -0.10486 -0.0875 C -0.10694 -0.08935 -0.1092 -0.09028 -0.11128 -0.0919 C -0.11302 -0.09306 -0.11476 -0.09491 -0.11666 -0.09606 C -0.11857 -0.09722 -0.12083 -0.09815 -0.12291 -0.09884 C -0.13785 -0.10509 -0.12239 -0.09838 -0.14114 -0.10463 C -0.14896 -0.10718 -0.1566 -0.11088 -0.16441 -0.11319 C -0.17482 -0.11597 -0.18507 -0.11852 -0.19531 -0.12153 C -0.2 -0.12315 -0.20451 -0.12477 -0.2092 -0.12593 C -0.2408 -0.13403 -0.21805 -0.12755 -0.23576 -0.13148 C -0.2375 -0.13194 -0.23923 -0.13241 -0.24114 -0.13287 L -0.2868 -0.13148 C -0.28889 -0.13148 -0.29114 -0.13079 -0.29323 -0.13009 C -0.29739 -0.1287 -0.3125 -0.1206 -0.31337 -0.12014 C -0.31441 -0.11968 -0.31562 -0.11944 -0.31666 -0.11875 C -0.31805 -0.11806 -0.31944 -0.11713 -0.32083 -0.11597 C -0.32309 -0.11412 -0.32482 -0.11111 -0.32726 -0.11019 L -0.33142 -0.1088 C -0.33976 -0.09769 -0.32916 -0.11111 -0.33889 -0.10185 C -0.3401 -0.10069 -0.34097 -0.09884 -0.34219 -0.09745 C -0.34305 -0.09653 -0.34427 -0.09583 -0.34531 -0.09468 C -0.34653 -0.09329 -0.34739 -0.09167 -0.34844 -0.09051 C -0.35243 -0.08611 -0.3526 -0.08634 -0.35694 -0.08333 C -0.3592 -0.07894 -0.36076 -0.07523 -0.36441 -0.07199 C -0.36562 -0.07106 -0.36684 -0.07037 -0.36771 -0.06921 C -0.37882 -0.05417 -0.36441 -0.06991 -0.37726 -0.05486 C -0.38107 -0.05046 -0.38472 -0.04583 -0.38889 -0.04213 C -0.39184 -0.03958 -0.39496 -0.03704 -0.39739 -0.03356 C -0.39844 -0.03241 -0.39861 -0.03056 -0.39965 -0.0294 C -0.40087 -0.02778 -0.40243 -0.02662 -0.40382 -0.02523 C -0.40538 -0.02338 -0.4066 -0.0213 -0.40816 -0.01944 C -0.4092 -0.01806 -0.41007 -0.01644 -0.41128 -0.01528 C -0.41389 -0.01296 -0.41649 -0.01088 -0.41875 -0.0081 C -0.41979 -0.00671 -0.42083 -0.00509 -0.42187 -0.00394 C -0.42465 -0.00093 -0.42795 0.00139 -0.43038 0.00463 C -0.43489 0.01065 -0.43368 0.00926 -0.43993 0.01597 C -0.44132 0.01736 -0.44271 0.01898 -0.44427 0.02014 C -0.44635 0.02199 -0.44861 0.02292 -0.45069 0.02454 C -0.45278 0.02616 -0.45469 0.0287 -0.45694 0.03009 C -0.46041 0.03241 -0.46441 0.03333 -0.46771 0.03588 C -0.47274 0.03981 -0.47291 0.04051 -0.4783 0.04306 C -0.48073 0.04398 -0.48333 0.04468 -0.48576 0.04583 C -0.48732 0.04653 -0.48854 0.04792 -0.48993 0.04861 C -0.49427 0.05046 -0.49861 0.05139 -0.50278 0.05278 L -0.51024 0.05579 C -0.51128 0.05625 -0.51232 0.05694 -0.51337 0.05718 C -0.51649 0.05787 -0.51979 0.0581 -0.52291 0.05856 L -0.53142 0.05995 C -0.53368 0.06042 -0.53576 0.06111 -0.53785 0.06134 C -0.54809 0.0625 -0.56875 0.06435 -0.56875 0.06458 C -0.58177 0.06366 -0.59496 0.06412 -0.60816 0.06273 C -0.61024 0.0625 -0.61232 0.06088 -0.61441 0.05995 L -0.61771 0.05856 C -0.62083 0.05718 -0.62205 0.05671 -0.62517 0.0544 C -0.62656 0.05301 -0.62795 0.05139 -0.62934 0.05 C -0.6342 0.0456 -0.6401 0.04282 -0.64427 0.03727 C -0.64826 0.03194 -0.64601 0.03356 -0.65069 0.03171 C -0.65208 0.03009 -0.65347 0.02894 -0.65486 0.02731 C -0.65573 0.02639 -0.65625 0.02523 -0.65694 0.02454 C -0.65833 0.02338 -0.65989 0.02269 -0.66128 0.02176 C -0.66857 0.01551 -0.6625 0.01875 -0.66875 0.01597 C -0.67344 0.01134 -0.6717 0.01343 -0.67396 0.01042 " pathEditMode="relative" rAng="0" ptsTypes="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1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973" y="1204485"/>
            <a:ext cx="1533503" cy="3110305"/>
          </a:xfrm>
          <a:prstGeom prst="rect">
            <a:avLst/>
          </a:prstGeom>
          <a:ln w="3175">
            <a:solidFill>
              <a:srgbClr val="242423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9750" y="3155094"/>
          <a:ext cx="8064500" cy="54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94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7314" y="2816582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2003" y="281658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7116" y="281658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n w="9525">
                  <a:noFill/>
                </a:ln>
                <a:solidFill>
                  <a:srgbClr val="003E7D"/>
                </a:solidFill>
                <a:latin typeface="Twinkl ExtraBold" pitchFamily="2" charset="0"/>
              </a:rPr>
              <a:t>2020</a:t>
            </a:r>
          </a:p>
        </p:txBody>
      </p:sp>
      <p:sp>
        <p:nvSpPr>
          <p:cNvPr id="16" name="Oval 15"/>
          <p:cNvSpPr/>
          <p:nvPr/>
        </p:nvSpPr>
        <p:spPr>
          <a:xfrm>
            <a:off x="4417341" y="3279775"/>
            <a:ext cx="286769" cy="280638"/>
          </a:xfrm>
          <a:prstGeom prst="ellipse">
            <a:avLst/>
          </a:prstGeom>
          <a:solidFill>
            <a:srgbClr val="003E7D"/>
          </a:solidFill>
          <a:ln>
            <a:solidFill>
              <a:srgbClr val="00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3571473" y="2768221"/>
            <a:ext cx="1000527" cy="660779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232004" y="4651513"/>
            <a:ext cx="4156346" cy="1459578"/>
          </a:xfrm>
          <a:prstGeom prst="roundRect">
            <a:avLst>
              <a:gd name="adj" fmla="val 90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2015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Tim Peake became the first British ESA Astronaut to visit the International Space Station.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081014" y="2772011"/>
            <a:ext cx="1505364" cy="0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100892" y="2621897"/>
            <a:ext cx="125" cy="171278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736521" y="874644"/>
            <a:ext cx="4690243" cy="1761414"/>
          </a:xfrm>
          <a:prstGeom prst="roundRect">
            <a:avLst>
              <a:gd name="adj" fmla="val 901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bIns="108000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2015</a:t>
            </a:r>
          </a:p>
          <a:p>
            <a:r>
              <a:rPr lang="en-GB" dirty="0">
                <a:solidFill>
                  <a:schemeClr val="tx1"/>
                </a:solidFill>
              </a:rPr>
              <a:t>Scientists find evidence of liquid water on Mars for the first time. This furthers the possibility of sustaining life on the planet.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4629589" y="3474731"/>
            <a:ext cx="1072865" cy="642711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88430" y="4095497"/>
            <a:ext cx="0" cy="556016"/>
          </a:xfrm>
          <a:prstGeom prst="line">
            <a:avLst/>
          </a:prstGeom>
          <a:solidFill>
            <a:srgbClr val="003E7D"/>
          </a:solidFill>
          <a:ln w="57150">
            <a:solidFill>
              <a:srgbClr val="00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70"/>
          <a:stretch/>
        </p:blipFill>
        <p:spPr>
          <a:xfrm flipH="1">
            <a:off x="5186136" y="526739"/>
            <a:ext cx="3202214" cy="26440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6" y="3967739"/>
            <a:ext cx="3551205" cy="19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2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1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177</TotalTime>
  <Words>474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 SemiBold</vt:lpstr>
      <vt:lpstr>Calibri</vt:lpstr>
      <vt:lpstr>Twinkl ExtraBold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Mabel Chan</dc:creator>
  <cp:lastModifiedBy>Lisa Conaghan</cp:lastModifiedBy>
  <cp:revision>17</cp:revision>
  <dcterms:created xsi:type="dcterms:W3CDTF">2017-04-19T08:27:57Z</dcterms:created>
  <dcterms:modified xsi:type="dcterms:W3CDTF">2020-02-10T14:57:58Z</dcterms:modified>
</cp:coreProperties>
</file>