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9" r:id="rId4"/>
    <p:sldId id="258" r:id="rId5"/>
    <p:sldId id="267" r:id="rId6"/>
    <p:sldId id="264" r:id="rId7"/>
    <p:sldId id="262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2" autoAdjust="0"/>
  </p:normalViewPr>
  <p:slideViewPr>
    <p:cSldViewPr>
      <p:cViewPr>
        <p:scale>
          <a:sx n="70" d="100"/>
          <a:sy n="70" d="100"/>
        </p:scale>
        <p:origin x="-117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3102-AA9F-41FA-9B68-D03FE76E2E36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1E38-20C6-42AA-A6B9-992337818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07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1E38-20C6-42AA-A6B9-992337818A9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1E38-20C6-42AA-A6B9-992337818A9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1E38-20C6-42AA-A6B9-992337818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182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list looks on catalogue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1E38-20C6-42AA-A6B9-992337818A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589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title looks on catalogue – note subject headings available which lead you to other books related to topic on catalogue. Option to request item.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1E38-20C6-42AA-A6B9-992337818A9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949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Once you click on request item, put in library barcode and pin</a:t>
            </a:r>
            <a:r>
              <a:rPr lang="en-GB" baseline="0" dirty="0" smtClean="0"/>
              <a:t> number, then select most convenient branch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1E38-20C6-42AA-A6B9-992337818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5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url=https://www.asme.org/shop/books/book-proposals&amp;rct=j&amp;frm=1&amp;q=&amp;esrc=s&amp;sa=U&amp;ved=0CBgQwW4wAWoVChMInvi7gq-mxwIVyrYaCh0aLQih&amp;usg=AFQjCNHXTkHqDSIcfjgLgUkTryh6qu39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url=http://www.meritbrass.com/mbleadfree/questions/&amp;rct=j&amp;frm=1&amp;q=&amp;esrc=s&amp;sa=U&amp;ved=0CBwQwW4wAzhkahUKEwiK0Zv66q_HAhVBNhQKHWUfDsg&amp;usg=AFQjCNFZDnqfMsqwygwmqUGYreVyjSuyA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IT@westlothian.gov.uk" TargetMode="External"/><Relationship Id="rId4" Type="http://schemas.openxmlformats.org/officeDocument/2006/relationships/hyperlink" Target="mailto:Rochelle.Downie@westlothian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stlothian.gov.uk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3810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s://encrypted-tbn1.gstatic.com/images?q=tbn:ANd9GcTJ9fqZdNPk5EJ5Mt8tTPsicj_Gnge7agwXwTYNYWVFB2NCU7obahZ8bC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838200"/>
            <a:ext cx="281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381000"/>
            <a:ext cx="5105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sz="10500" b="1" dirty="0" smtClean="0">
                <a:solidFill>
                  <a:prstClr val="black"/>
                </a:solidFill>
                <a:ea typeface="+mj-ea"/>
                <a:cs typeface="+mj-cs"/>
              </a:rPr>
              <a:t>Healthy Reading</a:t>
            </a:r>
          </a:p>
          <a:p>
            <a:pPr lvl="0" algn="ctr">
              <a:spcBef>
                <a:spcPct val="0"/>
              </a:spcBef>
            </a:pPr>
            <a:r>
              <a:rPr lang="en-GB" sz="10500" b="1" dirty="0" smtClean="0">
                <a:solidFill>
                  <a:prstClr val="black"/>
                </a:solidFill>
                <a:ea typeface="+mj-ea"/>
                <a:cs typeface="+mj-cs"/>
              </a:rPr>
              <a:t>Scheme </a:t>
            </a:r>
            <a:endParaRPr lang="en-GB" sz="105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/>
              <a:t>Looking for Further Information?</a:t>
            </a:r>
            <a:endParaRPr lang="en-GB" sz="7200" b="1" dirty="0"/>
          </a:p>
        </p:txBody>
      </p:sp>
      <p:pic>
        <p:nvPicPr>
          <p:cNvPr id="1028" name="Picture 4" descr="https://encrypted-tbn3.gstatic.com/images?q=tbn:ANd9GcRKvdslxxJUEhVwNiQ6rBlSF20QeIPIkDljWUHUQ-NTTKRuQE0Xt0lluhVDV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2819400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410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Libraries:  </a:t>
            </a:r>
            <a:r>
              <a:rPr lang="en-GB" dirty="0" smtClean="0">
                <a:hlinkClick r:id="rId4"/>
              </a:rPr>
              <a:t>Rochelle.Downie@westlothian.gov.uk</a:t>
            </a:r>
            <a:endParaRPr lang="en-GB" dirty="0" smtClean="0"/>
          </a:p>
          <a:p>
            <a:r>
              <a:rPr lang="en-GB" dirty="0" smtClean="0"/>
              <a:t>Health Improvement Team:  </a:t>
            </a:r>
            <a:r>
              <a:rPr lang="en-GB" dirty="0">
                <a:hlinkClick r:id="rId5"/>
              </a:rPr>
              <a:t>HIT@westlothian.gov.uk</a:t>
            </a:r>
            <a:r>
              <a:rPr lang="en-GB" dirty="0"/>
              <a:t> or telephone 01506 775626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Healthy Reading Scheme? 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620000" cy="580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vidence based books to improve/inform mental health and wellbeing.  The evidence base suggests that reading about common causes of mental health distress can lead to improvements in mild to moderate  signs and symptoms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/>
              <a:t>Books are for children/young people, parents and </a:t>
            </a:r>
            <a:r>
              <a:rPr lang="en-GB" sz="2000" dirty="0" smtClean="0"/>
              <a:t>staff</a:t>
            </a:r>
          </a:p>
          <a:p>
            <a:pPr>
              <a:lnSpc>
                <a:spcPct val="200000"/>
              </a:lnSpc>
            </a:pPr>
            <a:endParaRPr lang="en-GB" sz="20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/>
              <a:t>Books </a:t>
            </a:r>
            <a:r>
              <a:rPr lang="en-GB" sz="2000" dirty="0" smtClean="0"/>
              <a:t>in </a:t>
            </a:r>
            <a:r>
              <a:rPr lang="en-GB" sz="2000" dirty="0" smtClean="0"/>
              <a:t>the scheme are available for loan in West Lothian Libraries </a:t>
            </a:r>
            <a:endParaRPr lang="en-GB" sz="2000" dirty="0" smtClean="0"/>
          </a:p>
          <a:p>
            <a:pPr>
              <a:lnSpc>
                <a:spcPct val="200000"/>
              </a:lnSpc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4 extended sets of books will be based within 4 key teams working alongside some of the most vulnerable children/young people and their </a:t>
            </a:r>
            <a:r>
              <a:rPr lang="en-GB" sz="2000" dirty="0"/>
              <a:t>families - DASAT, CYPT, Educational Psychology and WLDAS and Young Carers sharing a set.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Why have a healthy reading scheme? 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696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“The Reading Agency” reports that in similar programmes in England, users of the scheme have reported that 85% felt they had increased their coping strategies.  Over half felt it had reduced their levels of </a:t>
            </a:r>
            <a:r>
              <a:rPr lang="en-GB" sz="2200" dirty="0" smtClean="0"/>
              <a:t>distress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Comparative schemes for children and young people throughout Lothian which have been evaluated </a:t>
            </a:r>
            <a:r>
              <a:rPr lang="en-GB" sz="2200" dirty="0" smtClean="0"/>
              <a:t>positively</a:t>
            </a:r>
          </a:p>
          <a:p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Comparative adults scheme, which is also available throughout West Lothian. </a:t>
            </a:r>
            <a:r>
              <a:rPr lang="en-GB" sz="2200" dirty="0"/>
              <a:t> </a:t>
            </a:r>
            <a:r>
              <a:rPr lang="en-GB" sz="2200" dirty="0" smtClean="0"/>
              <a:t>This can contribute towards supporting adults in children's </a:t>
            </a:r>
            <a:r>
              <a:rPr lang="en-GB" sz="2200" dirty="0" smtClean="0"/>
              <a:t>lives</a:t>
            </a:r>
          </a:p>
          <a:p>
            <a:endParaRPr lang="en-GB" sz="2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/>
              <a:t>Can compliment and extend the work of professionals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635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How to access Healthy Reading?</a:t>
            </a:r>
            <a:endParaRPr lang="en-GB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6580" y="1676400"/>
            <a:ext cx="7848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/>
              <a:t>Libraries have a minimum copy of 2 (but up to 18 of some titles) of every book from the Healthy Reading Scheme.  These books are based in Carmondean and </a:t>
            </a:r>
            <a:r>
              <a:rPr lang="en-GB" sz="2200" dirty="0" smtClean="0"/>
              <a:t>Whitburn</a:t>
            </a:r>
            <a:r>
              <a:rPr lang="en-GB" sz="2200" dirty="0" smtClean="0"/>
              <a:t> </a:t>
            </a:r>
            <a:r>
              <a:rPr lang="en-GB" sz="2200" dirty="0" smtClean="0"/>
              <a:t>Library, but can be transferred easily internally within libraries making it accessible to all.  Anyone can access these as long as they are a member of WL libraries. Only 2 pieces of identification is </a:t>
            </a:r>
            <a:r>
              <a:rPr lang="en-GB" sz="2200" dirty="0" smtClean="0"/>
              <a:t>required</a:t>
            </a:r>
            <a:r>
              <a:rPr lang="en-GB" sz="2200" dirty="0" smtClean="0"/>
              <a:t> </a:t>
            </a:r>
            <a:r>
              <a:rPr lang="en-GB" sz="2200" dirty="0" smtClean="0"/>
              <a:t>to become a library member. </a:t>
            </a:r>
          </a:p>
          <a:p>
            <a:pPr>
              <a:buFont typeface="Arial" pitchFamily="34" charset="0"/>
              <a:buChar char="•"/>
            </a:pP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Books can be requested through the online library catalogue and delivered to the library of your choice.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St Margaret's High  School is piloting hosting a set of books residing within the school library to find out if pupils or staff access it with some support/promotion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948" y="1875525"/>
            <a:ext cx="6553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Step 1:  </a:t>
            </a:r>
            <a:r>
              <a:rPr lang="en-GB" sz="2000" dirty="0" smtClean="0">
                <a:hlinkClick r:id="rId2"/>
              </a:rPr>
              <a:t>www.westlothian.gov.uk</a:t>
            </a:r>
            <a:endParaRPr lang="en-GB" sz="2000" dirty="0" smtClean="0"/>
          </a:p>
          <a:p>
            <a:r>
              <a:rPr lang="en-GB" sz="2000" dirty="0" smtClean="0"/>
              <a:t>Step 2: Type in the search bar “Healthy Reading”</a:t>
            </a:r>
          </a:p>
          <a:p>
            <a:r>
              <a:rPr lang="en-GB" sz="2000" dirty="0" smtClean="0"/>
              <a:t>Step 3:  Click on link to Reading for Wellbeing</a:t>
            </a:r>
          </a:p>
          <a:p>
            <a:r>
              <a:rPr lang="en-GB" sz="2000" dirty="0" smtClean="0"/>
              <a:t>Step 4:  Information about the scheme and how to access the library catalogue (Click “Healthy Reading”)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b="1" dirty="0" smtClean="0"/>
              <a:t>Other information:</a:t>
            </a:r>
          </a:p>
          <a:p>
            <a:endParaRPr lang="en-GB" sz="2000" dirty="0"/>
          </a:p>
          <a:p>
            <a:r>
              <a:rPr lang="en-GB" sz="2000" dirty="0" smtClean="0"/>
              <a:t>*This same search method leads to the </a:t>
            </a:r>
            <a:r>
              <a:rPr lang="en-GB" sz="2000" b="1" dirty="0" smtClean="0"/>
              <a:t>adults</a:t>
            </a:r>
            <a:r>
              <a:rPr lang="en-GB" sz="2000" dirty="0" smtClean="0"/>
              <a:t> “books on prescription scheme for adults.</a:t>
            </a:r>
          </a:p>
          <a:p>
            <a:endParaRPr lang="en-GB" sz="2000" dirty="0"/>
          </a:p>
          <a:p>
            <a:r>
              <a:rPr lang="en-GB" sz="2000" b="1" dirty="0" smtClean="0"/>
              <a:t>*The next 2 slides demonstrate what you will see during the search</a:t>
            </a:r>
          </a:p>
          <a:p>
            <a:endParaRPr lang="en-GB" dirty="0"/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Steps to access the Healthy Reading Scheme</a:t>
            </a:r>
            <a:r>
              <a:rPr lang="en-GB" sz="3600" dirty="0" smtClean="0"/>
              <a:t>: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2784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" t="3006" r="-1408" b="12842"/>
          <a:stretch/>
        </p:blipFill>
        <p:spPr bwMode="auto">
          <a:xfrm>
            <a:off x="10855" y="6927"/>
            <a:ext cx="9272047" cy="63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68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06"/>
          <a:stretch/>
        </p:blipFill>
        <p:spPr bwMode="auto">
          <a:xfrm>
            <a:off x="381000" y="228600"/>
            <a:ext cx="8382000" cy="641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7" b="11240"/>
          <a:stretch/>
        </p:blipFill>
        <p:spPr bwMode="auto">
          <a:xfrm>
            <a:off x="189345" y="152400"/>
            <a:ext cx="880550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226784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NOTE:  When you select a book, subjects relating to the book you have chosen will appear. These will link you to similar resources within the library catalogue </a:t>
            </a:r>
          </a:p>
          <a:p>
            <a:endParaRPr lang="en-GB" sz="2000" b="1" dirty="0"/>
          </a:p>
          <a:p>
            <a:r>
              <a:rPr lang="en-GB" sz="2000" b="1" dirty="0" smtClean="0"/>
              <a:t>There is the option to: request item.  The following page will demonstrate these steps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8436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5" t="20966" r="19967" b="55610"/>
          <a:stretch/>
        </p:blipFill>
        <p:spPr bwMode="auto">
          <a:xfrm>
            <a:off x="1524000" y="609600"/>
            <a:ext cx="5994751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98" t="7854" r="22520" b="50678"/>
          <a:stretch/>
        </p:blipFill>
        <p:spPr bwMode="auto">
          <a:xfrm>
            <a:off x="1943275" y="2971800"/>
            <a:ext cx="5156200" cy="2939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89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535</Words>
  <Application>Microsoft Office PowerPoint</Application>
  <PresentationFormat>On-screen Show (4:3)</PresentationFormat>
  <Paragraphs>55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Looking for Further Information?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Dougall, Laura</dc:creator>
  <cp:lastModifiedBy>dougall.laura</cp:lastModifiedBy>
  <cp:revision>40</cp:revision>
  <dcterms:created xsi:type="dcterms:W3CDTF">2006-08-16T00:00:00Z</dcterms:created>
  <dcterms:modified xsi:type="dcterms:W3CDTF">2015-11-17T11:37:47Z</dcterms:modified>
</cp:coreProperties>
</file>