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962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56FA1-5761-4E9D-B254-F619553A543C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B7944-DEC9-4571-979F-71CA362E5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7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7944-DEC9-4571-979F-71CA362E583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08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297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931" y="620688"/>
            <a:ext cx="6846826" cy="648072"/>
          </a:xfrm>
        </p:spPr>
        <p:txBody>
          <a:bodyPr/>
          <a:lstStyle>
            <a:lvl1pPr>
              <a:defRPr sz="3200">
                <a:solidFill>
                  <a:srgbClr val="8626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931" y="1628800"/>
            <a:ext cx="8309142" cy="4525963"/>
          </a:xfrm>
        </p:spPr>
        <p:txBody>
          <a:bodyPr/>
          <a:lstStyle>
            <a:lvl2pPr>
              <a:lnSpc>
                <a:spcPct val="110000"/>
              </a:lnSpc>
              <a:spcBef>
                <a:spcPts val="600"/>
              </a:spcBef>
              <a:defRPr/>
            </a:lvl2pPr>
            <a:lvl3pPr>
              <a:lnSpc>
                <a:spcPct val="110000"/>
              </a:lnSpc>
              <a:spcBef>
                <a:spcPts val="600"/>
              </a:spcBef>
              <a:defRPr/>
            </a:lvl3pPr>
            <a:lvl4pPr>
              <a:lnSpc>
                <a:spcPct val="110000"/>
              </a:lnSpc>
              <a:spcBef>
                <a:spcPts val="600"/>
              </a:spcBef>
              <a:defRPr/>
            </a:lvl4pPr>
            <a:lvl5pPr>
              <a:lnSpc>
                <a:spcPct val="11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057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600" y="1600201"/>
            <a:ext cx="4111458" cy="4525963"/>
          </a:xfrm>
        </p:spPr>
        <p:txBody>
          <a:bodyPr/>
          <a:lstStyle>
            <a:lvl1pPr>
              <a:defRPr sz="1400">
                <a:latin typeface="+mj-lt"/>
              </a:defRPr>
            </a:lvl1pPr>
            <a:lvl2pPr>
              <a:lnSpc>
                <a:spcPct val="110000"/>
              </a:lnSpc>
              <a:spcBef>
                <a:spcPts val="660"/>
              </a:spcBef>
              <a:defRPr sz="1000"/>
            </a:lvl2pPr>
            <a:lvl3pPr>
              <a:lnSpc>
                <a:spcPct val="110000"/>
              </a:lnSpc>
              <a:spcBef>
                <a:spcPts val="660"/>
              </a:spcBef>
              <a:defRPr sz="1050"/>
            </a:lvl3pPr>
            <a:lvl4pPr>
              <a:lnSpc>
                <a:spcPct val="110000"/>
              </a:lnSpc>
              <a:spcBef>
                <a:spcPts val="660"/>
              </a:spcBef>
              <a:defRPr sz="1000"/>
            </a:lvl4pPr>
            <a:lvl5pPr>
              <a:lnSpc>
                <a:spcPct val="110000"/>
              </a:lnSpc>
              <a:spcBef>
                <a:spcPts val="66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37943" y="1600200"/>
            <a:ext cx="4111458" cy="4536504"/>
          </a:xfrm>
        </p:spPr>
        <p:txBody>
          <a:bodyPr/>
          <a:lstStyle>
            <a:lvl1pPr>
              <a:defRPr sz="1400">
                <a:latin typeface="+mj-lt"/>
              </a:defRPr>
            </a:lvl1pPr>
            <a:lvl2pPr>
              <a:lnSpc>
                <a:spcPct val="110000"/>
              </a:lnSpc>
              <a:spcBef>
                <a:spcPts val="660"/>
              </a:spcBef>
              <a:defRPr sz="1000"/>
            </a:lvl2pPr>
            <a:lvl3pPr>
              <a:lnSpc>
                <a:spcPct val="110000"/>
              </a:lnSpc>
              <a:spcBef>
                <a:spcPts val="660"/>
              </a:spcBef>
              <a:defRPr sz="1050"/>
            </a:lvl3pPr>
            <a:lvl4pPr>
              <a:lnSpc>
                <a:spcPct val="110000"/>
              </a:lnSpc>
              <a:spcBef>
                <a:spcPts val="660"/>
              </a:spcBef>
              <a:defRPr sz="1000"/>
            </a:lvl4pPr>
            <a:lvl5pPr>
              <a:lnSpc>
                <a:spcPct val="110000"/>
              </a:lnSpc>
              <a:spcBef>
                <a:spcPts val="66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275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931" y="4950494"/>
            <a:ext cx="6846826" cy="42272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3931" y="612775"/>
            <a:ext cx="6846826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86263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3931" y="5504458"/>
            <a:ext cx="684682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989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930" y="1628800"/>
            <a:ext cx="8309143" cy="4525963"/>
          </a:xfrm>
        </p:spPr>
        <p:txBody>
          <a:bodyPr vert="eaVert"/>
          <a:lstStyle>
            <a:lvl2pPr>
              <a:lnSpc>
                <a:spcPct val="110000"/>
              </a:lnSpc>
              <a:spcBef>
                <a:spcPts val="660"/>
              </a:spcBef>
              <a:defRPr/>
            </a:lvl2pPr>
            <a:lvl3pPr>
              <a:lnSpc>
                <a:spcPct val="110000"/>
              </a:lnSpc>
              <a:spcBef>
                <a:spcPts val="660"/>
              </a:spcBef>
              <a:defRPr/>
            </a:lvl3pPr>
            <a:lvl4pPr>
              <a:lnSpc>
                <a:spcPct val="110000"/>
              </a:lnSpc>
              <a:spcBef>
                <a:spcPts val="660"/>
              </a:spcBef>
              <a:defRPr/>
            </a:lvl4pPr>
            <a:lvl5pPr>
              <a:lnSpc>
                <a:spcPct val="110000"/>
              </a:lnSpc>
              <a:spcBef>
                <a:spcPts val="66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914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069EF-F4ED-494F-86AB-0B52918B1742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9CD59-F4DE-4740-A624-13593EA53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0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 title="gfgg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620713"/>
            <a:ext cx="6846826" cy="63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3931" y="1628800"/>
            <a:ext cx="830914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626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2855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2855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2855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2855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70000"/>
        </a:spcBef>
        <a:spcAft>
          <a:spcPct val="0"/>
        </a:spcAft>
        <a:buSzPct val="80000"/>
        <a:buNone/>
        <a:defRPr sz="1400" b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0" indent="0" algn="l" rtl="0" eaLnBrk="1" fontAlgn="base" hangingPunct="1">
        <a:spcBef>
          <a:spcPct val="20000"/>
        </a:spcBef>
        <a:spcAft>
          <a:spcPct val="0"/>
        </a:spcAft>
        <a:buSzPct val="80000"/>
        <a:buNone/>
        <a:defRPr sz="1000">
          <a:solidFill>
            <a:schemeClr val="tx1"/>
          </a:solidFill>
          <a:latin typeface="+mn-lt"/>
        </a:defRPr>
      </a:lvl2pPr>
      <a:lvl3pPr marL="182563" indent="-182563" algn="l" rtl="0" eaLnBrk="1" fontAlgn="base" hangingPunct="1">
        <a:spcBef>
          <a:spcPct val="20000"/>
        </a:spcBef>
        <a:spcAft>
          <a:spcPct val="0"/>
        </a:spcAft>
        <a:buSzPct val="80000"/>
        <a:buChar char="•"/>
        <a:defRPr sz="1000">
          <a:solidFill>
            <a:schemeClr val="tx1"/>
          </a:solidFill>
          <a:latin typeface="+mn-lt"/>
        </a:defRPr>
      </a:lvl3pPr>
      <a:lvl4pPr marL="357188" indent="-174625" algn="l" rtl="0" eaLnBrk="1" fontAlgn="base" hangingPunct="1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541338" indent="-18415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3600" b="1" dirty="0" smtClean="0">
                <a:solidFill>
                  <a:schemeClr val="tx1">
                    <a:lumMod val="50000"/>
                  </a:schemeClr>
                </a:solidFill>
              </a:rPr>
              <a:t>Toileting Workshop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Complex Needs School Nursing Team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1008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2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08912" cy="5544591"/>
          </a:xfrm>
        </p:spPr>
        <p:txBody>
          <a:bodyPr/>
          <a:lstStyle/>
          <a:p>
            <a:r>
              <a:rPr lang="en-GB" b="1" u="sng" dirty="0">
                <a:solidFill>
                  <a:schemeClr val="tx1">
                    <a:lumMod val="50000"/>
                  </a:schemeClr>
                </a:solidFill>
              </a:rPr>
              <a:t>Biological Reflex</a:t>
            </a:r>
            <a:r>
              <a:rPr lang="en-GB" u="sng" dirty="0">
                <a:solidFill>
                  <a:schemeClr val="tx2"/>
                </a:solidFill>
              </a:rPr>
              <a:t/>
            </a:r>
            <a:br>
              <a:rPr lang="en-GB" u="sng" dirty="0">
                <a:solidFill>
                  <a:schemeClr val="tx2"/>
                </a:solidFill>
              </a:rPr>
            </a:br>
            <a:r>
              <a:rPr lang="en-GB" u="sng" dirty="0">
                <a:solidFill>
                  <a:schemeClr val="tx2"/>
                </a:solidFill>
              </a:rPr>
              <a:t/>
            </a:r>
            <a:br>
              <a:rPr lang="en-GB" u="sng" dirty="0">
                <a:solidFill>
                  <a:schemeClr val="tx2"/>
                </a:solidFill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- The bladder expands as it fills.</a:t>
            </a:r>
            <a:b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/>
            </a:r>
            <a:b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- When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the bladder is full, </a:t>
            </a: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nerve endings in the bladder wall send messages to the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brain, </a:t>
            </a: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the need to pass urine.</a:t>
            </a:r>
            <a:b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/>
            </a:r>
            <a:b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- Muscles then contract and relax to pass urine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.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GB" dirty="0" smtClean="0">
                <a:solidFill>
                  <a:schemeClr val="tx2"/>
                </a:solidFill>
                <a:latin typeface="+mn-lt"/>
              </a:rPr>
            </a:br>
            <a:endParaRPr lang="en-GB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91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712968" cy="4536504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>
                    <a:lumMod val="50000"/>
                  </a:schemeClr>
                </a:solidFill>
              </a:rPr>
              <a:t>Awareness</a:t>
            </a:r>
            <a:r>
              <a:rPr lang="en-GB" u="sng" dirty="0" smtClean="0">
                <a:solidFill>
                  <a:schemeClr val="tx2"/>
                </a:solidFill>
              </a:rPr>
              <a:t/>
            </a:r>
            <a:br>
              <a:rPr lang="en-GB" u="sng" dirty="0" smtClean="0">
                <a:solidFill>
                  <a:schemeClr val="tx2"/>
                </a:solidFill>
              </a:rPr>
            </a:br>
            <a:r>
              <a:rPr lang="en-GB" sz="2800" u="sng" dirty="0"/>
              <a:t/>
            </a:r>
            <a:br>
              <a:rPr lang="en-GB" sz="2800" u="sng" dirty="0"/>
            </a:b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Is your child aware they are wet or soiled?</a:t>
            </a:r>
            <a:b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/>
            </a:r>
            <a:b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Is your child dry for 2 hours or more?</a:t>
            </a:r>
            <a:b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/>
            </a:r>
            <a:b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Does your child have a toileting pattern?</a:t>
            </a:r>
            <a:b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/>
            </a:r>
            <a:b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Will your child sit on the toilet?</a:t>
            </a:r>
            <a:endParaRPr lang="en-GB" sz="2800" u="sng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17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4383703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>
                    <a:lumMod val="50000"/>
                  </a:schemeClr>
                </a:solidFill>
              </a:rPr>
              <a:t>Routine</a:t>
            </a:r>
            <a:r>
              <a:rPr lang="en-GB" u="sng" dirty="0" smtClean="0">
                <a:solidFill>
                  <a:schemeClr val="tx2"/>
                </a:solidFill>
              </a:rPr>
              <a:t/>
            </a:r>
            <a:br>
              <a:rPr lang="en-GB" u="sng" dirty="0" smtClean="0">
                <a:solidFill>
                  <a:schemeClr val="tx2"/>
                </a:solidFill>
              </a:rPr>
            </a:br>
            <a:r>
              <a:rPr lang="en-GB" u="sng" dirty="0">
                <a:solidFill>
                  <a:schemeClr val="tx2"/>
                </a:solidFill>
              </a:rPr>
              <a:t/>
            </a:r>
            <a:br>
              <a:rPr lang="en-GB" u="sng" dirty="0">
                <a:solidFill>
                  <a:schemeClr val="tx2"/>
                </a:solidFill>
              </a:rPr>
            </a:b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Sitting on the toilet.</a:t>
            </a:r>
            <a:b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/>
            </a:r>
            <a:b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Ensure your child is comfortable, foot stool and training seat if needed.</a:t>
            </a:r>
            <a:b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/>
            </a:r>
            <a:br>
              <a:rPr lang="en-GB" sz="2800" dirty="0">
                <a:solidFill>
                  <a:schemeClr val="tx1">
                    <a:lumMod val="50000"/>
                  </a:schemeClr>
                </a:solidFill>
                <a:latin typeface="+mn-lt"/>
              </a:rPr>
            </a:b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Awareness of the bathroom and toilet.</a:t>
            </a:r>
            <a:endParaRPr lang="en-GB" sz="2800" u="sng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29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1">
                    <a:lumMod val="50000"/>
                  </a:schemeClr>
                </a:solidFill>
              </a:rPr>
              <a:t>Toileting Skills</a:t>
            </a:r>
            <a:endParaRPr lang="en-GB" b="1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Pulling down trousers/underwear</a:t>
            </a:r>
          </a:p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Wiping</a:t>
            </a:r>
          </a:p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Flushing</a:t>
            </a:r>
          </a:p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Washing Hands</a:t>
            </a:r>
          </a:p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Drying hands</a:t>
            </a:r>
          </a:p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Praise/Reward</a:t>
            </a:r>
            <a:endParaRPr lang="en-GB" sz="28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897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1">
                    <a:lumMod val="50000"/>
                  </a:schemeClr>
                </a:solidFill>
              </a:rPr>
              <a:t>Communication</a:t>
            </a:r>
            <a:endParaRPr lang="en-GB" b="1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PECS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Objects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Photos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Social Stories</a:t>
            </a:r>
            <a:endParaRPr lang="en-GB" sz="28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140" y="1700808"/>
            <a:ext cx="518457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1">
                    <a:lumMod val="50000"/>
                  </a:schemeClr>
                </a:solidFill>
              </a:rPr>
              <a:t>Products</a:t>
            </a:r>
            <a:endParaRPr lang="en-GB" b="1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930" y="1628800"/>
            <a:ext cx="8508549" cy="4525963"/>
          </a:xfrm>
        </p:spPr>
        <p:txBody>
          <a:bodyPr/>
          <a:lstStyle/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Pull-up pants/training pants.</a:t>
            </a:r>
          </a:p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Mattress protector for your child’s bed and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car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seat.</a:t>
            </a:r>
          </a:p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Dry Like Me – toilet training pads.</a:t>
            </a:r>
            <a:endParaRPr lang="en-GB" sz="28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89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1">
                    <a:lumMod val="50000"/>
                  </a:schemeClr>
                </a:solidFill>
              </a:rPr>
              <a:t>References</a:t>
            </a:r>
            <a:endParaRPr lang="en-GB" b="1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628800"/>
            <a:ext cx="8225528" cy="4525963"/>
          </a:xfrm>
        </p:spPr>
        <p:txBody>
          <a:bodyPr/>
          <a:lstStyle/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ERIC – The Children’s Bladder and Bowel Charity.</a:t>
            </a:r>
          </a:p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Bladder and Bowel UK.</a:t>
            </a:r>
          </a:p>
          <a:p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- </a:t>
            </a: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National Autistic Society.</a:t>
            </a:r>
            <a:endParaRPr lang="en-GB" sz="28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36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24744"/>
            <a:ext cx="4248472" cy="4248472"/>
          </a:xfrm>
        </p:spPr>
      </p:pic>
    </p:spTree>
    <p:extLst>
      <p:ext uri="{BB962C8B-B14F-4D97-AF65-F5344CB8AC3E}">
        <p14:creationId xmlns:p14="http://schemas.microsoft.com/office/powerpoint/2010/main" val="30526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&amp;W master burgundy 2">
      <a:dk1>
        <a:srgbClr val="4B4F54"/>
      </a:dk1>
      <a:lt1>
        <a:srgbClr val="FFFFFF"/>
      </a:lt1>
      <a:dk2>
        <a:srgbClr val="002855"/>
      </a:dk2>
      <a:lt2>
        <a:srgbClr val="862633"/>
      </a:lt2>
      <a:accent1>
        <a:srgbClr val="A7A8AA"/>
      </a:accent1>
      <a:accent2>
        <a:srgbClr val="006BA6"/>
      </a:accent2>
      <a:accent3>
        <a:srgbClr val="007377"/>
      </a:accent3>
      <a:accent4>
        <a:srgbClr val="7A9A01"/>
      </a:accent4>
      <a:accent5>
        <a:srgbClr val="ABCAE9"/>
      </a:accent5>
      <a:accent6>
        <a:srgbClr val="9595D2"/>
      </a:accent6>
      <a:hlink>
        <a:srgbClr val="910048"/>
      </a:hlink>
      <a:folHlink>
        <a:srgbClr val="006BA6"/>
      </a:folHlink>
    </a:clrScheme>
    <a:fontScheme name="Custom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4D4D4D"/>
        </a:dk1>
        <a:lt1>
          <a:srgbClr val="FFFFFF"/>
        </a:lt1>
        <a:dk2>
          <a:srgbClr val="80638F"/>
        </a:dk2>
        <a:lt2>
          <a:srgbClr val="7D212B"/>
        </a:lt2>
        <a:accent1>
          <a:srgbClr val="B3A1BC"/>
        </a:accent1>
        <a:accent2>
          <a:srgbClr val="D9D0DD"/>
        </a:accent2>
        <a:accent3>
          <a:srgbClr val="FFFFFF"/>
        </a:accent3>
        <a:accent4>
          <a:srgbClr val="404040"/>
        </a:accent4>
        <a:accent5>
          <a:srgbClr val="D6CDDA"/>
        </a:accent5>
        <a:accent6>
          <a:srgbClr val="C4BCC8"/>
        </a:accent6>
        <a:hlink>
          <a:srgbClr val="A5A5A5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4D4D4D"/>
        </a:dk1>
        <a:lt1>
          <a:srgbClr val="FFFFFF"/>
        </a:lt1>
        <a:dk2>
          <a:srgbClr val="C0AD00"/>
        </a:dk2>
        <a:lt2>
          <a:srgbClr val="7D212B"/>
        </a:lt2>
        <a:accent1>
          <a:srgbClr val="DACA70"/>
        </a:accent1>
        <a:accent2>
          <a:srgbClr val="ECE2B1"/>
        </a:accent2>
        <a:accent3>
          <a:srgbClr val="FFFFFF"/>
        </a:accent3>
        <a:accent4>
          <a:srgbClr val="404040"/>
        </a:accent4>
        <a:accent5>
          <a:srgbClr val="EAE1BB"/>
        </a:accent5>
        <a:accent6>
          <a:srgbClr val="D6CDA0"/>
        </a:accent6>
        <a:hlink>
          <a:srgbClr val="A5A5A5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4D4D4D"/>
        </a:dk1>
        <a:lt1>
          <a:srgbClr val="FFFFFF"/>
        </a:lt1>
        <a:dk2>
          <a:srgbClr val="E0AD12"/>
        </a:dk2>
        <a:lt2>
          <a:srgbClr val="7D212B"/>
        </a:lt2>
        <a:accent1>
          <a:srgbClr val="ECCE71"/>
        </a:accent1>
        <a:accent2>
          <a:srgbClr val="F6E6B8"/>
        </a:accent2>
        <a:accent3>
          <a:srgbClr val="FFFFFF"/>
        </a:accent3>
        <a:accent4>
          <a:srgbClr val="404040"/>
        </a:accent4>
        <a:accent5>
          <a:srgbClr val="F4E3BB"/>
        </a:accent5>
        <a:accent6>
          <a:srgbClr val="DFD0A6"/>
        </a:accent6>
        <a:hlink>
          <a:srgbClr val="A5A5A5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4D4D4D"/>
        </a:dk1>
        <a:lt1>
          <a:srgbClr val="FFFFFF"/>
        </a:lt1>
        <a:dk2>
          <a:srgbClr val="7B7B7B"/>
        </a:dk2>
        <a:lt2>
          <a:srgbClr val="7D212B"/>
        </a:lt2>
        <a:accent1>
          <a:srgbClr val="A5A5A5"/>
        </a:accent1>
        <a:accent2>
          <a:srgbClr val="D0D0D0"/>
        </a:accent2>
        <a:accent3>
          <a:srgbClr val="FFFFFF"/>
        </a:accent3>
        <a:accent4>
          <a:srgbClr val="404040"/>
        </a:accent4>
        <a:accent5>
          <a:srgbClr val="CFCFCF"/>
        </a:accent5>
        <a:accent6>
          <a:srgbClr val="BCBCBC"/>
        </a:accent6>
        <a:hlink>
          <a:srgbClr val="BE9095"/>
        </a:hlink>
        <a:folHlink>
          <a:srgbClr val="D8BC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</TotalTime>
  <Words>79</Words>
  <Application>Microsoft Office PowerPoint</Application>
  <PresentationFormat>On-screen Show (4:3)</PresentationFormat>
  <Paragraphs>25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Toileting Workshop Complex Needs School Nursing Team</vt:lpstr>
      <vt:lpstr>Biological Reflex  - The bladder expands as it fills.  - When the bladder is full, nerve endings in the bladder wall send messages to the brain, the need to pass urine.  - Muscles then contract and relax to pass urine. </vt:lpstr>
      <vt:lpstr>Awareness  - Is your child aware they are wet or soiled?  - Is your child dry for 2 hours or more?  - Does your child have a toileting pattern?  - Will your child sit on the toilet?</vt:lpstr>
      <vt:lpstr>Routine  - Sitting on the toilet.  - Ensure your child is comfortable, foot stool and training seat if needed.  - Awareness of the bathroom and toilet.</vt:lpstr>
      <vt:lpstr>Toileting Skills</vt:lpstr>
      <vt:lpstr>Communication</vt:lpstr>
      <vt:lpstr>Products</vt:lpstr>
      <vt:lpstr>References</vt:lpstr>
      <vt:lpstr>PowerPoint Presentation</vt:lpstr>
    </vt:vector>
  </TitlesOfParts>
  <Company>Smith &amp; Williamson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Toileting Workshop Complex Needs School Nursing Team</dc:title>
  <dc:creator>Scott Blanche</dc:creator>
  <cp:lastModifiedBy>Scott Blanche</cp:lastModifiedBy>
  <cp:revision>12</cp:revision>
  <cp:lastPrinted>2013-04-15T09:43:47Z</cp:lastPrinted>
  <dcterms:created xsi:type="dcterms:W3CDTF">2018-04-07T14:03:56Z</dcterms:created>
  <dcterms:modified xsi:type="dcterms:W3CDTF">2018-04-08T17:15:28Z</dcterms:modified>
</cp:coreProperties>
</file>