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9F213D6-4F14-42B8-87BB-32FF0B0723BD}">
          <p14:sldIdLst>
            <p14:sldId id="256"/>
            <p14:sldId id="257"/>
            <p14:sldId id="258"/>
            <p14:sldId id="259"/>
            <p14:sldId id="260"/>
            <p14:sldId id="261"/>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54CC"/>
    <a:srgbClr val="F0000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307F15-48AF-4B16-A587-E2AF38719287}"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83737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07F15-48AF-4B16-A587-E2AF38719287}"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75710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07F15-48AF-4B16-A587-E2AF38719287}"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63914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307F15-48AF-4B16-A587-E2AF38719287}"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74286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07F15-48AF-4B16-A587-E2AF38719287}"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132056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307F15-48AF-4B16-A587-E2AF38719287}"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40089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307F15-48AF-4B16-A587-E2AF38719287}" type="datetimeFigureOut">
              <a:rPr lang="en-GB" smtClean="0"/>
              <a:t>08/09/2016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189415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307F15-48AF-4B16-A587-E2AF38719287}" type="datetimeFigureOut">
              <a:rPr lang="en-GB" smtClean="0"/>
              <a:t>08/09/2016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94508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07F15-48AF-4B16-A587-E2AF38719287}" type="datetimeFigureOut">
              <a:rPr lang="en-GB" smtClean="0"/>
              <a:t>08/09/2016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8762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7F15-48AF-4B16-A587-E2AF38719287}"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353237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07F15-48AF-4B16-A587-E2AF38719287}"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C4F4F1-9570-4D5D-ACBA-43F82C586C7D}" type="slidenum">
              <a:rPr lang="en-GB" smtClean="0"/>
              <a:t>‹#›</a:t>
            </a:fld>
            <a:endParaRPr lang="en-GB"/>
          </a:p>
        </p:txBody>
      </p:sp>
    </p:spTree>
    <p:extLst>
      <p:ext uri="{BB962C8B-B14F-4D97-AF65-F5344CB8AC3E}">
        <p14:creationId xmlns:p14="http://schemas.microsoft.com/office/powerpoint/2010/main" val="293307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07F15-48AF-4B16-A587-E2AF38719287}" type="datetimeFigureOut">
              <a:rPr lang="en-GB" smtClean="0"/>
              <a:t>08/09/2016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4F4F1-9570-4D5D-ACBA-43F82C586C7D}" type="slidenum">
              <a:rPr lang="en-GB" smtClean="0"/>
              <a:t>‹#›</a:t>
            </a:fld>
            <a:endParaRPr lang="en-GB"/>
          </a:p>
        </p:txBody>
      </p:sp>
    </p:spTree>
    <p:extLst>
      <p:ext uri="{BB962C8B-B14F-4D97-AF65-F5344CB8AC3E}">
        <p14:creationId xmlns:p14="http://schemas.microsoft.com/office/powerpoint/2010/main" val="15970779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0" cy="716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GB" dirty="0" smtClean="0">
                <a:solidFill>
                  <a:srgbClr val="00B0F0"/>
                </a:solidFill>
                <a:latin typeface="Algerian" panose="04020705040A02060702" pitchFamily="82" charset="0"/>
              </a:rPr>
              <a:t>Thunder &amp; Lightning</a:t>
            </a:r>
            <a:endParaRPr lang="en-GB" dirty="0">
              <a:solidFill>
                <a:srgbClr val="00B0F0"/>
              </a:solidFill>
              <a:latin typeface="Algerian" panose="04020705040A02060702" pitchFamily="82" charset="0"/>
            </a:endParaRPr>
          </a:p>
        </p:txBody>
      </p:sp>
      <p:sp>
        <p:nvSpPr>
          <p:cNvPr id="3" name="Subtitle 2"/>
          <p:cNvSpPr>
            <a:spLocks noGrp="1"/>
          </p:cNvSpPr>
          <p:nvPr>
            <p:ph type="subTitle" idx="1"/>
          </p:nvPr>
        </p:nvSpPr>
        <p:spPr/>
        <p:txBody>
          <a:bodyPr/>
          <a:lstStyle/>
          <a:p>
            <a:r>
              <a:rPr lang="en-GB" dirty="0" smtClean="0">
                <a:solidFill>
                  <a:srgbClr val="00B0F0"/>
                </a:solidFill>
              </a:rPr>
              <a:t>By Carter, Amy, Logan, Ruby ,Charlotte</a:t>
            </a:r>
            <a:endParaRPr lang="en-GB" dirty="0">
              <a:solidFill>
                <a:srgbClr val="00B0F0"/>
              </a:solidFill>
            </a:endParaRPr>
          </a:p>
        </p:txBody>
      </p:sp>
    </p:spTree>
    <p:extLst>
      <p:ext uri="{BB962C8B-B14F-4D97-AF65-F5344CB8AC3E}">
        <p14:creationId xmlns:p14="http://schemas.microsoft.com/office/powerpoint/2010/main" val="28391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7"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3"/>
            <a:ext cx="9213273" cy="685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17032"/>
            <a:ext cx="9213273" cy="314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84134" y="188640"/>
            <a:ext cx="8229600" cy="1143000"/>
          </a:xfrm>
        </p:spPr>
        <p:txBody>
          <a:bodyPr>
            <a:normAutofit/>
          </a:bodyPr>
          <a:lstStyle/>
          <a:p>
            <a:r>
              <a:rPr lang="en-GB" sz="4800" b="1" i="1" u="sng" dirty="0" smtClean="0">
                <a:solidFill>
                  <a:srgbClr val="0000FF"/>
                </a:solidFill>
                <a:latin typeface="Algerian" panose="04020705040A02060702" pitchFamily="82" charset="0"/>
              </a:rPr>
              <a:t>Thunder and lightning.</a:t>
            </a:r>
            <a:endParaRPr lang="en-GB" sz="4800" b="1" i="1" u="sng" dirty="0">
              <a:solidFill>
                <a:srgbClr val="0000FF"/>
              </a:solidFill>
              <a:latin typeface="Algerian" panose="04020705040A02060702" pitchFamily="82" charset="0"/>
            </a:endParaRPr>
          </a:p>
        </p:txBody>
      </p:sp>
      <p:sp>
        <p:nvSpPr>
          <p:cNvPr id="3" name="Content Placeholder 2"/>
          <p:cNvSpPr>
            <a:spLocks noGrp="1"/>
          </p:cNvSpPr>
          <p:nvPr>
            <p:ph idx="1"/>
          </p:nvPr>
        </p:nvSpPr>
        <p:spPr/>
        <p:txBody>
          <a:bodyPr/>
          <a:lstStyle/>
          <a:p>
            <a:r>
              <a:rPr lang="en-GB" b="1" i="1" dirty="0" smtClean="0">
                <a:solidFill>
                  <a:srgbClr val="0000FF"/>
                </a:solidFill>
                <a:effectLst>
                  <a:outerShdw blurRad="38100" dist="38100" dir="2700000" algn="tl">
                    <a:srgbClr val="000000">
                      <a:alpha val="43137"/>
                    </a:srgbClr>
                  </a:outerShdw>
                </a:effectLst>
              </a:rPr>
              <a:t>Thunder is formed by lightning.</a:t>
            </a:r>
          </a:p>
          <a:p>
            <a:r>
              <a:rPr lang="en-GB" b="1" i="1" dirty="0" smtClean="0">
                <a:solidFill>
                  <a:srgbClr val="0000FF"/>
                </a:solidFill>
                <a:effectLst>
                  <a:outerShdw blurRad="38100" dist="38100" dir="2700000" algn="tl">
                    <a:srgbClr val="000000">
                      <a:alpha val="43137"/>
                    </a:srgbClr>
                  </a:outerShdw>
                </a:effectLst>
              </a:rPr>
              <a:t>When it flashes it creates a hole in the clouds called a channel when it closes it makes a loud noise we know as thunder.</a:t>
            </a:r>
          </a:p>
          <a:p>
            <a:r>
              <a:rPr lang="en-GB" dirty="0" smtClean="0">
                <a:solidFill>
                  <a:srgbClr val="F00000"/>
                </a:solidFill>
              </a:rPr>
              <a:t>.</a:t>
            </a:r>
            <a:r>
              <a:rPr lang="en-GB" sz="4400" dirty="0" smtClean="0">
                <a:solidFill>
                  <a:srgbClr val="F00000"/>
                </a:solidFill>
              </a:rPr>
              <a:t> </a:t>
            </a:r>
            <a:r>
              <a:rPr lang="en-GB" sz="4400" b="1" i="1" u="sng" dirty="0">
                <a:solidFill>
                  <a:srgbClr val="F00000"/>
                </a:solidFill>
              </a:rPr>
              <a:t>What to do in a storm </a:t>
            </a:r>
          </a:p>
          <a:p>
            <a:r>
              <a:rPr lang="en-GB" b="1" i="1" dirty="0">
                <a:solidFill>
                  <a:srgbClr val="F00000"/>
                </a:solidFill>
                <a:effectLst>
                  <a:outerShdw blurRad="38100" dist="38100" dir="2700000" algn="tl">
                    <a:srgbClr val="000000">
                      <a:alpha val="43137"/>
                    </a:srgbClr>
                  </a:outerShdw>
                </a:effectLst>
              </a:rPr>
              <a:t>Stay indoors if not stay out in the open </a:t>
            </a:r>
          </a:p>
          <a:p>
            <a:r>
              <a:rPr lang="en-GB" b="1" i="1" dirty="0">
                <a:solidFill>
                  <a:srgbClr val="F00000"/>
                </a:solidFill>
                <a:effectLst>
                  <a:outerShdw blurRad="38100" dist="38100" dir="2700000" algn="tl">
                    <a:srgbClr val="000000">
                      <a:alpha val="43137"/>
                    </a:srgbClr>
                  </a:outerShdw>
                </a:effectLst>
              </a:rPr>
              <a:t>Stay away from trees or forests</a:t>
            </a:r>
          </a:p>
        </p:txBody>
      </p:sp>
    </p:spTree>
    <p:extLst>
      <p:ext uri="{BB962C8B-B14F-4D97-AF65-F5344CB8AC3E}">
        <p14:creationId xmlns:p14="http://schemas.microsoft.com/office/powerpoint/2010/main" val="36486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anim calcmode="lin" valueType="num">
                                      <p:cBhvr>
                                        <p:cTn id="1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3" end="3"/>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21600000">
                                      <p:cBhvr>
                                        <p:cTn id="23" dur="2000" fill="hold"/>
                                        <p:tgtEl>
                                          <p:spTgt spid="3">
                                            <p:txEl>
                                              <p:pRg st="0" end="0"/>
                                            </p:txEl>
                                          </p:spTgt>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0.04704 -0.0588 L 0.05296 0.13726 L -0.06979 0.22407 L -0.12881 0.16759 L -0.11666 0.32916 L -0.02118 0.29282 L -0.03038 0.20787 L -0.09097 0.05046 L -0.00763 0.00185 L -0.08784 0.0706 L -0.87569 -0.35371 L 0.08941 0.11504 L -4.72222E-6 3.7037E-6 " pathEditMode="relative" rAng="0" ptsTypes="AAAAAAAAAAAAA">
                                      <p:cBhvr>
                                        <p:cTn id="29" dur="2000" fill="hold"/>
                                        <p:tgtEl>
                                          <p:spTgt spid="2"/>
                                        </p:tgtEl>
                                        <p:attrNameLst>
                                          <p:attrName>ppt_x</p:attrName>
                                          <p:attrName>ppt_y</p:attrName>
                                        </p:attrNameLst>
                                      </p:cBhvr>
                                      <p:rCtr x="-34618"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latin typeface="Algerian" panose="04020705040A02060702" pitchFamily="82" charset="0"/>
              </a:rPr>
              <a:t>How to know lightning is near</a:t>
            </a:r>
            <a:endParaRPr lang="en-GB" u="sng" dirty="0">
              <a:latin typeface="Algerian" panose="04020705040A02060702" pitchFamily="82" charset="0"/>
            </a:endParaRPr>
          </a:p>
        </p:txBody>
      </p:sp>
      <p:sp>
        <p:nvSpPr>
          <p:cNvPr id="3" name="Content Placeholder 2"/>
          <p:cNvSpPr>
            <a:spLocks noGrp="1"/>
          </p:cNvSpPr>
          <p:nvPr>
            <p:ph idx="1"/>
          </p:nvPr>
        </p:nvSpPr>
        <p:spPr/>
        <p:txBody>
          <a:bodyPr>
            <a:noAutofit/>
          </a:bodyPr>
          <a:lstStyle/>
          <a:p>
            <a:r>
              <a:rPr lang="en-GB" sz="3200" dirty="0">
                <a:solidFill>
                  <a:srgbClr val="7030A0"/>
                </a:solidFill>
              </a:rPr>
              <a:t>If you see dark clouds, then lightning could be present, but the best thing you can do is to listen for thunder. If you hear thunder, then you need to go indoors or get in a car. Don't be outside, where lightning could strike! If your hair stands on end or your skin starts to tingle, lightning maybe about to strike. Get down on your hands and knees and keep your head tucked in. Do not lay flat, because it can give lightning a better chance of strike you.</a:t>
            </a:r>
          </a:p>
        </p:txBody>
      </p:sp>
    </p:spTree>
    <p:extLst>
      <p:ext uri="{BB962C8B-B14F-4D97-AF65-F5344CB8AC3E}">
        <p14:creationId xmlns:p14="http://schemas.microsoft.com/office/powerpoint/2010/main" val="390638156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r>
              <a:rPr lang="en-GB" sz="2000" dirty="0" smtClean="0">
                <a:solidFill>
                  <a:srgbClr val="FFFF00"/>
                </a:solidFill>
                <a:latin typeface="Baskerville Old Face" panose="02020602080505020303" pitchFamily="18" charset="0"/>
              </a:rPr>
              <a:t>Thunder is caused by lightning. When a lightning bolt travels from the cloud to the ground it actually opens up a little hole in the air called a channel. Once then light is gone the air collapses back in and creates a sound wave that we hear as thunder. The reason we see lightning before we hear thunder is because light travels faster than sound</a:t>
            </a:r>
            <a:endParaRPr lang="en-GB" sz="2000" dirty="0">
              <a:solidFill>
                <a:srgbClr val="FFFF00"/>
              </a:solidFill>
              <a:latin typeface="Baskerville Old Face" panose="02020602080505020303" pitchFamily="18" charset="0"/>
            </a:endParaRPr>
          </a:p>
        </p:txBody>
      </p:sp>
      <p:sp>
        <p:nvSpPr>
          <p:cNvPr id="2" name="Title 1"/>
          <p:cNvSpPr>
            <a:spLocks noGrp="1"/>
          </p:cNvSpPr>
          <p:nvPr>
            <p:ph type="title"/>
          </p:nvPr>
        </p:nvSpPr>
        <p:spPr/>
        <p:txBody>
          <a:bodyPr>
            <a:noAutofit/>
          </a:bodyPr>
          <a:lstStyle/>
          <a:p>
            <a:r>
              <a:rPr lang="en-GB" sz="3600" dirty="0" smtClean="0">
                <a:solidFill>
                  <a:srgbClr val="7030A0"/>
                </a:solidFill>
              </a:rPr>
              <a:t>What causes thunder?</a:t>
            </a:r>
            <a:endParaRPr lang="en-GB" sz="3600" dirty="0">
              <a:solidFill>
                <a:srgbClr val="7030A0"/>
              </a:solidFill>
            </a:endParaRPr>
          </a:p>
        </p:txBody>
      </p:sp>
    </p:spTree>
    <p:extLst>
      <p:ext uri="{BB962C8B-B14F-4D97-AF65-F5344CB8AC3E}">
        <p14:creationId xmlns:p14="http://schemas.microsoft.com/office/powerpoint/2010/main" val="1702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4048" cy="3573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0"/>
            <a:ext cx="5166676" cy="355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r>
              <a:rPr lang="en-GB" sz="6000" b="1" i="1" u="sng" dirty="0" smtClean="0">
                <a:solidFill>
                  <a:srgbClr val="0000FF"/>
                </a:solidFill>
                <a:effectLst>
                  <a:outerShdw blurRad="38100" dist="38100" dir="2700000" algn="tl">
                    <a:srgbClr val="000000">
                      <a:alpha val="43137"/>
                    </a:srgbClr>
                  </a:outerShdw>
                </a:effectLst>
              </a:rPr>
              <a:t>Random facts </a:t>
            </a:r>
            <a:endParaRPr lang="en-GB" sz="6000" b="1" i="1" u="sng"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63272" cy="4525963"/>
          </a:xfrm>
        </p:spPr>
        <p:txBody>
          <a:bodyPr>
            <a:noAutofit/>
          </a:bodyPr>
          <a:lstStyle/>
          <a:p>
            <a:r>
              <a:rPr lang="en-GB" sz="2800" b="1" i="1" dirty="0">
                <a:solidFill>
                  <a:srgbClr val="F00000"/>
                </a:solidFill>
                <a:effectLst>
                  <a:outerShdw blurRad="38100" dist="38100" dir="2700000" algn="tl">
                    <a:srgbClr val="000000">
                      <a:alpha val="43137"/>
                    </a:srgbClr>
                  </a:outerShdw>
                </a:effectLst>
              </a:rPr>
              <a:t>A bolt of lightning lasts on average for about one 10,000th of a second but could light a 100 Watt light bulb for three </a:t>
            </a:r>
            <a:r>
              <a:rPr lang="en-GB" sz="2800" b="1" i="1" dirty="0" smtClean="0">
                <a:solidFill>
                  <a:srgbClr val="F00000"/>
                </a:solidFill>
                <a:effectLst>
                  <a:outerShdw blurRad="38100" dist="38100" dir="2700000" algn="tl">
                    <a:srgbClr val="000000">
                      <a:alpha val="43137"/>
                    </a:srgbClr>
                  </a:outerShdw>
                </a:effectLst>
              </a:rPr>
              <a:t>months.</a:t>
            </a:r>
          </a:p>
          <a:p>
            <a:r>
              <a:rPr lang="en-GB" sz="2800" b="1" i="1" dirty="0">
                <a:solidFill>
                  <a:srgbClr val="F00000"/>
                </a:solidFill>
                <a:effectLst>
                  <a:outerShdw blurRad="38100" dist="38100" dir="2700000" algn="tl">
                    <a:srgbClr val="000000">
                      <a:alpha val="43137"/>
                    </a:srgbClr>
                  </a:outerShdw>
                </a:effectLst>
              </a:rPr>
              <a:t>Lightning travels through the air at around 270,000 mph - that's around 75 miles every second</a:t>
            </a:r>
          </a:p>
          <a:p>
            <a:r>
              <a:rPr lang="en-GB" sz="2800" b="1" i="1" dirty="0">
                <a:solidFill>
                  <a:srgbClr val="F00000"/>
                </a:solidFill>
                <a:effectLst>
                  <a:outerShdw blurRad="38100" dist="38100" dir="2700000" algn="tl">
                    <a:srgbClr val="000000">
                      <a:alpha val="43137"/>
                    </a:srgbClr>
                  </a:outerShdw>
                </a:effectLst>
              </a:rPr>
              <a:t>Lightning is hotter than the surface of the sun reaching temperatures of around 30,000 °C</a:t>
            </a:r>
          </a:p>
          <a:p>
            <a:r>
              <a:rPr lang="en-GB" sz="2800" b="1" i="1" dirty="0">
                <a:solidFill>
                  <a:srgbClr val="F00000"/>
                </a:solidFill>
                <a:effectLst>
                  <a:outerShdw blurRad="38100" dist="38100" dir="2700000" algn="tl">
                    <a:srgbClr val="000000">
                      <a:alpha val="43137"/>
                    </a:srgbClr>
                  </a:outerShdw>
                </a:effectLst>
              </a:rPr>
              <a:t>Thunderstorms can trigger asthma</a:t>
            </a:r>
          </a:p>
          <a:p>
            <a:r>
              <a:rPr lang="en-GB" sz="2800" b="1" i="1" dirty="0">
                <a:solidFill>
                  <a:srgbClr val="F00000"/>
                </a:solidFill>
                <a:effectLst>
                  <a:outerShdw blurRad="38100" dist="38100" dir="2700000" algn="tl">
                    <a:srgbClr val="000000">
                      <a:alpha val="43137"/>
                    </a:srgbClr>
                  </a:outerShdw>
                </a:effectLst>
              </a:rPr>
              <a:t>The island of Java is the most thundery place on earth with 220 days of thunderstorms every year</a:t>
            </a:r>
            <a:r>
              <a:rPr lang="en-GB" sz="2800" b="1"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1596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path" presetSubtype="0" accel="50000" decel="50000" fill="hold" nodeType="clickEffect">
                                  <p:stCondLst>
                                    <p:cond delay="0"/>
                                  </p:stCondLst>
                                  <p:childTnLst>
                                    <p:animMotion origin="layout" path="M -0.75903 -0.36833 L -0.72309 -0.22682 L -0.65104 -0.22682 L -0.68698 -0.08324 L -0.65104 0.05873 L -0.72309 0.05873 L -0.75903 0.20277 L -0.79497 0.05873 L -0.86701 0.05873 L -0.83108 -0.08324 L -0.86701 -0.22682 L -0.79497 -0.22682 L -0.75903 -0.36833 Z " pathEditMode="relative" rAng="0" ptsTypes="FFFFFFFFFFFFF">
                                      <p:cBhvr>
                                        <p:cTn id="6" dur="2000" fill="hold"/>
                                        <p:tgtEl>
                                          <p:spTgt spid="3">
                                            <p:txEl>
                                              <p:pRg st="0" end="0"/>
                                            </p:txEl>
                                          </p:spTgt>
                                        </p:tgtEl>
                                        <p:attrNameLst>
                                          <p:attrName>ppt_x</p:attrName>
                                          <p:attrName>ppt_y</p:attrName>
                                        </p:attrNameLst>
                                      </p:cBhvr>
                                      <p:rCtr x="0" y="28555"/>
                                    </p:animMotion>
                                  </p:childTnLst>
                                </p:cTn>
                              </p:par>
                              <p:par>
                                <p:cTn id="7" presetID="0" presetClass="path" presetSubtype="0" accel="50000" decel="50000" fill="hold" nodeType="withEffect">
                                  <p:stCondLst>
                                    <p:cond delay="0"/>
                                  </p:stCondLst>
                                  <p:childTnLst>
                                    <p:animMotion origin="layout" path="M -0.07066 -0.0726 C -0.06858 -0.07214 -0.06597 -0.0726 -0.06441 -0.07052 C -0.06198 -0.06775 -0.06163 -0.06289 -0.05955 -0.05989 C -0.0526 -0.04948 -0.04549 -0.03931 -0.03733 -0.03029 C -0.02049 -0.01203 -0.00538 3.52601E-6 0.01493 0.01017 C 0.04115 0.04092 0.07031 0.06774 0.09757 0.09664 C 0.10469 0.10427 0.11059 0.11329 0.11823 0.11977 C 0.14392 0.14173 0.15399 0.1415 0.17222 0.17086 C 0.17326 0.16948 0.17517 0.16832 0.17535 0.16624 C 0.17656 0.15329 0.16927 0.15167 0.17847 0.15607 C 0.1849 0.16416 0.19167 0.17271 0.19913 0.17919 C 0.20382 0.19214 0.2125 0.20716 0.22292 0.21063 C 0.22795 0.21757 0.23212 0.22057 0.23889 0.22358 C 0.24392 0.23029 0.25052 0.23445 0.25625 0.24046 C 0.26701 0.26335 0.27865 0.28023 0.29601 0.29526 C 0.29931 0.30289 0.30885 0.32786 0.31493 0.33133 C 0.31736 0.33294 0.32031 0.33294 0.32292 0.33341 C 0.33628 0.34728 0.35174 0.35699 0.3658 0.36925 C 0.36927 0.37225 0.37205 0.37641 0.37535 0.38011 C 0.37778 0.38242 0.38073 0.38404 0.38333 0.38612 C 0.38698 0.38566 0.39167 0.38751 0.39444 0.38404 C 0.39809 0.38011 0.39462 0.36994 0.39757 0.36508 C 0.4066 0.34936 0.41632 0.33872 0.42778 0.32693 C 0.43194 0.31029 0.43889 0.29618 0.44201 0.27838 C 0.43889 0.25664 0.4276 0.24254 0.41667 0.22566 C 0.40035 0.15283 0.38333 0.08809 0.35781 0.02057 C 0.35469 0.0037 0.35868 0.01988 0.35156 0.00323 C 0.34878 -0.00324 0.34826 -0.01041 0.3467 -0.01781 C 0.34878 -0.03168 0.3559 -0.04093 0.36111 -0.05341 C 0.36771 -0.06937 0.37483 -0.08555 0.38003 -0.1022 C 0.39062 -0.13665 0.39427 -0.18266 0.41181 -0.21411 C 0.41371 -0.23538 0.41979 -0.25434 0.42292 -0.27515 C 0.42517 -0.31445 0.43299 -0.35052 0.45156 -0.38104 C 0.45208 -0.38312 0.45174 -0.38636 0.45312 -0.38752 C 0.4559 -0.3896 0.45955 -0.38914 0.46267 -0.3896 C 0.47014 -0.39052 0.47743 -0.39075 0.4849 -0.39145 C 0.5 -0.39469 0.51979 -0.40139 0.53403 -0.41087 C 0.5375 -0.41341 0.5401 -0.41688 0.54358 -0.41896 C 0.56233 -0.43006 0.58437 -0.43492 0.60382 -0.44486 C 0.61788 -0.45156 0.6309 -0.46151 0.64514 -0.46798 C 0.66267 -0.47561 0.68003 -0.47954 0.69757 -0.48671 C 0.70781 -0.49133 0.71753 -0.49734 0.72778 -0.50174 C 0.75486 -0.5126 0.78177 -0.51862 0.80712 -0.53549 C 0.81389 -0.54428 0.82083 -0.54937 0.82778 -0.55885 C 0.83177 -0.58058 0.82969 -0.6044 0.83403 -0.62613 C 0.8349 -0.63006 0.83958 -0.63006 0.84201 -0.6326 C 0.85746 -0.64879 0.87656 -0.66197 0.89601 -0.66844 C 0.90451 -0.67584 0.89931 -0.67075 0.91024 -0.68532 C 0.91198 -0.68763 0.925 -0.6911 0.92778 -0.6918 C 0.93142 -0.69665 0.93698 -0.70243 0.94201 -0.70428 C 0.94774 -0.70636 0.95937 -0.70867 0.95937 -0.70844 C 0.96441 -0.71191 0.97413 -0.71492 0.96267 -0.72763 C 0.96076 -0.72971 0.95833 -0.72486 0.95625 -0.72347 C 0.94618 -0.7096 0.91823 -0.70867 0.90712 -0.70659 C 0.84028 -0.6948 0.77604 -0.68486 0.70868 -0.68116 C 0.68142 -0.67723 0.65503 -0.67029 0.62778 -0.66636 C 0.61927 -0.66706 0.61059 -0.66613 0.60226 -0.66844 C 0.60035 -0.66891 0.60069 -0.6733 0.59913 -0.67469 C 0.59601 -0.67746 0.59167 -0.67746 0.58802 -0.67908 C 0.55434 -0.66821 0.5349 -0.62359 0.50868 -0.59654 C 0.50121 -0.58914 0.48889 -0.58867 0.48003 -0.5859 C 0.45955 -0.56786 0.44375 -0.54428 0.42448 -0.52486 C 0.4158 -0.51607 0.40764 -0.50613 0.39913 -0.49711 C 0.39566 -0.49388 0.38802 -0.48671 0.38802 -0.48648 C 0.38316 -0.46706 0.38733 -0.4763 0.37049 -0.45966 C 0.36771 -0.45665 0.36597 -0.45133 0.36267 -0.45064 C 0.34427 -0.44856 0.32569 -0.44925 0.30712 -0.44856 C 0.29149 -0.44347 0.28524 -0.44185 0.26736 -0.44023 C 0.24323 -0.42914 0.2776 -0.4437 0.23715 -0.43399 C 0.23524 -0.43353 0.2342 -0.43075 0.23246 -0.42983 C 0.22257 -0.42289 0.20729 -0.40948 0.19601 -0.40625 C 0.18698 -0.39515 0.18229 -0.39353 0.17049 -0.3896 C 0.13038 -0.35746 0.09375 -0.31353 0.05 -0.28995 C -0.02569 -0.24925 0.04496 -0.31792 -0.07222 -0.21411 C -0.08976 -0.19862 -0.10799 -0.18451 -0.12465 -0.16763 C -0.13403 -0.15792 -0.14028 -0.14312 -0.15 -0.13388 C -0.16059 -0.1237 -0.17517 -0.12162 -0.18507 -0.11075 C -0.22292 -0.06775 -0.19879 -0.09156 -0.26111 -0.04532 C -0.27083 -0.03769 -0.27882 -0.02752 -0.28976 -0.02382 C -0.29792 -0.01688 -0.32465 0.00647 -0.33108 0.01433 C -0.35174 0.03815 -0.36892 0.0682 -0.39288 0.08601 C -0.44392 0.12416 -0.49132 0.16971 -0.53715 0.21734 C -0.54861 0.22867 -0.56215 0.23398 -0.57379 0.24462 C -0.57431 0.24578 -0.57899 0.26774 -0.58333 0.27005 C -0.59809 0.27699 -0.6151 0.27329 -0.63108 0.27422 C -0.66024 0.27815 -0.67066 0.28231 -0.69774 0.29734 C -0.70451 0.30104 -0.71163 0.30381 -0.71823 0.3082 C -0.72708 0.31329 -0.74358 0.32485 -0.74358 0.32485 C -0.74844 0.33133 -0.75417 0.33664 -0.75799 0.34358 C -0.76007 0.34797 -0.76163 0.35283 -0.76441 0.35653 C -0.76649 0.3593 -0.79184 0.37919 -0.79601 0.38011 C -0.80642 0.38242 -0.81701 0.38289 -0.82778 0.38404 C -0.84149 0.38589 -0.85521 0.38705 -0.86892 0.3882 C -0.88976 0.39953 -0.91111 0.40555 -0.93264 0.41364 C -0.93854 0.42057 -0.94392 0.42844 -0.95 0.43514 C -0.95347 0.43884 -0.96111 0.44531 -0.96111 0.44531 C -0.97083 0.46404 -0.95799 0.44208 -0.9691 0.45387 C -0.97882 0.46404 -0.98663 0.47745 -0.99618 0.48763 C -1.00781 0.50057 -1.01754 0.50705 -1.02951 0.51722 C -1.03212 0.52208 -1.03403 0.52763 -1.03733 0.53179 C -1.05816 0.55768 -1.07552 0.55167 -1.01354 0.54913 C -0.98837 0.54266 -0.96129 0.54312 -0.93576 0.54034 C -0.9092 0.53572 -0.88281 0.53503 -0.85642 0.52971 C -0.85174 0.52763 -0.8467 0.52647 -0.84201 0.5237 C -0.83559 0.52 -0.82951 0.51422 -0.82309 0.51098 C -0.79219 0.49572 -0.75972 0.48878 -0.72778 0.47953 C -0.69427 0.4689 -0.72951 0.47537 -0.69601 0.47052 C -0.67552 0.46404 -0.65486 0.45849 -0.63403 0.45595 C -0.6151 0.44855 -0.59201 0.44254 -0.57188 0.43884 C -0.53837 0.42427 -0.58837 0.44855 -0.55486 0.42427 C -0.54549 0.41734 -0.53455 0.4178 -0.52431 0.41364 C -0.50799 0.39861 -0.48993 0.37965 -0.47205 0.36716 C -0.43941 0.34474 -0.4026 0.33225 -0.36754 0.31884 C -0.35313 0.31329 -0.33941 0.30335 -0.32465 0.29942 C -0.31129 0.29086 -0.29097 0.28 -0.28021 0.26774 C -0.26007 0.24462 -0.27257 0.25965 -0.24375 0.2215 C -0.23611 0.21086 -0.22726 0.20439 -0.21997 0.19398 C -0.17969 0.13503 -0.23333 0.21294 -0.20087 0.16185 C -0.19792 0.15768 -0.19462 0.15375 -0.19132 0.14959 C -0.18767 0.1452 -0.18333 0.1415 -0.18021 0.13664 C -0.17639 0.13109 -0.17448 0.1237 -0.17066 0.11768 C -0.16424 0.1082 -0.15833 0.09688 -0.15 0.09017 C -0.1474 0.08832 -0.14444 0.0867 -0.14219 0.08393 C -0.10469 0.04069 -0.13906 0.07583 -0.11997 0.05641 C -0.11563 0.03977 -0.11198 0.02266 -0.10729 0.00578 C -0.10677 0.00161 -0.10642 -0.00278 -0.10556 -0.00694 C -0.10486 -0.01041 -0.10313 -0.01411 -0.10243 -0.01781 C -0.10156 -0.02312 -0.10191 -0.02867 -0.10087 -0.03445 C -0.09879 -0.04463 -0.09288 -0.06405 -0.09288 -0.06405 C -0.09063 -0.08925 -0.08819 -0.11191 -0.08333 -0.13619 C -0.08594 -0.157 -0.08715 -0.1785 -0.09132 -0.19931 C -0.09306 -0.20856 -0.09809 -0.21596 -0.10087 -0.22474 C -0.11493 -0.26914 -0.12986 -0.31469 -0.14219 -0.35977 C -0.14879 -0.38405 -0.15017 -0.40417 -0.15486 -0.42983 C -0.15642 -0.43839 -0.15903 -0.45688 -0.16441 -0.46336 C -0.17413 -0.50336 -0.15538 -0.43538 -0.20243 -0.50983 C -0.23333 -0.55931 -0.26719 -0.60486 -0.29618 -0.65573 C -0.30278 -0.68232 -0.30313 -0.67769 -0.30399 -0.70428 C -0.30486 -0.72902 -0.30017 -0.75469 -0.30556 -0.77827 C -0.30729 -0.78613 -0.34427 -0.79075 -0.34531 -0.79099 C -0.38264 -0.80116 -0.42014 -0.81804 -0.45781 -0.82266 C -0.48507 -0.83515 -0.44879 -0.81919 -0.47847 -0.82914 C -0.50781 -0.83862 -0.47917 -0.83075 -0.50399 -0.84393 C -0.51042 -0.8474 -0.51754 -0.84902 -0.52431 -0.85226 C -0.53646 -0.85781 -0.54879 -0.86382 -0.56094 -0.86937 C -0.56632 -0.87168 -0.57674 -0.87561 -0.57674 -0.87538 C -0.58472 -0.89272 -0.59184 -0.89365 -0.60538 -0.90104 C -0.61094 -0.90405 -0.62066 -0.91191 -0.62622 -0.91376 C -0.63351 -0.9163 -0.64115 -0.91607 -0.64844 -0.91792 C -0.68403 -0.91515 -0.70972 -0.91376 -0.74201 -0.90312 C -0.75313 -0.89573 -0.76493 -0.89619 -0.77708 -0.89249 C -0.78038 -0.89156 -0.78333 -0.88925 -0.78663 -0.88833 C -0.79184 -0.88694 -0.79722 -0.88555 -0.80243 -0.88417 C -0.80885 -0.87723 -0.81545 -0.87469 -0.80885 -0.86497 C -0.80764 -0.84093 -0.80938 -0.81665 -0.80556 -0.79307 C -0.79965 -0.75607 -0.77865 -0.73734 -0.75799 -0.717 C -0.73472 -0.69434 -0.7125 -0.67052 -0.68958 -0.6474 C -0.6816 -0.63908 -0.6783 -0.62428 -0.67066 -0.61549 C -0.66094 -0.60486 -0.63195 -0.59122 -0.62135 -0.58405 C -0.61267 -0.57781 -0.60469 -0.56995 -0.59618 -0.56278 C -0.58715 -0.54682 -0.57917 -0.52902 -0.56875 -0.51445 C -0.54445 -0.47954 -0.5382 -0.48232 -0.51823 -0.45966 C -0.5158 -0.45642 -0.5125 -0.44995 -0.50885 -0.44856 C -0.48767 -0.44 -0.4651 -0.43862 -0.44375 -0.42983 C -0.33004 -0.3822 -0.44097 -0.41919 -0.32309 -0.38312 C -0.28073 -0.3563 -0.23854 -0.32948 -0.19618 -0.30289 C -0.16875 -0.28555 -0.12205 -0.2726 -0.10729 -0.2333 C -0.1033 -0.2037 -0.08194 -0.18174 -0.06111 -0.17156 C -0.05417 -0.16255 -0.03177 -0.15954 -0.01997 -0.15284 C 0.01996 -0.12902 0.0592 -0.12393 0.10226 -0.12116 C 0.11858 -0.11723 0.13507 -0.11353 0.15156 -0.11075 C 0.1776 -0.09919 0.20347 -0.08786 0.22934 -0.07654 C 0.23073 -0.08278 0.2342 -0.09318 0.22934 -0.09758 C 0.22413 -0.10289 0.21024 -0.10428 0.21024 -0.10382 C 0.1941 -0.11885 0.175 -0.11723 0.15625 -0.12116 C 0.14184 -0.12393 0.12778 -0.13018 0.11337 -0.1318 C 0.07865 -0.13619 0.04358 -0.13411 0.00868 -0.13619 C 0.0026 -0.13734 -0.00816 -0.13943 -0.01354 -0.1422 C -0.01493 -0.14266 -0.01545 -0.14544 -0.01667 -0.14659 C -0.01806 -0.14798 -0.01997 -0.14798 -0.02153 -0.14844 C -0.02934 -0.15654 -0.03733 -0.15908 -0.04688 -0.16116 C -0.06042 -0.15931 -0.07101 -0.15839 -0.08333 -0.15284 C -0.09688 -0.13873 -0.08837 -0.14659 -0.11042 -0.1318 C -0.11927 -0.12602 -0.12622 -0.11792 -0.1342 -0.11075 C -0.13524 -0.10867 -0.13819 -0.10659 -0.13733 -0.10428 C -0.13438 -0.09642 -0.11563 -0.09411 -0.11354 -0.09365 C -0.07656 -0.06891 -0.12326 -0.1022 -0.07222 -0.05341 C -0.05486 -0.03677 -0.03576 -0.02382 -0.0184 -0.00694 C -0.0125 -0.00162 -0.00729 0.00531 -0.00087 0.01017 C 0.02101 0.02566 0.0467 0.03422 0.07049 0.04185 C 0.08333 0.04578 0.0901 0.05433 0.10226 0.06081 C 0.12066 0.07005 0.14462 0.08231 0.16424 0.08832 C 0.19167 0.10682 0.22274 0.10057 0.25312 0.1052 C 0.26528 0.11075 0.27691 0.11306 0.28802 0.12208 C 0.3125 0.14104 0.29323 0.1267 0.31181 0.14959 C 0.33246 0.17479 0.31701 0.14844 0.33889 0.17919 C 0.35347 0.19953 0.36562 0.22797 0.38802 0.23398 C 0.3934 0.21248 0.38385 0.19029 0.37847 0.17086 C 0.37361 0.15329 0.37135 0.13387 0.36892 0.1156 C 0.37049 0.09896 0.37135 0.08185 0.37378 0.0652 C 0.37413 0.06289 0.37639 0.06242 0.37691 0.06081 C 0.37899 0.05341 0.38073 0.04531 0.3816 0.03768 C 0.38194 0.03445 0.37969 0.043 0.37847 0.04578 C 0.36649 0.0726 0.35573 0.10104 0.34201 0.12647 C 0.29757 0.20809 0.25538 0.29318 0.20382 0.36716 C 0.12604 0.47907 0.04097 0.57641 -0.06111 0.64809 C -0.07379 0.64323 -0.0875 0.64161 -0.09931 0.63352 C -0.1217 0.61826 -0.15156 0.57225 -0.16441 0.54682 C -0.20052 0.4763 -0.24132 0.39398 -0.26597 0.31237 C -0.2684 0.29341 -0.26997 0.27375 -0.27222 0.25503 C -0.27014 0.21872 -0.27188 0.18127 -0.26597 0.1452 C -0.26319 0.12809 -0.25365 0.11352 -0.24688 0.09896 C -0.23524 0.07306 -0.22535 0.04531 -0.21042 0.02266 C -0.19896 0.00531 -0.18247 -0.00486 -0.1691 -0.01989 C -0.13524 -0.05665 -0.13281 -0.06937 -0.09774 -0.09365 C -0.07604 -0.10914 -0.05226 -0.11746 -0.02951 -0.12971 C -0.01406 -0.12694 0.00191 -0.12763 0.01667 -0.12116 C 0.03108 -0.11469 0.05625 -0.09156 0.05625 -0.09156 C 0.06788 -0.07052 0.07951 -0.04948 0.09115 -0.02798 C 0.09774 -0.01619 0.09792 3.52601E-6 0.10226 0.01433 C 0.11233 0.04601 0.11128 0.0541 0.13403 0.06081 C 0.13767 0.06196 0.14149 0.06219 0.14514 0.06289 C 0.2026 0.06011 0.2191 0.06705 0.26111 0.04578 C 0.26371 0.043 0.26597 0.03977 0.26892 0.03768 C 0.28472 0.02705 0.27031 0.04416 0.2816 0.02913 C 0.28715 0.00901 0.25104 -0.01365 0.24514 -0.01781 C 0.22187 -0.03284 0.19722 -0.04463 0.17378 -0.05989 C 0.14896 -0.07607 0.14792 -0.08602 0.13403 -0.11723 C 0.12431 -0.13896 0.11545 -0.15584 0.11024 -0.18058 C 0.11267 -0.19399 0.11267 -0.20786 0.11979 -0.18914 L 0.16424 -0.18914 L 0.16736 0.02682 C 0.19167 0.01988 0.21684 0.01664 0.24045 0.00578 C 0.24149 0.00531 0.24566 -0.01087 0.2467 -0.01573 C 0.25 -0.03122 0.2592 -0.05549 0.26892 -0.06405 C 0.27552 -0.07654 0.26875 -0.06636 0.2849 -0.07654 C 0.29514 -0.08347 0.30469 -0.09156 0.31493 -0.09758 C 0.32014 -0.10081 0.32569 -0.10289 0.3309 -0.10659 C 0.34062 -0.11237 0.34913 -0.12047 0.35937 -0.12532 C 0.36146 -0.12602 0.36389 -0.12856 0.3658 -0.1274 C 0.36719 -0.12648 0.36371 -0.1244 0.36267 -0.12324 L -0.11042 -0.74867 L 0.20382 -0.19723 L -0.62431 -0.54613 L -0.71979 -0.47191 L -0.68663 -0.63469 L -0.38177 -0.77619 L -0.39444 -0.76578 L -0.39444 -0.74451 L -0.39444 -0.7318 L -0.39774 -0.76578 C -0.45955 -0.62983 -0.53108 -0.50081 -0.58333 -0.35769 C -0.59514 -0.32532 -0.58524 -0.28625 -0.58646 -0.25018 C -0.58767 -0.22567 -0.59757 -0.21804 -0.60729 -0.19931 C -0.60972 -0.15284 -0.60642 -0.14798 -0.61823 -0.11723 C -0.62066 -0.10336 -0.62309 -0.09156 -0.62778 -0.07862 C -0.63038 -0.06197 -0.63142 -0.04208 -0.64045 -0.02798 C -0.64271 -0.02544 -0.64566 -0.02382 -0.64844 -0.02174 C -0.65 -0.02104 -0.65208 -0.01827 -0.6533 -0.01989 C -0.65486 -0.02174 -0.6533 -0.02544 -0.6533 -0.02798 L -0.76597 -0.55885 L -0.5882 -0.63469 L -0.76736 -0.57133 L -0.62135 -0.54151 L -1.10243 -0.91376 L -1.10885 -0.92625 L -1.10885 -0.90937 L -1.10885 -0.92208 L -1.10885 -0.93896 L -1.10729 -0.92417 L -0.74201 -0.45503 L -0.57379 -0.42752 L -0.61024 -0.3748 L -0.87222 -0.85873 L -0.87396 -0.84602 L -0.78663 -0.31122 L -1.15 -0.8481 C -1.15538 -0.85596 -1.16597 -0.86081 -1.16597 -0.87145 C -1.16597 -0.88301 -1.15781 -0.89411 -1.15 -0.89896 C -1.12083 -0.91723 -1.08872 -0.92555 -1.05799 -0.93896 C -0.69184 -0.93133 0.04045 -0.91584 0.04045 -0.91561 L 0.94045 -0.92208 L -0.74201 0.61896 " pathEditMode="relative" rAng="0" ptsTypes="fffffffffffffffffffffffffffffffffffffffffffffffffffffffffffffffffffffffffffffffffffffffffffffffffffffffffffffffffffffffffffffffffffffffffffffffffffffffffffffffffffffffffffffffffffffffffffffffffffffffffffffffffffffffffffffffffffffAAfffffffffAAAAAAAAAAfffffffffAAAAAAAAAAAAAAAAAffffAAA">
                                      <p:cBhvr>
                                        <p:cTn id="8" dur="2000" fill="hold"/>
                                        <p:tgtEl>
                                          <p:spTgt spid="3">
                                            <p:txEl>
                                              <p:pRg st="1" end="1"/>
                                            </p:txEl>
                                          </p:spTgt>
                                        </p:tgtEl>
                                        <p:attrNameLst>
                                          <p:attrName>ppt_x</p:attrName>
                                          <p:attrName>ppt_y</p:attrName>
                                        </p:attrNameLst>
                                      </p:cBhvr>
                                      <p:rCtr x="-2535" y="-7283"/>
                                    </p:animMotion>
                                  </p:childTnLst>
                                </p:cTn>
                              </p:par>
                              <p:par>
                                <p:cTn id="9" presetID="11" presetClass="path" presetSubtype="0" accel="50000" decel="50000" fill="hold" nodeType="withEffect">
                                  <p:stCondLst>
                                    <p:cond delay="0"/>
                                  </p:stCondLst>
                                  <p:childTnLst>
                                    <p:animMotion origin="layout" path="M -0.78247 -0.59398 L -0.74653 -0.45231 L -0.67448 -0.45231 L -0.71042 -0.30856 L -0.67448 -0.16643 L -0.74653 -0.16643 L -0.78247 -0.02222 L -0.81841 -0.16643 L -0.89045 -0.16643 L -0.85452 -0.30856 L -0.89045 -0.45231 L -0.81841 -0.45231 L -0.78247 -0.59398 Z " pathEditMode="relative" rAng="0" ptsTypes="FFFFFFFFFFFFF">
                                      <p:cBhvr>
                                        <p:cTn id="10" dur="2000" fill="hold"/>
                                        <p:tgtEl>
                                          <p:spTgt spid="3">
                                            <p:txEl>
                                              <p:pRg st="2" end="2"/>
                                            </p:txEl>
                                          </p:spTgt>
                                        </p:tgtEl>
                                        <p:attrNameLst>
                                          <p:attrName>ppt_x</p:attrName>
                                          <p:attrName>ppt_y</p:attrName>
                                        </p:attrNameLst>
                                      </p:cBhvr>
                                      <p:rCtr x="0" y="28588"/>
                                    </p:animMotion>
                                  </p:childTnLst>
                                </p:cTn>
                              </p:par>
                              <p:par>
                                <p:cTn id="11" presetID="11" presetClass="path" presetSubtype="0" accel="50000" decel="50000" fill="hold" nodeType="withEffect">
                                  <p:stCondLst>
                                    <p:cond delay="0"/>
                                  </p:stCondLst>
                                  <p:childTnLst>
                                    <p:animMotion origin="layout" path="M -0.64688 -0.60463 L -0.61094 -0.46312 L -0.53889 -0.46312 L -0.57483 -0.31954 L -0.53889 -0.17757 L -0.61094 -0.17757 L -0.64688 -0.03353 L -0.68281 -0.17757 L -0.75486 -0.17757 L -0.71892 -0.31954 L -0.75486 -0.46312 L -0.68281 -0.46312 L -0.64688 -0.60463 Z " pathEditMode="relative" rAng="0" ptsTypes="FFFFFFFFFFFFF">
                                      <p:cBhvr>
                                        <p:cTn id="12" dur="2000" fill="hold"/>
                                        <p:tgtEl>
                                          <p:spTgt spid="3">
                                            <p:txEl>
                                              <p:pRg st="3" end="3"/>
                                            </p:txEl>
                                          </p:spTgt>
                                        </p:tgtEl>
                                        <p:attrNameLst>
                                          <p:attrName>ppt_x</p:attrName>
                                          <p:attrName>ppt_y</p:attrName>
                                        </p:attrNameLst>
                                      </p:cBhvr>
                                      <p:rCtr x="0" y="28555"/>
                                    </p:animMotion>
                                  </p:childTnLst>
                                </p:cTn>
                              </p:par>
                              <p:par>
                                <p:cTn id="13" presetID="11" presetClass="path" presetSubtype="0" accel="50000" decel="50000" fill="hold" nodeType="withEffect">
                                  <p:stCondLst>
                                    <p:cond delay="0"/>
                                  </p:stCondLst>
                                  <p:childTnLst>
                                    <p:animMotion origin="layout" path="M -0.67014 -0.78358 L -0.6342 -0.64208 L -0.56216 -0.64208 L -0.59809 -0.49849 L -0.56216 -0.35653 L -0.6342 -0.35653 L -0.67014 -0.21248 L -0.70608 -0.35653 L -0.77813 -0.35653 L -0.74219 -0.49849 L -0.77813 -0.64208 L -0.70608 -0.64208 L -0.67014 -0.78358 Z " pathEditMode="relative" rAng="0" ptsTypes="FFFFFFFFFFFFF">
                                      <p:cBhvr>
                                        <p:cTn id="14" dur="2000" fill="hold"/>
                                        <p:tgtEl>
                                          <p:spTgt spid="3">
                                            <p:txEl>
                                              <p:pRg st="4" end="4"/>
                                            </p:txEl>
                                          </p:spTgt>
                                        </p:tgtEl>
                                        <p:attrNameLst>
                                          <p:attrName>ppt_x</p:attrName>
                                          <p:attrName>ppt_y</p:attrName>
                                        </p:attrNameLst>
                                      </p:cBhvr>
                                      <p:rCtr x="0" y="28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solidFill>
                  <a:srgbClr val="FFFF00"/>
                </a:solidFill>
              </a:rPr>
              <a:t>Thunder facts</a:t>
            </a:r>
            <a:endParaRPr lang="en-GB" dirty="0">
              <a:solidFill>
                <a:srgbClr val="FFFF00"/>
              </a:solidFill>
            </a:endParaRPr>
          </a:p>
        </p:txBody>
      </p:sp>
      <p:sp>
        <p:nvSpPr>
          <p:cNvPr id="3" name="Content Placeholder 2"/>
          <p:cNvSpPr>
            <a:spLocks noGrp="1"/>
          </p:cNvSpPr>
          <p:nvPr>
            <p:ph sz="half" idx="1"/>
          </p:nvPr>
        </p:nvSpPr>
        <p:spPr/>
        <p:txBody>
          <a:bodyPr>
            <a:normAutofit fontScale="92500" lnSpcReduction="20000"/>
          </a:bodyPr>
          <a:lstStyle/>
          <a:p>
            <a:endParaRPr lang="en-GB" sz="1800" dirty="0" smtClean="0">
              <a:solidFill>
                <a:srgbClr val="7030A0"/>
              </a:solidFill>
              <a:latin typeface="Algerian" panose="04020705040A02060702" pitchFamily="82" charset="0"/>
            </a:endParaRPr>
          </a:p>
          <a:p>
            <a:pPr marL="0" indent="0">
              <a:buNone/>
            </a:pPr>
            <a:r>
              <a:rPr lang="en-GB" sz="1900" dirty="0" smtClean="0">
                <a:solidFill>
                  <a:srgbClr val="9954CC"/>
                </a:solidFill>
                <a:latin typeface="Algerian" panose="04020705040A02060702" pitchFamily="82" charset="0"/>
              </a:rPr>
              <a:t>1  Thunder </a:t>
            </a:r>
            <a:r>
              <a:rPr lang="en-GB" sz="1900" dirty="0">
                <a:solidFill>
                  <a:srgbClr val="9954CC"/>
                </a:solidFill>
                <a:latin typeface="Algerian" panose="04020705040A02060702" pitchFamily="82" charset="0"/>
              </a:rPr>
              <a:t>is the sound caused by lightning</a:t>
            </a:r>
            <a:r>
              <a:rPr lang="en-GB" sz="1900" dirty="0">
                <a:latin typeface="Algerian" panose="04020705040A02060702" pitchFamily="82" charset="0"/>
              </a:rPr>
              <a:t>.</a:t>
            </a:r>
          </a:p>
          <a:p>
            <a:pPr marL="0" indent="0">
              <a:buNone/>
            </a:pPr>
            <a:endParaRPr lang="en-GB" sz="1900" dirty="0">
              <a:latin typeface="Algerian" panose="04020705040A02060702" pitchFamily="82" charset="0"/>
            </a:endParaRPr>
          </a:p>
          <a:p>
            <a:pPr marL="0" indent="0">
              <a:buNone/>
            </a:pPr>
            <a:r>
              <a:rPr lang="en-GB" sz="1900" dirty="0" smtClean="0">
                <a:solidFill>
                  <a:srgbClr val="00B0F0"/>
                </a:solidFill>
                <a:latin typeface="Algerian" panose="04020705040A02060702" pitchFamily="82" charset="0"/>
              </a:rPr>
              <a:t>2 The </a:t>
            </a:r>
            <a:r>
              <a:rPr lang="en-GB" sz="1900" dirty="0">
                <a:solidFill>
                  <a:srgbClr val="00B0F0"/>
                </a:solidFill>
                <a:latin typeface="Algerian" panose="04020705040A02060702" pitchFamily="82" charset="0"/>
              </a:rPr>
              <a:t>intense heat from lightning causes the surrounding air to rapidly expand and create a sonic wave that you hear as thunder.</a:t>
            </a:r>
          </a:p>
          <a:p>
            <a:pPr marL="0" indent="0">
              <a:buNone/>
            </a:pPr>
            <a:endParaRPr lang="en-GB" sz="1900" dirty="0">
              <a:latin typeface="Algerian" panose="04020705040A02060702" pitchFamily="82" charset="0"/>
            </a:endParaRPr>
          </a:p>
          <a:p>
            <a:pPr marL="0" indent="0">
              <a:buNone/>
            </a:pPr>
            <a:r>
              <a:rPr lang="en-GB" sz="1900" dirty="0" smtClean="0">
                <a:solidFill>
                  <a:srgbClr val="7030A0"/>
                </a:solidFill>
                <a:latin typeface="Algerian" panose="04020705040A02060702" pitchFamily="82" charset="0"/>
              </a:rPr>
              <a:t>3 The </a:t>
            </a:r>
            <a:r>
              <a:rPr lang="en-GB" sz="1900" dirty="0">
                <a:solidFill>
                  <a:srgbClr val="7030A0"/>
                </a:solidFill>
                <a:latin typeface="Algerian" panose="04020705040A02060702" pitchFamily="82" charset="0"/>
              </a:rPr>
              <a:t>average temperature of lightning is around 20000 °C (36000 °F).</a:t>
            </a:r>
          </a:p>
          <a:p>
            <a:pPr marL="0" indent="0">
              <a:buNone/>
            </a:pPr>
            <a:endParaRPr lang="en-GB" sz="1900" dirty="0">
              <a:latin typeface="Algerian" panose="04020705040A02060702" pitchFamily="82" charset="0"/>
            </a:endParaRPr>
          </a:p>
          <a:p>
            <a:pPr marL="0" indent="0">
              <a:buNone/>
            </a:pPr>
            <a:r>
              <a:rPr lang="en-GB" sz="1900" dirty="0" smtClean="0">
                <a:solidFill>
                  <a:srgbClr val="00B0F0"/>
                </a:solidFill>
                <a:latin typeface="Algerian" panose="04020705040A02060702" pitchFamily="82" charset="0"/>
              </a:rPr>
              <a:t>4 The </a:t>
            </a:r>
            <a:r>
              <a:rPr lang="en-GB" sz="1900" dirty="0">
                <a:solidFill>
                  <a:srgbClr val="00B0F0"/>
                </a:solidFill>
                <a:latin typeface="Algerian" panose="04020705040A02060702" pitchFamily="82" charset="0"/>
              </a:rPr>
              <a:t>sound of thunder can be anything from a loud crack to a low </a:t>
            </a:r>
            <a:r>
              <a:rPr lang="en-GB" sz="1900" dirty="0" smtClean="0">
                <a:solidFill>
                  <a:srgbClr val="00B0F0"/>
                </a:solidFill>
                <a:latin typeface="Algerian" panose="04020705040A02060702" pitchFamily="82" charset="0"/>
              </a:rPr>
              <a:t>rumble</a:t>
            </a:r>
            <a:endParaRPr lang="en-GB" sz="1900" dirty="0">
              <a:solidFill>
                <a:srgbClr val="00B0F0"/>
              </a:solidFill>
              <a:latin typeface="Algerian" panose="04020705040A02060702" pitchFamily="82" charset="0"/>
            </a:endParaRPr>
          </a:p>
        </p:txBody>
      </p:sp>
      <p:sp>
        <p:nvSpPr>
          <p:cNvPr id="4" name="Content Placeholder 3"/>
          <p:cNvSpPr>
            <a:spLocks noGrp="1"/>
          </p:cNvSpPr>
          <p:nvPr>
            <p:ph sz="half" idx="2"/>
          </p:nvPr>
        </p:nvSpPr>
        <p:spPr/>
        <p:txBody>
          <a:bodyPr>
            <a:noAutofit/>
          </a:bodyPr>
          <a:lstStyle/>
          <a:p>
            <a:pPr marL="0" indent="0">
              <a:buNone/>
            </a:pPr>
            <a:r>
              <a:rPr lang="en-GB" sz="1600" dirty="0" smtClean="0">
                <a:solidFill>
                  <a:srgbClr val="00B0F0"/>
                </a:solidFill>
              </a:rPr>
              <a:t>1 light travels </a:t>
            </a:r>
            <a:r>
              <a:rPr lang="en-GB" sz="1600" dirty="0">
                <a:solidFill>
                  <a:srgbClr val="00B0F0"/>
                </a:solidFill>
              </a:rPr>
              <a:t>faster than sound so we </a:t>
            </a:r>
            <a:r>
              <a:rPr lang="en-GB" sz="1600" dirty="0">
                <a:solidFill>
                  <a:srgbClr val="00B0F0"/>
                </a:solidFill>
                <a:latin typeface="Algerian" panose="04020705040A02060702" pitchFamily="82" charset="0"/>
              </a:rPr>
              <a:t>see lightning before we hear thunder.</a:t>
            </a:r>
          </a:p>
          <a:p>
            <a:endParaRPr lang="en-GB" sz="1600" dirty="0">
              <a:latin typeface="Algerian" panose="04020705040A02060702" pitchFamily="82" charset="0"/>
            </a:endParaRPr>
          </a:p>
          <a:p>
            <a:pPr marL="0" indent="0">
              <a:buNone/>
            </a:pPr>
            <a:r>
              <a:rPr lang="en-GB" sz="1600" dirty="0" smtClean="0">
                <a:solidFill>
                  <a:srgbClr val="7030A0"/>
                </a:solidFill>
                <a:latin typeface="Algerian" panose="04020705040A02060702" pitchFamily="82" charset="0"/>
              </a:rPr>
              <a:t>2  The </a:t>
            </a:r>
            <a:r>
              <a:rPr lang="en-GB" sz="1600" dirty="0">
                <a:solidFill>
                  <a:srgbClr val="7030A0"/>
                </a:solidFill>
                <a:latin typeface="Algerian" panose="04020705040A02060702" pitchFamily="82" charset="0"/>
              </a:rPr>
              <a:t>closer you are, the shorter the gap between the lightning and thunder.</a:t>
            </a:r>
          </a:p>
          <a:p>
            <a:endParaRPr lang="en-GB" sz="1600" dirty="0">
              <a:latin typeface="Algerian" panose="04020705040A02060702" pitchFamily="82" charset="0"/>
            </a:endParaRPr>
          </a:p>
          <a:p>
            <a:pPr marL="0" indent="0">
              <a:buNone/>
            </a:pPr>
            <a:r>
              <a:rPr lang="en-GB" sz="1600" dirty="0" smtClean="0">
                <a:solidFill>
                  <a:srgbClr val="00B0F0"/>
                </a:solidFill>
                <a:latin typeface="Algerian" panose="04020705040A02060702" pitchFamily="82" charset="0"/>
              </a:rPr>
              <a:t>3 The </a:t>
            </a:r>
            <a:r>
              <a:rPr lang="en-GB" sz="1600" dirty="0">
                <a:solidFill>
                  <a:srgbClr val="00B0F0"/>
                </a:solidFill>
                <a:latin typeface="Algerian" panose="04020705040A02060702" pitchFamily="82" charset="0"/>
              </a:rPr>
              <a:t>speed of sound is around 767 miles per hour (1,230 kilometres per hour).</a:t>
            </a:r>
          </a:p>
          <a:p>
            <a:endParaRPr lang="en-GB" sz="1600" dirty="0">
              <a:latin typeface="Algerian" panose="04020705040A02060702" pitchFamily="82" charset="0"/>
            </a:endParaRPr>
          </a:p>
          <a:p>
            <a:pPr marL="0" indent="0">
              <a:buNone/>
            </a:pPr>
            <a:r>
              <a:rPr lang="en-GB" sz="1600" dirty="0" smtClean="0">
                <a:solidFill>
                  <a:srgbClr val="7030A0"/>
                </a:solidFill>
                <a:latin typeface="Algerian" panose="04020705040A02060702" pitchFamily="82" charset="0"/>
              </a:rPr>
              <a:t>4 The </a:t>
            </a:r>
            <a:r>
              <a:rPr lang="en-GB" sz="1600" dirty="0">
                <a:solidFill>
                  <a:srgbClr val="7030A0"/>
                </a:solidFill>
                <a:latin typeface="Algerian" panose="04020705040A02060702" pitchFamily="82" charset="0"/>
              </a:rPr>
              <a:t>speed of light is around 669600000 miles per hour (1080000000 kilometres per hour).</a:t>
            </a:r>
          </a:p>
          <a:p>
            <a:endParaRPr lang="en-GB" sz="1600" dirty="0">
              <a:latin typeface="Algerian" panose="04020705040A02060702" pitchFamily="82" charset="0"/>
            </a:endParaRPr>
          </a:p>
          <a:p>
            <a:pPr marL="0" indent="0">
              <a:buNone/>
            </a:pPr>
            <a:r>
              <a:rPr lang="en-GB" sz="1600" dirty="0" smtClean="0">
                <a:solidFill>
                  <a:srgbClr val="00B0F0"/>
                </a:solidFill>
                <a:latin typeface="Algerian" panose="04020705040A02060702" pitchFamily="82" charset="0"/>
              </a:rPr>
              <a:t>5 Thunder </a:t>
            </a:r>
            <a:r>
              <a:rPr lang="en-GB" sz="1600" dirty="0">
                <a:solidFill>
                  <a:srgbClr val="00B0F0"/>
                </a:solidFill>
                <a:latin typeface="Algerian" panose="04020705040A02060702" pitchFamily="82" charset="0"/>
              </a:rPr>
              <a:t>is difficult to hear at distances over 12 miles (20 kilometres).</a:t>
            </a:r>
          </a:p>
        </p:txBody>
      </p:sp>
    </p:spTree>
    <p:extLst>
      <p:ext uri="{BB962C8B-B14F-4D97-AF65-F5344CB8AC3E}">
        <p14:creationId xmlns:p14="http://schemas.microsoft.com/office/powerpoint/2010/main" val="354195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circle(in)">
                                      <p:cBhvr>
                                        <p:cTn id="22" dur="20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circle(in)">
                                      <p:cBhvr>
                                        <p:cTn id="32" dur="2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circle(in)">
                                      <p:cBhvr>
                                        <p:cTn id="37" dur="2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circle(in)">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circle(in)">
                                      <p:cBhvr>
                                        <p:cTn id="47" dur="20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ircle(in)">
                                      <p:cBhvr>
                                        <p:cTn id="5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GB" b="1" i="1" u="sng"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skerville Old Face" panose="02020602080505020303" pitchFamily="18" charset="0"/>
              </a:rPr>
              <a:t>Fun facts</a:t>
            </a:r>
            <a:endParaRPr lang="en-GB" b="1" i="1" u="sng"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askerville Old Face" panose="02020602080505020303" pitchFamily="18" charset="0"/>
            </a:endParaRPr>
          </a:p>
        </p:txBody>
      </p:sp>
      <p:sp>
        <p:nvSpPr>
          <p:cNvPr id="3" name="Content Placeholder 2"/>
          <p:cNvSpPr>
            <a:spLocks noGrp="1"/>
          </p:cNvSpPr>
          <p:nvPr>
            <p:ph sz="half" idx="1"/>
          </p:nvPr>
        </p:nvSpPr>
        <p:spPr>
          <a:xfrm>
            <a:off x="467544" y="1556792"/>
            <a:ext cx="4038600" cy="4525963"/>
          </a:xfrm>
        </p:spPr>
        <p:style>
          <a:lnRef idx="2">
            <a:schemeClr val="accent5"/>
          </a:lnRef>
          <a:fillRef idx="1">
            <a:schemeClr val="lt1"/>
          </a:fillRef>
          <a:effectRef idx="0">
            <a:schemeClr val="accent5"/>
          </a:effectRef>
          <a:fontRef idx="minor">
            <a:schemeClr val="dk1"/>
          </a:fontRef>
        </p:style>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Even as some regions of the planet experience more intense storms, others will suffer a greater risk of drought during warmer months, the study </a:t>
            </a:r>
            <a:r>
              <a:rPr lang="en-GB"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concluded</a:t>
            </a:r>
          </a:p>
          <a:p>
            <a:r>
              <a:rPr lang="en-GB"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Based on computer models, </a:t>
            </a:r>
            <a:r>
              <a:rPr lang="en-GB" sz="2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Meehl</a:t>
            </a:r>
            <a:r>
              <a:rPr lang="en-GB"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and his colleagues expect that the regions most likely to experience the more intense storms are places where large masses of moist air converge</a:t>
            </a:r>
          </a:p>
        </p:txBody>
      </p:sp>
      <p:sp>
        <p:nvSpPr>
          <p:cNvPr id="4" name="Content Placeholder 3"/>
          <p:cNvSpPr>
            <a:spLocks noGrp="1"/>
          </p:cNvSpPr>
          <p:nvPr>
            <p:ph sz="half" idx="2"/>
          </p:nvPr>
        </p:nvSpPr>
        <p:spPr/>
        <p:style>
          <a:lnRef idx="2">
            <a:schemeClr val="accent5"/>
          </a:lnRef>
          <a:fillRef idx="1">
            <a:schemeClr val="lt1"/>
          </a:fillRef>
          <a:effectRef idx="0">
            <a:schemeClr val="accent5"/>
          </a:effectRef>
          <a:fontRef idx="minor">
            <a:schemeClr val="dk1"/>
          </a:fontRef>
        </p:style>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Even if you could stabilize greenhouse gas concentrations in the atmosphere at present day levels, the system has a certain amount of thermal inertia and would take several more decades to stabilize," </a:t>
            </a:r>
            <a:r>
              <a:rPr lang="en-GB"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Meehl</a:t>
            </a:r>
            <a:r>
              <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said. "You'd have to really decrease the rate that you're putting stuff in the atmosphere to get the concentrations to level out and that'll probably be fairly difficult politically</a:t>
            </a:r>
            <a:endParaRPr lang="en-GB"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110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nodeType="clickEffect">
                                  <p:stCondLst>
                                    <p:cond delay="0"/>
                                  </p:stCondLst>
                                  <p:childTnLst>
                                    <p:animMotion origin="layout" path="M -0.01354 -0.12754 L -0.00365 -0.04305 L 0.0401 0.00903 L 0.01024 0.07454 L 0.02014 0.15903 L -0.0316 0.16991 L -0.06128 0.23612 L -0.10434 0.18519 L -0.15625 0.19607 L -0.16615 0.11158 L -0.20885 0.06135 L -0.18003 -0.00625 L -0.1901 -0.0905 L -0.13802 -0.10138 L -0.10903 -0.16851 L -0.06528 -0.11666 L -0.01354 -0.12754 Z " pathEditMode="relative" rAng="4867363" ptsTypes="FFFFFFFFFFFFFFFFF">
                                      <p:cBhvr>
                                        <p:cTn id="6" dur="2000" fill="hold"/>
                                        <p:tgtEl>
                                          <p:spTgt spid="3">
                                            <p:txEl>
                                              <p:pRg st="0" end="0"/>
                                            </p:txEl>
                                          </p:spTgt>
                                        </p:tgtEl>
                                        <p:attrNameLst>
                                          <p:attrName>ppt_x</p:attrName>
                                          <p:attrName>ppt_y</p:attrName>
                                        </p:attrNameLst>
                                      </p:cBhvr>
                                      <p:rCtr x="-7101" y="16111"/>
                                    </p:animMotion>
                                  </p:childTnLst>
                                </p:cTn>
                              </p:par>
                            </p:childTnLst>
                          </p:cTn>
                        </p:par>
                      </p:childTnLst>
                    </p:cTn>
                  </p:par>
                  <p:par>
                    <p:cTn id="7" fill="hold">
                      <p:stCondLst>
                        <p:cond delay="indefinite"/>
                      </p:stCondLst>
                      <p:childTnLst>
                        <p:par>
                          <p:cTn id="8" fill="hold">
                            <p:stCondLst>
                              <p:cond delay="0"/>
                            </p:stCondLst>
                            <p:childTnLst>
                              <p:par>
                                <p:cTn id="9" presetID="9" presetClass="path" presetSubtype="0" accel="50000" decel="50000" fill="hold" nodeType="click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1" presetClass="path" presetSubtype="0" accel="50000" decel="50000" fill="hold"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4" dur="2000" fill="hold"/>
                                        <p:tgtEl>
                                          <p:spTgt spid="4">
                                            <p:txEl>
                                              <p:pRg st="0" end="0"/>
                                            </p:txEl>
                                          </p:spTgt>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 presetClass="path" presetSubtype="0" accel="50000" decel="50000" fill="hold" grpId="0" nodeType="clickEffect">
                                  <p:stCondLst>
                                    <p:cond delay="0"/>
                                  </p:stCondLst>
                                  <p:childTnLst>
                                    <p:animMotion origin="layout" path="M 0 0 L 0.125 -0.084 L 0.25 0 L 0.125 0.084 L 0 0 Z" pathEditMode="relative" ptsTypes="">
                                      <p:cBhvr>
                                        <p:cTn id="18"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Facts</a:t>
            </a:r>
            <a:endParaRPr lang="en-GB"/>
          </a:p>
        </p:txBody>
      </p:sp>
      <p:sp>
        <p:nvSpPr>
          <p:cNvPr id="3" name="Content Placeholder 2"/>
          <p:cNvSpPr>
            <a:spLocks noGrp="1"/>
          </p:cNvSpPr>
          <p:nvPr>
            <p:ph sz="half" idx="1"/>
          </p:nvPr>
        </p:nvSpPr>
        <p:spPr/>
        <p:txBody>
          <a:bodyPr>
            <a:normAutofit lnSpcReduction="10000"/>
          </a:bodyPr>
          <a:lstStyle/>
          <a:p>
            <a:r>
              <a:rPr lang="en-GB" dirty="0" smtClean="0"/>
              <a:t> </a:t>
            </a:r>
            <a:r>
              <a:rPr lang="en-GB" dirty="0"/>
              <a:t>A new global satellite survey of thunderstorm activity has helped meteorologists pinpoint exactly where Earth’s hotspots for intense </a:t>
            </a:r>
            <a:r>
              <a:rPr lang="en-GB" dirty="0" err="1"/>
              <a:t>T</a:t>
            </a:r>
            <a:r>
              <a:rPr lang="en-GB" dirty="0" err="1" smtClean="0"/>
              <a:t>understorm</a:t>
            </a:r>
            <a:r>
              <a:rPr lang="en-GB" dirty="0" smtClean="0"/>
              <a:t> are</a:t>
            </a:r>
            <a:r>
              <a:rPr lang="en-GB" dirty="0"/>
              <a:t> </a:t>
            </a:r>
            <a:r>
              <a:rPr lang="en-GB" dirty="0" smtClean="0"/>
              <a:t> </a:t>
            </a:r>
            <a:r>
              <a:rPr lang="en-GB" dirty="0"/>
              <a:t>the American </a:t>
            </a:r>
            <a:r>
              <a:rPr lang="en-GB" dirty="0" err="1" smtClean="0"/>
              <a:t>Midwestand</a:t>
            </a:r>
            <a:r>
              <a:rPr lang="en-GB" dirty="0" smtClean="0"/>
              <a:t> some </a:t>
            </a:r>
            <a:r>
              <a:rPr lang="en-GB" dirty="0"/>
              <a:t>semi-arid regions like the edges of the Sahara desert.</a:t>
            </a:r>
            <a:endParaRPr lang="en-GB" dirty="0"/>
          </a:p>
        </p:txBody>
      </p:sp>
      <p:sp>
        <p:nvSpPr>
          <p:cNvPr id="4" name="Content Placeholder 3"/>
          <p:cNvSpPr>
            <a:spLocks noGrp="1"/>
          </p:cNvSpPr>
          <p:nvPr>
            <p:ph sz="half" idx="2"/>
          </p:nvPr>
        </p:nvSpPr>
        <p:spPr/>
        <p:txBody>
          <a:bodyPr>
            <a:normAutofit lnSpcReduction="10000"/>
          </a:bodyPr>
          <a:lstStyle/>
          <a:p>
            <a:pPr marL="0" indent="0">
              <a:buNone/>
            </a:pPr>
            <a:endParaRPr lang="en-GB" dirty="0"/>
          </a:p>
        </p:txBody>
      </p:sp>
    </p:spTree>
    <p:extLst>
      <p:ext uri="{BB962C8B-B14F-4D97-AF65-F5344CB8AC3E}">
        <p14:creationId xmlns:p14="http://schemas.microsoft.com/office/powerpoint/2010/main" val="4137839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624</Words>
  <Application>Microsoft Office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Thunder &amp; Lightning</vt:lpstr>
      <vt:lpstr>Thunder and lightning.</vt:lpstr>
      <vt:lpstr>How to know lightning is near</vt:lpstr>
      <vt:lpstr>What causes thunder?</vt:lpstr>
      <vt:lpstr>Random facts </vt:lpstr>
      <vt:lpstr>Thunder facts</vt:lpstr>
      <vt:lpstr>Fun facts</vt:lpstr>
      <vt:lpstr>Facts</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Thunder &amp; Lightning</dc:title>
  <dc:creator>Amyleigh McAulay</dc:creator>
  <cp:lastModifiedBy>Amyleigh McAulay</cp:lastModifiedBy>
  <cp:revision>15</cp:revision>
  <dcterms:created xsi:type="dcterms:W3CDTF">2016-09-06T10:11:46Z</dcterms:created>
  <dcterms:modified xsi:type="dcterms:W3CDTF">2016-09-08T09:35:42Z</dcterms:modified>
</cp:coreProperties>
</file>