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0D4187-5DF2-43D2-B91A-F2022ED2D98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CE90A-D7DC-4BF7-B89C-E281DE28475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28361841-1793-4260-A1D4-15D7FC569057}">
      <dgm:prSet phldrT="[Text]" custT="1"/>
      <dgm:spPr/>
      <dgm:t>
        <a:bodyPr/>
        <a:lstStyle/>
        <a:p>
          <a:r>
            <a:rPr lang="en-GB" sz="3800" b="1" dirty="0" smtClean="0">
              <a:solidFill>
                <a:srgbClr val="FF0000"/>
              </a:solidFill>
              <a:latin typeface="Bauhaus 93" panose="04030905020B02020C02" pitchFamily="82" charset="0"/>
            </a:rPr>
            <a:t>Orthodox Easter</a:t>
          </a:r>
        </a:p>
        <a:p>
          <a:r>
            <a:rPr lang="en-GB" sz="2800" dirty="0" smtClean="0">
              <a:solidFill>
                <a:srgbClr val="00B0F0"/>
              </a:solidFill>
              <a:latin typeface="Bauhaus 93" panose="04030905020B02020C02" pitchFamily="82" charset="0"/>
            </a:rPr>
            <a:t>Easter is the biggest festival in Greece so far.</a:t>
          </a:r>
        </a:p>
        <a:p>
          <a:endParaRPr lang="en-GB" sz="2800" dirty="0">
            <a:solidFill>
              <a:srgbClr val="00B0F0"/>
            </a:solidFill>
            <a:latin typeface="Bauhaus 93" panose="04030905020B02020C02" pitchFamily="82" charset="0"/>
          </a:endParaRPr>
        </a:p>
      </dgm:t>
    </dgm:pt>
    <dgm:pt modelId="{97C85BF8-C48A-4394-AA5F-4575E801EA23}" type="parTrans" cxnId="{2A8A0CAF-CBC6-43C8-8FE6-80FE3DAB63A0}">
      <dgm:prSet/>
      <dgm:spPr/>
      <dgm:t>
        <a:bodyPr/>
        <a:lstStyle/>
        <a:p>
          <a:endParaRPr lang="en-GB"/>
        </a:p>
      </dgm:t>
    </dgm:pt>
    <dgm:pt modelId="{A5F792E6-387A-4F3A-950C-DD1ECB55D735}" type="sibTrans" cxnId="{2A8A0CAF-CBC6-43C8-8FE6-80FE3DAB63A0}">
      <dgm:prSet/>
      <dgm:spPr/>
      <dgm:t>
        <a:bodyPr/>
        <a:lstStyle/>
        <a:p>
          <a:endParaRPr lang="en-GB"/>
        </a:p>
      </dgm:t>
    </dgm:pt>
    <dgm:pt modelId="{93A3C737-067C-49E5-BBE2-C52F65B7CF62}" type="pres">
      <dgm:prSet presAssocID="{1D9CE90A-D7DC-4BF7-B89C-E281DE28475C}" presName="Name0" presStyleCnt="0">
        <dgm:presLayoutVars>
          <dgm:dir/>
          <dgm:resizeHandles val="exact"/>
        </dgm:presLayoutVars>
      </dgm:prSet>
      <dgm:spPr/>
    </dgm:pt>
    <dgm:pt modelId="{5C60A536-7ED4-441B-AF74-BEF2CEB67EB8}" type="pres">
      <dgm:prSet presAssocID="{28361841-1793-4260-A1D4-15D7FC569057}" presName="compNode" presStyleCnt="0"/>
      <dgm:spPr/>
    </dgm:pt>
    <dgm:pt modelId="{8CDE18EB-B8F7-4ECC-B9D0-3B0BE94D8855}" type="pres">
      <dgm:prSet presAssocID="{28361841-1793-4260-A1D4-15D7FC569057}" presName="pictRect" presStyleLbl="node1" presStyleIdx="0" presStyleCnt="1" custLinFactNeighborX="-2242" custLinFactNeighborY="-184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Easter morning outside Agios Titos church, Iraklio, Crete. Image by Ian Cumming / Getty Images"/>
        </a:ext>
      </dgm:extLst>
    </dgm:pt>
    <dgm:pt modelId="{9D93ADD8-B7AE-4037-9105-FDA48392507D}" type="pres">
      <dgm:prSet presAssocID="{28361841-1793-4260-A1D4-15D7FC569057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A8A0CAF-CBC6-43C8-8FE6-80FE3DAB63A0}" srcId="{1D9CE90A-D7DC-4BF7-B89C-E281DE28475C}" destId="{28361841-1793-4260-A1D4-15D7FC569057}" srcOrd="0" destOrd="0" parTransId="{97C85BF8-C48A-4394-AA5F-4575E801EA23}" sibTransId="{A5F792E6-387A-4F3A-950C-DD1ECB55D735}"/>
    <dgm:cxn modelId="{0F81FB62-CB51-4559-90A1-139903768314}" type="presOf" srcId="{28361841-1793-4260-A1D4-15D7FC569057}" destId="{9D93ADD8-B7AE-4037-9105-FDA48392507D}" srcOrd="0" destOrd="0" presId="urn:microsoft.com/office/officeart/2005/8/layout/pList1"/>
    <dgm:cxn modelId="{A431D358-2CD4-460D-9DF8-E35D8074995E}" type="presOf" srcId="{1D9CE90A-D7DC-4BF7-B89C-E281DE28475C}" destId="{93A3C737-067C-49E5-BBE2-C52F65B7CF62}" srcOrd="0" destOrd="0" presId="urn:microsoft.com/office/officeart/2005/8/layout/pList1"/>
    <dgm:cxn modelId="{6D4DC91F-65AD-4BED-9C58-CB2A8846FBD9}" type="presParOf" srcId="{93A3C737-067C-49E5-BBE2-C52F65B7CF62}" destId="{5C60A536-7ED4-441B-AF74-BEF2CEB67EB8}" srcOrd="0" destOrd="0" presId="urn:microsoft.com/office/officeart/2005/8/layout/pList1"/>
    <dgm:cxn modelId="{01F0AE93-1C78-4A48-B024-7AD0CF17353D}" type="presParOf" srcId="{5C60A536-7ED4-441B-AF74-BEF2CEB67EB8}" destId="{8CDE18EB-B8F7-4ECC-B9D0-3B0BE94D8855}" srcOrd="0" destOrd="0" presId="urn:microsoft.com/office/officeart/2005/8/layout/pList1"/>
    <dgm:cxn modelId="{28A40915-3007-4F99-AD21-E7C4D2B78527}" type="presParOf" srcId="{5C60A536-7ED4-441B-AF74-BEF2CEB67EB8}" destId="{9D93ADD8-B7AE-4037-9105-FDA48392507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E18EB-B8F7-4ECC-B9D0-3B0BE94D8855}">
      <dsp:nvSpPr>
        <dsp:cNvPr id="0" name=""/>
        <dsp:cNvSpPr/>
      </dsp:nvSpPr>
      <dsp:spPr>
        <a:xfrm>
          <a:off x="971790" y="0"/>
          <a:ext cx="4958767" cy="341659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3ADD8-B7AE-4037-9105-FDA48392507D}">
      <dsp:nvSpPr>
        <dsp:cNvPr id="0" name=""/>
        <dsp:cNvSpPr/>
      </dsp:nvSpPr>
      <dsp:spPr>
        <a:xfrm>
          <a:off x="1082966" y="3416735"/>
          <a:ext cx="4958767" cy="1839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0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 smtClean="0">
              <a:solidFill>
                <a:srgbClr val="FF0000"/>
              </a:solidFill>
              <a:latin typeface="Bauhaus 93" panose="04030905020B02020C02" pitchFamily="82" charset="0"/>
            </a:rPr>
            <a:t>Orthodox Easter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00B0F0"/>
              </a:solidFill>
              <a:latin typeface="Bauhaus 93" panose="04030905020B02020C02" pitchFamily="82" charset="0"/>
            </a:rPr>
            <a:t>Easter is the biggest festival in Greece so far.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>
            <a:solidFill>
              <a:srgbClr val="00B0F0"/>
            </a:solidFill>
            <a:latin typeface="Bauhaus 93" panose="04030905020B02020C02" pitchFamily="82" charset="0"/>
          </a:endParaRPr>
        </a:p>
      </dsp:txBody>
      <dsp:txXfrm>
        <a:off x="1082966" y="3416735"/>
        <a:ext cx="4958767" cy="1839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D0C0-70CA-4550-8BFD-E546179CF6A8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1663-10FB-4975-8C5E-3C88068999F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D0C0-70CA-4550-8BFD-E546179CF6A8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1663-10FB-4975-8C5E-3C88068999F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D0C0-70CA-4550-8BFD-E546179CF6A8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1663-10FB-4975-8C5E-3C88068999F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D0C0-70CA-4550-8BFD-E546179CF6A8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1663-10FB-4975-8C5E-3C88068999F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D0C0-70CA-4550-8BFD-E546179CF6A8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1663-10FB-4975-8C5E-3C88068999F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D0C0-70CA-4550-8BFD-E546179CF6A8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1663-10FB-4975-8C5E-3C88068999F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D0C0-70CA-4550-8BFD-E546179CF6A8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1663-10FB-4975-8C5E-3C88068999F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D0C0-70CA-4550-8BFD-E546179CF6A8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1663-10FB-4975-8C5E-3C88068999F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D0C0-70CA-4550-8BFD-E546179CF6A8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1663-10FB-4975-8C5E-3C88068999F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D0C0-70CA-4550-8BFD-E546179CF6A8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1663-10FB-4975-8C5E-3C88068999F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D0C0-70CA-4550-8BFD-E546179CF6A8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1663-10FB-4975-8C5E-3C88068999F4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0D0C0-70CA-4550-8BFD-E546179CF6A8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91663-10FB-4975-8C5E-3C88068999F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frm=1&amp;source=images&amp;cd=&amp;ved=0ahUKEwjBgd6jjsXKAhWCvBoKHSckDYgQjRwIBw&amp;url=https://www.adventuresbydisney.com/europe/greece-vacations/&amp;bvm=bv.112454388,d.d2s&amp;psig=AFQjCNFWiK_ryEU3R0R2qq1RprkOzHUAJA&amp;ust=1453816296765907" TargetMode="External"/><Relationship Id="rId2" Type="http://schemas.openxmlformats.org/officeDocument/2006/relationships/hyperlink" Target="http://www.google.co.uk/url?sa=i&amp;rct=j&amp;q=&amp;esrc=s&amp;frm=1&amp;source=images&amp;cd=&amp;cad=rja&amp;uact=8&amp;ved=0ahUKEwiMlJjzjcXKAhWFfhoKHRaeCuwQjRwIBw&amp;url=http://www.lonelyplanet.com/greece&amp;bvm=bv.112454388,d.d2s&amp;psig=AFQjCNFWiK_ryEU3R0R2qq1RprkOzHUAJA&amp;ust=145381629676590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uact=8&amp;ved=0ahUKEwiSlaPhkMXKAhWCQBoKHTLlBScQjRwIBw&amp;url=http://philotimo-leventia.blogspot.com/2012/04/matt-barretts-my-easter-in-greece.html&amp;bvm=bv.112454388,d.d2s&amp;psig=AFQjCNHyI35htPK40A_1Iy5JzBAmFOZRjw&amp;ust=145381706402300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frm=1&amp;source=images&amp;cd=&amp;ved=0ahUKEwir0rz9k8XKAhWFWxoKHaJqDzAQjRwIBw&amp;url=https://www.flickr.com/photos/imagesbybay/4837194189&amp;bvm=bv.112454388,d.d2s&amp;psig=AFQjCNFeVhJW8eiD1kyFPyc2g-W6HCEGyg&amp;ust=1453817873178249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Festivals in Greece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Jura and </a:t>
            </a:r>
            <a:r>
              <a:rPr lang="en-GB" dirty="0" err="1" smtClean="0"/>
              <a:t>Wiktoria</a:t>
            </a:r>
            <a:endParaRPr lang="en-GB" dirty="0"/>
          </a:p>
        </p:txBody>
      </p:sp>
      <p:sp>
        <p:nvSpPr>
          <p:cNvPr id="4" name="AutoShape 2" descr="http://images-resrc.staticlp.com/C=W787,H759,X0,Y0/S=W394,H380/O=85/media.lonelyplanet.com/a/g/hi/t/0f2c67422f7238c11015052e50d5850d-top-things-to-do-in-greece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36725"/>
            <a:ext cx="37528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://images-resrc.staticlp.com/C=W787,H759,X0,Y0/S=W394,H380/O=85/media.lonelyplanet.com/a/g/hi/t/0f2c67422f7238c11015052e50d5850d-top-things-to-do-in-greece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1584325"/>
            <a:ext cx="37528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://images-resrc.staticlp.com/C=W787,H759,X0,Y0/S=W394,H380/O=85/media.lonelyplanet.com/a/g/hi/t/0f2c67422f7238c11015052e50d5850d-top-things-to-do-in-greece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75" y="-1431925"/>
            <a:ext cx="37528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://images-resrc.staticlp.com/C=W787,H759,X0,Y0/S=W394,H380/O=85/media.lonelyplanet.com/a/g/hi/t/0f2c67422f7238c11015052e50d5850d-top-things-to-do-in-greece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12775" y="-1279525"/>
            <a:ext cx="37528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http://images-resrc.staticlp.com/C=W787,H759,X0,Y0/S=W394,H380/O=85/media.lonelyplanet.com/a/g/hi/t/0f2c67422f7238c11015052e50d5850d-top-things-to-do-in-greece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5175" y="-1127125"/>
            <a:ext cx="37528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0" name="Picture 12" descr="https://wdpromedia.disney.go.com/resize/mwImage/1/1200/600/90/wdpromedia.disney.go.com/media/abd/refresh/europe/greece-vacations/adventures-by-disney-europe-greece-hero-01-domes-of-santorin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5425"/>
            <a:ext cx="78105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4632843"/>
              </p:ext>
            </p:extLst>
          </p:nvPr>
        </p:nvGraphicFramePr>
        <p:xfrm>
          <a:off x="827584" y="188640"/>
          <a:ext cx="71247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5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reecetravel.com/easter/agthomas-ea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2780928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306BA"/>
                </a:solidFill>
                <a:latin typeface="Bauhaus 93" panose="04030905020B02020C02" pitchFamily="82" charset="0"/>
              </a:rPr>
              <a:t>Easter begins on the Saturday of Lazarus(one week before Easter Sunday.)</a:t>
            </a:r>
            <a:endParaRPr lang="en-GB" sz="2800" dirty="0">
              <a:solidFill>
                <a:srgbClr val="1306BA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99275"/>
            <a:ext cx="718827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Next festival!!! Is</a:t>
            </a:r>
            <a:endParaRPr lang="en-GB" sz="13000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5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1.staticflickr.com/5/4103/4837194189_2f8186aed2_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6539"/>
            <a:ext cx="914399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141" y="2204864"/>
            <a:ext cx="789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The Hellenic Festival</a:t>
            </a:r>
            <a:endParaRPr lang="en-GB" sz="9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7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estival in Nikea village, Nisyros. Image by George Tsafos / Lonely Planet Images / Gett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hredfat.com/wp-content/uploads/2015/10/magic-ideas-m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08" y="-480771"/>
            <a:ext cx="914400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1592" y="30723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</a:rPr>
              <a:t>Imagine the open, dark Greek summer sky 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</a:rPr>
              <a:t>above you 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</a:rPr>
              <a:t>and the 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</a:rPr>
              <a:t>heavy 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</a:rPr>
              <a:t>tiers of an 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</a:rPr>
              <a:t>very old 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</a:rPr>
              <a:t>Greek theatre filled with a rapt audience watching art in </a:t>
            </a: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</a:rPr>
              <a:t>the sky.</a:t>
            </a:r>
            <a:endParaRPr lang="en-GB" sz="40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lobalflight.net/wp-content/uploads/2015/12/Mag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Its our favourite festival</a:t>
            </a:r>
            <a:endParaRPr lang="en-GB" sz="54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ytimg.com/vi/jZ9T2iBfAk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127</TotalTime>
  <Words>73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Festivals in Greece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Festivals in Greece</dc:title>
  <dc:creator>Juris Tapins</dc:creator>
  <cp:lastModifiedBy>Wiktoria Tyloch</cp:lastModifiedBy>
  <cp:revision>17</cp:revision>
  <dcterms:created xsi:type="dcterms:W3CDTF">2016-01-25T13:40:13Z</dcterms:created>
  <dcterms:modified xsi:type="dcterms:W3CDTF">2016-02-03T15:08:28Z</dcterms:modified>
</cp:coreProperties>
</file>