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464"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8D4045-F9BA-4AB7-8AF7-455C61A5FB94}" type="datetimeFigureOut">
              <a:rPr lang="en-GB" smtClean="0"/>
              <a:t>13/05/2015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276541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8D4045-F9BA-4AB7-8AF7-455C61A5FB94}" type="datetimeFigureOut">
              <a:rPr lang="en-GB" smtClean="0"/>
              <a:t>13/05/2015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358118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8D4045-F9BA-4AB7-8AF7-455C61A5FB94}" type="datetimeFigureOut">
              <a:rPr lang="en-GB" smtClean="0"/>
              <a:t>13/05/2015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109758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8D4045-F9BA-4AB7-8AF7-455C61A5FB94}" type="datetimeFigureOut">
              <a:rPr lang="en-GB" smtClean="0"/>
              <a:t>13/05/2015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369575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8D4045-F9BA-4AB7-8AF7-455C61A5FB94}" type="datetimeFigureOut">
              <a:rPr lang="en-GB" smtClean="0"/>
              <a:t>13/05/2015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13050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8D4045-F9BA-4AB7-8AF7-455C61A5FB94}" type="datetimeFigureOut">
              <a:rPr lang="en-GB" smtClean="0"/>
              <a:t>13/05/2015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41344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8D4045-F9BA-4AB7-8AF7-455C61A5FB94}" type="datetimeFigureOut">
              <a:rPr lang="en-GB" smtClean="0"/>
              <a:t>13/05/2015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737345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8D4045-F9BA-4AB7-8AF7-455C61A5FB94}" type="datetimeFigureOut">
              <a:rPr lang="en-GB" smtClean="0"/>
              <a:t>13/05/2015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951600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D4045-F9BA-4AB7-8AF7-455C61A5FB94}" type="datetimeFigureOut">
              <a:rPr lang="en-GB" smtClean="0"/>
              <a:t>13/05/2015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362888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D4045-F9BA-4AB7-8AF7-455C61A5FB94}" type="datetimeFigureOut">
              <a:rPr lang="en-GB" smtClean="0"/>
              <a:t>13/05/2015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302617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D4045-F9BA-4AB7-8AF7-455C61A5FB94}" type="datetimeFigureOut">
              <a:rPr lang="en-GB" smtClean="0"/>
              <a:t>13/05/2015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5DC019-0AA1-4D05-BA8E-A25249B8FB5A}" type="slidenum">
              <a:rPr lang="en-GB" smtClean="0"/>
              <a:t>‹#›</a:t>
            </a:fld>
            <a:endParaRPr lang="en-GB"/>
          </a:p>
        </p:txBody>
      </p:sp>
    </p:spTree>
    <p:extLst>
      <p:ext uri="{BB962C8B-B14F-4D97-AF65-F5344CB8AC3E}">
        <p14:creationId xmlns:p14="http://schemas.microsoft.com/office/powerpoint/2010/main" val="70431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18D4045-F9BA-4AB7-8AF7-455C61A5FB94}" type="datetimeFigureOut">
              <a:rPr lang="en-GB" smtClean="0"/>
              <a:t>13/05/2015</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45DC019-0AA1-4D05-BA8E-A25249B8FB5A}" type="slidenum">
              <a:rPr lang="en-GB" smtClean="0"/>
              <a:t>‹#›</a:t>
            </a:fld>
            <a:endParaRPr lang="en-GB"/>
          </a:p>
        </p:txBody>
      </p:sp>
    </p:spTree>
    <p:extLst>
      <p:ext uri="{BB962C8B-B14F-4D97-AF65-F5344CB8AC3E}">
        <p14:creationId xmlns:p14="http://schemas.microsoft.com/office/powerpoint/2010/main" val="3301673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74221" y="107504"/>
            <a:ext cx="3573414"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u="sng"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Ravie" panose="04040805050809020602" pitchFamily="82" charset="0"/>
              </a:rPr>
              <a:t>P7/6 Newsletter</a:t>
            </a:r>
            <a:endParaRPr lang="en-US" sz="2400" b="1" u="sng"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Ravie" panose="04040805050809020602" pitchFamily="82" charset="0"/>
            </a:endParaRPr>
          </a:p>
        </p:txBody>
      </p:sp>
      <p:sp>
        <p:nvSpPr>
          <p:cNvPr id="5" name="TextBox 4"/>
          <p:cNvSpPr txBox="1"/>
          <p:nvPr/>
        </p:nvSpPr>
        <p:spPr>
          <a:xfrm>
            <a:off x="2340046" y="520165"/>
            <a:ext cx="1622560" cy="369332"/>
          </a:xfrm>
          <a:prstGeom prst="rect">
            <a:avLst/>
          </a:prstGeom>
          <a:noFill/>
        </p:spPr>
        <p:txBody>
          <a:bodyPr wrap="none" rtlCol="0">
            <a:spAutoFit/>
          </a:bodyPr>
          <a:lstStyle/>
          <a:p>
            <a:pPr algn="ctr"/>
            <a:r>
              <a:rPr lang="en-GB" dirty="0">
                <a:solidFill>
                  <a:srgbClr val="4F81BD"/>
                </a:solidFill>
                <a:latin typeface="Ravie" panose="04040805050809020602" pitchFamily="82" charset="0"/>
              </a:rPr>
              <a:t>May 2015</a:t>
            </a:r>
          </a:p>
        </p:txBody>
      </p:sp>
      <p:sp>
        <p:nvSpPr>
          <p:cNvPr id="1175" name="TextBox 1174"/>
          <p:cNvSpPr txBox="1"/>
          <p:nvPr/>
        </p:nvSpPr>
        <p:spPr>
          <a:xfrm>
            <a:off x="175942" y="7092280"/>
            <a:ext cx="6495369" cy="1892826"/>
          </a:xfrm>
          <a:prstGeom prst="rect">
            <a:avLst/>
          </a:prstGeom>
          <a:noFill/>
          <a:ln w="19050">
            <a:solidFill>
              <a:srgbClr val="FF0000"/>
            </a:solidFill>
          </a:ln>
        </p:spPr>
        <p:txBody>
          <a:bodyPr wrap="square" rtlCol="0">
            <a:spAutoFit/>
          </a:bodyPr>
          <a:lstStyle/>
          <a:p>
            <a:pPr algn="ctr"/>
            <a:r>
              <a:rPr lang="en-GB" sz="1300" u="sng" dirty="0">
                <a:solidFill>
                  <a:srgbClr val="000000"/>
                </a:solidFill>
                <a:latin typeface="Ravie" panose="04040805050809020602" pitchFamily="82" charset="0"/>
              </a:rPr>
              <a:t>THURSDAY NIGHT FEVER! – WITH M.fm</a:t>
            </a:r>
          </a:p>
          <a:p>
            <a:pPr algn="ctr"/>
            <a:endParaRPr lang="en-GB" sz="1300" dirty="0">
              <a:solidFill>
                <a:srgbClr val="000000"/>
              </a:solidFill>
              <a:latin typeface="Comic Sans MS" panose="030F0702030302020204" pitchFamily="66" charset="0"/>
            </a:endParaRPr>
          </a:p>
          <a:p>
            <a:pPr algn="ctr"/>
            <a:r>
              <a:rPr lang="en-GB" sz="1300" b="1" dirty="0">
                <a:solidFill>
                  <a:srgbClr val="000000"/>
                </a:solidFill>
                <a:latin typeface="Comic Sans MS" panose="030F0702030302020204" pitchFamily="66" charset="0"/>
              </a:rPr>
              <a:t>THURSDAY 28</a:t>
            </a:r>
            <a:r>
              <a:rPr lang="en-GB" sz="1300" b="1" baseline="30000" dirty="0">
                <a:solidFill>
                  <a:srgbClr val="000000"/>
                </a:solidFill>
                <a:latin typeface="Comic Sans MS" panose="030F0702030302020204" pitchFamily="66" charset="0"/>
              </a:rPr>
              <a:t>TH</a:t>
            </a:r>
            <a:r>
              <a:rPr lang="en-GB" sz="1300" b="1" dirty="0">
                <a:solidFill>
                  <a:srgbClr val="000000"/>
                </a:solidFill>
                <a:latin typeface="Comic Sans MS" panose="030F0702030302020204" pitchFamily="66" charset="0"/>
              </a:rPr>
              <a:t> May 2015, 1.45pm/6.30pm</a:t>
            </a:r>
          </a:p>
          <a:p>
            <a:pPr algn="ctr"/>
            <a:r>
              <a:rPr lang="en-GB" sz="1300" b="1" dirty="0">
                <a:solidFill>
                  <a:srgbClr val="000000"/>
                </a:solidFill>
                <a:latin typeface="Comic Sans MS" panose="030F0702030302020204" pitchFamily="66" charset="0"/>
              </a:rPr>
              <a:t>Please put this date in your diary! </a:t>
            </a:r>
          </a:p>
          <a:p>
            <a:pPr algn="ctr"/>
            <a:r>
              <a:rPr lang="en-GB" sz="1300" dirty="0">
                <a:solidFill>
                  <a:srgbClr val="000000"/>
                </a:solidFill>
                <a:latin typeface="Comic Sans MS" panose="030F0702030302020204" pitchFamily="66" charset="0"/>
              </a:rPr>
              <a:t>P6 and P7 pupils are taking to the stage to perform an original show, which promises to be entertaining and lively! They will be singing and dancing their way through some musical favourites - audience participation will be actively encouraged!</a:t>
            </a:r>
          </a:p>
          <a:p>
            <a:pPr algn="ctr"/>
            <a:r>
              <a:rPr lang="en-GB" sz="1300" b="1" i="1" dirty="0">
                <a:solidFill>
                  <a:srgbClr val="000000"/>
                </a:solidFill>
                <a:latin typeface="Comic Sans MS" panose="030F0702030302020204" pitchFamily="66" charset="0"/>
              </a:rPr>
              <a:t>Warm up those vocal chords, we look forward to seeing you all on the 28</a:t>
            </a:r>
            <a:r>
              <a:rPr lang="en-GB" sz="1300" b="1" i="1" baseline="30000" dirty="0">
                <a:solidFill>
                  <a:srgbClr val="000000"/>
                </a:solidFill>
                <a:latin typeface="Comic Sans MS" panose="030F0702030302020204" pitchFamily="66" charset="0"/>
              </a:rPr>
              <a:t>th</a:t>
            </a:r>
            <a:r>
              <a:rPr lang="en-GB" sz="1300" b="1" i="1" dirty="0">
                <a:solidFill>
                  <a:srgbClr val="000000"/>
                </a:solidFill>
                <a:latin typeface="Comic Sans MS" panose="030F0702030302020204" pitchFamily="66" charset="0"/>
              </a:rPr>
              <a:t>!</a:t>
            </a:r>
          </a:p>
        </p:txBody>
      </p:sp>
      <p:sp>
        <p:nvSpPr>
          <p:cNvPr id="1179" name="TextBox 1178"/>
          <p:cNvSpPr txBox="1"/>
          <p:nvPr/>
        </p:nvSpPr>
        <p:spPr>
          <a:xfrm>
            <a:off x="104706" y="6324941"/>
            <a:ext cx="6637845" cy="692497"/>
          </a:xfrm>
          <a:prstGeom prst="rect">
            <a:avLst/>
          </a:prstGeom>
          <a:noFill/>
          <a:ln w="15875">
            <a:solidFill>
              <a:srgbClr val="000000"/>
            </a:solidFill>
          </a:ln>
        </p:spPr>
        <p:txBody>
          <a:bodyPr wrap="square" rtlCol="0">
            <a:spAutoFit/>
          </a:bodyPr>
          <a:lstStyle/>
          <a:p>
            <a:r>
              <a:rPr lang="en-GB" sz="1300" dirty="0">
                <a:solidFill>
                  <a:srgbClr val="000000"/>
                </a:solidFill>
                <a:latin typeface="Comic Sans MS" panose="030F0702030302020204" pitchFamily="66" charset="0"/>
              </a:rPr>
              <a:t>A wee reminder – </a:t>
            </a:r>
          </a:p>
          <a:p>
            <a:pPr marL="171450" indent="-171450">
              <a:buFont typeface="Arial" panose="020B0604020202020204" pitchFamily="34" charset="0"/>
              <a:buChar char="•"/>
            </a:pPr>
            <a:r>
              <a:rPr lang="en-GB" sz="1300" dirty="0">
                <a:solidFill>
                  <a:srgbClr val="000000"/>
                </a:solidFill>
                <a:latin typeface="Comic Sans MS" panose="030F0702030302020204" pitchFamily="66" charset="0"/>
              </a:rPr>
              <a:t>Indoor shoes must be provided as they are required to be worn, in school</a:t>
            </a:r>
          </a:p>
          <a:p>
            <a:pPr marL="171450" indent="-171450">
              <a:buFont typeface="Arial" panose="020B0604020202020204" pitchFamily="34" charset="0"/>
              <a:buChar char="•"/>
            </a:pPr>
            <a:r>
              <a:rPr lang="en-GB" sz="1300" dirty="0">
                <a:solidFill>
                  <a:srgbClr val="000000"/>
                </a:solidFill>
                <a:latin typeface="Comic Sans MS" panose="030F0702030302020204" pitchFamily="66" charset="0"/>
              </a:rPr>
              <a:t>Hoodies should not be worn, as they are not part of the school uniform.</a:t>
            </a:r>
          </a:p>
        </p:txBody>
      </p:sp>
      <p:sp>
        <p:nvSpPr>
          <p:cNvPr id="1180" name="TextBox 1179"/>
          <p:cNvSpPr txBox="1"/>
          <p:nvPr/>
        </p:nvSpPr>
        <p:spPr>
          <a:xfrm>
            <a:off x="3151325" y="3758105"/>
            <a:ext cx="3591225" cy="2492990"/>
          </a:xfrm>
          <a:prstGeom prst="rect">
            <a:avLst/>
          </a:prstGeom>
          <a:noFill/>
          <a:ln w="19050">
            <a:solidFill>
              <a:srgbClr val="00B050"/>
            </a:solidFill>
          </a:ln>
        </p:spPr>
        <p:txBody>
          <a:bodyPr wrap="square" rtlCol="0">
            <a:spAutoFit/>
          </a:bodyPr>
          <a:lstStyle/>
          <a:p>
            <a:r>
              <a:rPr lang="en-GB" sz="1300" u="sng" dirty="0">
                <a:solidFill>
                  <a:srgbClr val="000000"/>
                </a:solidFill>
                <a:latin typeface="Comic Sans MS" panose="030F0702030302020204" pitchFamily="66" charset="0"/>
              </a:rPr>
              <a:t>Dates for your diary </a:t>
            </a:r>
            <a:r>
              <a:rPr lang="en-GB" sz="1300" dirty="0">
                <a:solidFill>
                  <a:srgbClr val="000000"/>
                </a:solidFill>
                <a:latin typeface="Comic Sans MS" panose="030F0702030302020204" pitchFamily="66" charset="0"/>
              </a:rPr>
              <a:t>–</a:t>
            </a:r>
          </a:p>
          <a:p>
            <a:r>
              <a:rPr lang="en-GB" sz="1300" dirty="0">
                <a:solidFill>
                  <a:srgbClr val="000000"/>
                </a:solidFill>
                <a:latin typeface="Comic Sans MS" panose="030F0702030302020204" pitchFamily="66" charset="0"/>
              </a:rPr>
              <a:t>Rotary Quiz – Wed 20</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May</a:t>
            </a:r>
          </a:p>
          <a:p>
            <a:r>
              <a:rPr lang="en-GB" sz="1300" dirty="0">
                <a:solidFill>
                  <a:srgbClr val="000000"/>
                </a:solidFill>
                <a:latin typeface="Comic Sans MS" panose="030F0702030302020204" pitchFamily="66" charset="0"/>
              </a:rPr>
              <a:t>School Show – 28</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May</a:t>
            </a:r>
          </a:p>
          <a:p>
            <a:r>
              <a:rPr lang="en-GB" sz="1300" dirty="0">
                <a:solidFill>
                  <a:srgbClr val="000000"/>
                </a:solidFill>
                <a:latin typeface="Comic Sans MS" panose="030F0702030302020204" pitchFamily="66" charset="0"/>
              </a:rPr>
              <a:t>Blackburn’s Got Talent – Fri 5</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June</a:t>
            </a:r>
          </a:p>
          <a:p>
            <a:r>
              <a:rPr lang="en-GB" sz="1300" dirty="0">
                <a:solidFill>
                  <a:srgbClr val="000000"/>
                </a:solidFill>
                <a:latin typeface="Comic Sans MS" panose="030F0702030302020204" pitchFamily="66" charset="0"/>
              </a:rPr>
              <a:t>Gala quiz – Tues 9</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June</a:t>
            </a:r>
          </a:p>
          <a:p>
            <a:r>
              <a:rPr lang="en-GB" sz="1300" dirty="0">
                <a:solidFill>
                  <a:srgbClr val="000000"/>
                </a:solidFill>
                <a:latin typeface="Comic Sans MS" panose="030F0702030302020204" pitchFamily="66" charset="0"/>
              </a:rPr>
              <a:t>St Kent’s transition – 9-10</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June</a:t>
            </a:r>
          </a:p>
          <a:p>
            <a:r>
              <a:rPr lang="en-GB" sz="1300" dirty="0">
                <a:solidFill>
                  <a:srgbClr val="000000"/>
                </a:solidFill>
                <a:latin typeface="Comic Sans MS" panose="030F0702030302020204" pitchFamily="66" charset="0"/>
              </a:rPr>
              <a:t>B </a:t>
            </a:r>
            <a:r>
              <a:rPr lang="en-GB" sz="1300" dirty="0" err="1">
                <a:solidFill>
                  <a:srgbClr val="000000"/>
                </a:solidFill>
                <a:latin typeface="Comic Sans MS" panose="030F0702030302020204" pitchFamily="66" charset="0"/>
              </a:rPr>
              <a:t>Acad</a:t>
            </a:r>
            <a:r>
              <a:rPr lang="en-GB" sz="1300" dirty="0">
                <a:solidFill>
                  <a:srgbClr val="000000"/>
                </a:solidFill>
                <a:latin typeface="Comic Sans MS" panose="030F0702030302020204" pitchFamily="66" charset="0"/>
              </a:rPr>
              <a:t> transition – 9-12</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June </a:t>
            </a:r>
          </a:p>
          <a:p>
            <a:r>
              <a:rPr lang="en-GB" sz="1300" dirty="0">
                <a:solidFill>
                  <a:srgbClr val="000000"/>
                </a:solidFill>
                <a:latin typeface="Comic Sans MS" panose="030F0702030302020204" pitchFamily="66" charset="0"/>
              </a:rPr>
              <a:t>Gala Day – Sat 13</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June</a:t>
            </a:r>
          </a:p>
          <a:p>
            <a:r>
              <a:rPr lang="en-GB" sz="1300" dirty="0">
                <a:solidFill>
                  <a:srgbClr val="000000"/>
                </a:solidFill>
                <a:latin typeface="Comic Sans MS" panose="030F0702030302020204" pitchFamily="66" charset="0"/>
              </a:rPr>
              <a:t>P7 leavers’ assembly – Wed 24</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June</a:t>
            </a:r>
          </a:p>
          <a:p>
            <a:r>
              <a:rPr lang="en-GB" sz="1300" dirty="0">
                <a:solidFill>
                  <a:srgbClr val="000000"/>
                </a:solidFill>
                <a:latin typeface="Comic Sans MS" panose="030F0702030302020204" pitchFamily="66" charset="0"/>
              </a:rPr>
              <a:t>P7 Disco – Thurs 25</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June</a:t>
            </a:r>
          </a:p>
          <a:p>
            <a:r>
              <a:rPr lang="en-GB" sz="1300" dirty="0">
                <a:solidFill>
                  <a:srgbClr val="000000"/>
                </a:solidFill>
                <a:latin typeface="Comic Sans MS" panose="030F0702030302020204" pitchFamily="66" charset="0"/>
              </a:rPr>
              <a:t>Church Service – Fri 26</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June</a:t>
            </a:r>
          </a:p>
          <a:p>
            <a:r>
              <a:rPr lang="en-GB" sz="1300" dirty="0">
                <a:solidFill>
                  <a:srgbClr val="000000"/>
                </a:solidFill>
                <a:latin typeface="Comic Sans MS" panose="030F0702030302020204" pitchFamily="66" charset="0"/>
              </a:rPr>
              <a:t>End of term – Fri 26</a:t>
            </a:r>
            <a:r>
              <a:rPr lang="en-GB" sz="1300" baseline="30000" dirty="0">
                <a:solidFill>
                  <a:srgbClr val="000000"/>
                </a:solidFill>
                <a:latin typeface="Comic Sans MS" panose="030F0702030302020204" pitchFamily="66" charset="0"/>
              </a:rPr>
              <a:t>th</a:t>
            </a:r>
            <a:r>
              <a:rPr lang="en-GB" sz="1300" dirty="0">
                <a:solidFill>
                  <a:srgbClr val="000000"/>
                </a:solidFill>
                <a:latin typeface="Comic Sans MS" panose="030F0702030302020204" pitchFamily="66" charset="0"/>
              </a:rPr>
              <a:t> June</a:t>
            </a:r>
          </a:p>
        </p:txBody>
      </p:sp>
      <p:sp>
        <p:nvSpPr>
          <p:cNvPr id="1184" name="TextBox 1183"/>
          <p:cNvSpPr txBox="1"/>
          <p:nvPr/>
        </p:nvSpPr>
        <p:spPr>
          <a:xfrm>
            <a:off x="3142151" y="942649"/>
            <a:ext cx="3600400" cy="2693045"/>
          </a:xfrm>
          <a:prstGeom prst="rect">
            <a:avLst/>
          </a:prstGeom>
          <a:noFill/>
          <a:ln w="15875">
            <a:solidFill>
              <a:schemeClr val="accent1"/>
            </a:solidFill>
          </a:ln>
        </p:spPr>
        <p:txBody>
          <a:bodyPr wrap="square" rtlCol="0">
            <a:spAutoFit/>
          </a:bodyPr>
          <a:lstStyle/>
          <a:p>
            <a:r>
              <a:rPr lang="en-GB" sz="1300" u="sng" dirty="0">
                <a:solidFill>
                  <a:prstClr val="black"/>
                </a:solidFill>
                <a:latin typeface="Comic Sans MS" panose="030F0702030302020204" pitchFamily="66" charset="0"/>
              </a:rPr>
              <a:t>Our Learning </a:t>
            </a:r>
            <a:r>
              <a:rPr lang="en-GB" sz="1300" dirty="0">
                <a:solidFill>
                  <a:prstClr val="black"/>
                </a:solidFill>
                <a:latin typeface="Comic Sans MS" panose="030F0702030302020204" pitchFamily="66" charset="0"/>
              </a:rPr>
              <a:t>– In Maths, we have been learning about co-ordinates, angles and compass points. We are moving on to Perimeter  and Area this term, as well as weight and volume.</a:t>
            </a:r>
          </a:p>
          <a:p>
            <a:r>
              <a:rPr lang="en-GB" sz="1300" dirty="0">
                <a:solidFill>
                  <a:prstClr val="black"/>
                </a:solidFill>
                <a:latin typeface="Comic Sans MS" panose="030F0702030302020204" pitchFamily="66" charset="0"/>
              </a:rPr>
              <a:t>Functional Writing will be our focus this term, looking at instructions, letters, posters and leaflets. These will be particularly useful as we prepare for our school show. </a:t>
            </a:r>
          </a:p>
          <a:p>
            <a:r>
              <a:rPr lang="en-GB" sz="1300" dirty="0">
                <a:solidFill>
                  <a:prstClr val="black"/>
                </a:solidFill>
                <a:latin typeface="Comic Sans MS" panose="030F0702030302020204" pitchFamily="66" charset="0"/>
              </a:rPr>
              <a:t>Our Expressive Arts and Enterprise outcomes will be covered through the production of our school show.</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488" y="942649"/>
            <a:ext cx="2683780" cy="200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 name="TextBox 193"/>
          <p:cNvSpPr txBox="1"/>
          <p:nvPr/>
        </p:nvSpPr>
        <p:spPr>
          <a:xfrm>
            <a:off x="104706" y="4758379"/>
            <a:ext cx="2968461" cy="1492716"/>
          </a:xfrm>
          <a:prstGeom prst="rect">
            <a:avLst/>
          </a:prstGeom>
          <a:noFill/>
          <a:ln w="19050">
            <a:solidFill>
              <a:srgbClr val="00B0F0"/>
            </a:solidFill>
          </a:ln>
        </p:spPr>
        <p:txBody>
          <a:bodyPr wrap="square" rtlCol="0">
            <a:spAutoFit/>
          </a:bodyPr>
          <a:lstStyle/>
          <a:p>
            <a:r>
              <a:rPr lang="en-GB" sz="1300" dirty="0">
                <a:solidFill>
                  <a:srgbClr val="000000"/>
                </a:solidFill>
                <a:latin typeface="Comic Sans MS" panose="030F0702030302020204" pitchFamily="66" charset="0"/>
              </a:rPr>
              <a:t>Thank you to everyone who supported our Science afternoon, giving us the opportunity to share our learning and demonstrating the progression of science throughout the school. We thoroughly enjoyed ourselves – we hope you did too!</a:t>
            </a:r>
          </a:p>
        </p:txBody>
      </p:sp>
      <p:sp>
        <p:nvSpPr>
          <p:cNvPr id="1181" name="TextBox 1180"/>
          <p:cNvSpPr txBox="1"/>
          <p:nvPr/>
        </p:nvSpPr>
        <p:spPr>
          <a:xfrm>
            <a:off x="100005" y="3126955"/>
            <a:ext cx="2973162" cy="1492716"/>
          </a:xfrm>
          <a:prstGeom prst="rect">
            <a:avLst/>
          </a:prstGeom>
          <a:noFill/>
          <a:ln w="19050" cmpd="sng">
            <a:solidFill>
              <a:schemeClr val="tx1"/>
            </a:solidFill>
          </a:ln>
        </p:spPr>
        <p:txBody>
          <a:bodyPr wrap="square" rtlCol="0">
            <a:spAutoFit/>
          </a:bodyPr>
          <a:lstStyle/>
          <a:p>
            <a:r>
              <a:rPr lang="en-GB" sz="1300" dirty="0">
                <a:solidFill>
                  <a:prstClr val="black"/>
                </a:solidFill>
                <a:latin typeface="Comic Sans MS" panose="030F0702030302020204" pitchFamily="66" charset="0"/>
              </a:rPr>
              <a:t>This year’s CAB conference, on the 24</a:t>
            </a:r>
            <a:r>
              <a:rPr lang="en-GB" sz="1300" baseline="30000" dirty="0">
                <a:solidFill>
                  <a:prstClr val="black"/>
                </a:solidFill>
                <a:latin typeface="Comic Sans MS" panose="030F0702030302020204" pitchFamily="66" charset="0"/>
              </a:rPr>
              <a:t>th</a:t>
            </a:r>
            <a:r>
              <a:rPr lang="en-GB" sz="1300" dirty="0">
                <a:solidFill>
                  <a:prstClr val="black"/>
                </a:solidFill>
                <a:latin typeface="Comic Sans MS" panose="030F0702030302020204" pitchFamily="66" charset="0"/>
              </a:rPr>
              <a:t> March, demonstrated what can be achieved when we all work together as a school community. It was another great opportunity to meet up with our friends from all the Blackburn schools.</a:t>
            </a:r>
          </a:p>
        </p:txBody>
      </p:sp>
      <p:pic>
        <p:nvPicPr>
          <p:cNvPr id="1026" name="Picture 2" descr="C:\Users\lynda.stewart\AppData\Local\Microsoft\Windows\Temporary Internet Files\Content.IE5\L8KJ7ZAE\music-notes-clipart-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129" y="7202524"/>
            <a:ext cx="615165" cy="64456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9280" y="7202524"/>
            <a:ext cx="61595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6388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360</Words>
  <Application>Microsoft Office PowerPoint</Application>
  <PresentationFormat>On-screen Show (4:3)</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P7/6 Newsletter</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P7/6 Newsletter</dc:title>
  <dc:creator>Lynda Stewart</dc:creator>
  <cp:lastModifiedBy>Lynda Stewart</cp:lastModifiedBy>
  <cp:revision>1</cp:revision>
  <dcterms:created xsi:type="dcterms:W3CDTF">2015-05-10T19:08:33Z</dcterms:created>
  <dcterms:modified xsi:type="dcterms:W3CDTF">2015-05-13T14:48:59Z</dcterms:modified>
</cp:coreProperties>
</file>