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2328"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C9C63DA-3678-45EF-B028-F33B884832ED}"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1442146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9C63DA-3678-45EF-B028-F33B884832ED}"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3422918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9C63DA-3678-45EF-B028-F33B884832ED}"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180723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9C63DA-3678-45EF-B028-F33B884832ED}"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219326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9C63DA-3678-45EF-B028-F33B884832ED}" type="datetimeFigureOut">
              <a:rPr lang="en-GB" smtClean="0"/>
              <a:t>23/01/2015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93286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9C63DA-3678-45EF-B028-F33B884832ED}" type="datetimeFigureOut">
              <a:rPr lang="en-GB" smtClean="0"/>
              <a:t>23/01/2015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169528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C9C63DA-3678-45EF-B028-F33B884832ED}" type="datetimeFigureOut">
              <a:rPr lang="en-GB" smtClean="0"/>
              <a:t>23/01/2015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217215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C9C63DA-3678-45EF-B028-F33B884832ED}" type="datetimeFigureOut">
              <a:rPr lang="en-GB" smtClean="0"/>
              <a:t>23/01/2015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2456025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9C63DA-3678-45EF-B028-F33B884832ED}" type="datetimeFigureOut">
              <a:rPr lang="en-GB" smtClean="0"/>
              <a:t>23/01/2015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317599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9C63DA-3678-45EF-B028-F33B884832ED}" type="datetimeFigureOut">
              <a:rPr lang="en-GB" smtClean="0"/>
              <a:t>23/01/2015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1317099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9C63DA-3678-45EF-B028-F33B884832ED}" type="datetimeFigureOut">
              <a:rPr lang="en-GB" smtClean="0"/>
              <a:t>23/01/2015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25888B-64E0-4FE5-BC5B-BCB22EFE3D34}" type="slidenum">
              <a:rPr lang="en-GB" smtClean="0"/>
              <a:t>‹#›</a:t>
            </a:fld>
            <a:endParaRPr lang="en-GB"/>
          </a:p>
        </p:txBody>
      </p:sp>
    </p:spTree>
    <p:extLst>
      <p:ext uri="{BB962C8B-B14F-4D97-AF65-F5344CB8AC3E}">
        <p14:creationId xmlns:p14="http://schemas.microsoft.com/office/powerpoint/2010/main" val="1417399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C9C63DA-3678-45EF-B028-F33B884832ED}" type="datetimeFigureOut">
              <a:rPr lang="en-GB" smtClean="0"/>
              <a:t>23/01/2015</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C25888B-64E0-4FE5-BC5B-BCB22EFE3D34}" type="slidenum">
              <a:rPr lang="en-GB" smtClean="0"/>
              <a:t>‹#›</a:t>
            </a:fld>
            <a:endParaRPr lang="en-GB"/>
          </a:p>
        </p:txBody>
      </p:sp>
    </p:spTree>
    <p:extLst>
      <p:ext uri="{BB962C8B-B14F-4D97-AF65-F5344CB8AC3E}">
        <p14:creationId xmlns:p14="http://schemas.microsoft.com/office/powerpoint/2010/main" val="1425680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74221" y="107504"/>
            <a:ext cx="3573414"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b="1" u="sng"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Ravie" panose="04040805050809020602" pitchFamily="82" charset="0"/>
              </a:rPr>
              <a:t>P7/6 Newsletter</a:t>
            </a:r>
            <a:endParaRPr lang="en-US" sz="2400" b="1" u="sng"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Ravie" panose="04040805050809020602" pitchFamily="82" charset="0"/>
            </a:endParaRPr>
          </a:p>
        </p:txBody>
      </p:sp>
      <p:sp>
        <p:nvSpPr>
          <p:cNvPr id="5" name="TextBox 4"/>
          <p:cNvSpPr txBox="1"/>
          <p:nvPr/>
        </p:nvSpPr>
        <p:spPr>
          <a:xfrm>
            <a:off x="2299301" y="520165"/>
            <a:ext cx="1779654" cy="307777"/>
          </a:xfrm>
          <a:prstGeom prst="rect">
            <a:avLst/>
          </a:prstGeom>
          <a:noFill/>
        </p:spPr>
        <p:txBody>
          <a:bodyPr wrap="none" rtlCol="0">
            <a:spAutoFit/>
          </a:bodyPr>
          <a:lstStyle/>
          <a:p>
            <a:r>
              <a:rPr lang="en-GB" sz="1400" dirty="0" smtClean="0">
                <a:solidFill>
                  <a:schemeClr val="accent1"/>
                </a:solidFill>
                <a:latin typeface="Ravie" panose="04040805050809020602" pitchFamily="82" charset="0"/>
              </a:rPr>
              <a:t>January 2015</a:t>
            </a:r>
            <a:endParaRPr lang="en-GB" sz="1400" dirty="0">
              <a:solidFill>
                <a:schemeClr val="accent1"/>
              </a:solidFill>
              <a:latin typeface="Ravie" panose="04040805050809020602" pitchFamily="82" charset="0"/>
            </a:endParaRPr>
          </a:p>
        </p:txBody>
      </p:sp>
      <p:sp>
        <p:nvSpPr>
          <p:cNvPr id="6" name="TextBox 5"/>
          <p:cNvSpPr txBox="1"/>
          <p:nvPr/>
        </p:nvSpPr>
        <p:spPr>
          <a:xfrm>
            <a:off x="368845" y="827942"/>
            <a:ext cx="6192688" cy="646331"/>
          </a:xfrm>
          <a:prstGeom prst="rect">
            <a:avLst/>
          </a:prstGeom>
          <a:noFill/>
        </p:spPr>
        <p:txBody>
          <a:bodyPr wrap="square" rtlCol="0">
            <a:spAutoFit/>
          </a:bodyPr>
          <a:lstStyle/>
          <a:p>
            <a:r>
              <a:rPr lang="en-GB" sz="1200" dirty="0" smtClean="0">
                <a:latin typeface="Comic Sans MS" panose="030F0702030302020204" pitchFamily="66" charset="0"/>
              </a:rPr>
              <a:t>We have been really busy since we came back after the holidays! </a:t>
            </a:r>
          </a:p>
          <a:p>
            <a:r>
              <a:rPr lang="en-GB" sz="1200" dirty="0" smtClean="0">
                <a:latin typeface="Comic Sans MS" panose="030F0702030302020204" pitchFamily="66" charset="0"/>
              </a:rPr>
              <a:t>We have already started working with the visiting peer educators in preparation for our participation in the CAB conference.</a:t>
            </a:r>
            <a:endParaRPr lang="en-GB" sz="1200" dirty="0">
              <a:latin typeface="Comic Sans MS" panose="030F0702030302020204" pitchFamily="66" charset="0"/>
            </a:endParaRPr>
          </a:p>
        </p:txBody>
      </p:sp>
      <p:sp>
        <p:nvSpPr>
          <p:cNvPr id="1175" name="TextBox 1174"/>
          <p:cNvSpPr txBox="1"/>
          <p:nvPr/>
        </p:nvSpPr>
        <p:spPr>
          <a:xfrm>
            <a:off x="65352" y="4671298"/>
            <a:ext cx="3723687" cy="2123658"/>
          </a:xfrm>
          <a:prstGeom prst="rect">
            <a:avLst/>
          </a:prstGeom>
          <a:noFill/>
          <a:ln w="19050">
            <a:solidFill>
              <a:srgbClr val="FF0000"/>
            </a:solidFill>
          </a:ln>
        </p:spPr>
        <p:txBody>
          <a:bodyPr wrap="square" rtlCol="0">
            <a:spAutoFit/>
          </a:bodyPr>
          <a:lstStyle/>
          <a:p>
            <a:r>
              <a:rPr lang="en-GB" sz="1200" u="sng" dirty="0" smtClean="0">
                <a:solidFill>
                  <a:srgbClr val="000000"/>
                </a:solidFill>
                <a:latin typeface="Comic Sans MS" panose="030F0702030302020204" pitchFamily="66" charset="0"/>
              </a:rPr>
              <a:t>WW1</a:t>
            </a:r>
            <a:r>
              <a:rPr lang="en-GB" sz="1200" dirty="0" smtClean="0">
                <a:solidFill>
                  <a:srgbClr val="000000"/>
                </a:solidFill>
                <a:latin typeface="Comic Sans MS" panose="030F0702030302020204" pitchFamily="66" charset="0"/>
              </a:rPr>
              <a:t> </a:t>
            </a:r>
            <a:r>
              <a:rPr lang="en-GB" sz="1200" dirty="0" smtClean="0">
                <a:solidFill>
                  <a:srgbClr val="000000"/>
                </a:solidFill>
                <a:latin typeface="Comic Sans MS" panose="030F0702030302020204" pitchFamily="66" charset="0"/>
              </a:rPr>
              <a:t>– was a fascinating topic and we learned so much, particularly when we had the opportunity to visit the replica trench at Bathgate Partnership Centre. We also had a handling box session, as well as a visit from Tom, who brought in some WW1 uniforms and memorabilia.</a:t>
            </a:r>
          </a:p>
          <a:p>
            <a:r>
              <a:rPr lang="en-GB" sz="1200" u="sng" dirty="0" smtClean="0">
                <a:solidFill>
                  <a:srgbClr val="000000"/>
                </a:solidFill>
                <a:latin typeface="Comic Sans MS" panose="030F0702030302020204" pitchFamily="66" charset="0"/>
              </a:rPr>
              <a:t>Japan</a:t>
            </a:r>
            <a:r>
              <a:rPr lang="en-GB" sz="1200" dirty="0" smtClean="0">
                <a:solidFill>
                  <a:srgbClr val="000000"/>
                </a:solidFill>
                <a:latin typeface="Comic Sans MS" panose="030F0702030302020204" pitchFamily="66" charset="0"/>
              </a:rPr>
              <a:t> – is our new topic this term, and we have all been involved in the planning of our learning.</a:t>
            </a:r>
          </a:p>
          <a:p>
            <a:r>
              <a:rPr lang="en-GB" sz="1200" dirty="0" smtClean="0">
                <a:solidFill>
                  <a:srgbClr val="000000"/>
                </a:solidFill>
                <a:latin typeface="Comic Sans MS" panose="030F0702030302020204" pitchFamily="66" charset="0"/>
              </a:rPr>
              <a:t>Our work in Maths, with co-ordinates and compass points, will help with this</a:t>
            </a:r>
            <a:r>
              <a:rPr lang="en-GB" sz="1200" dirty="0" smtClean="0">
                <a:solidFill>
                  <a:srgbClr val="000000"/>
                </a:solidFill>
                <a:latin typeface="Comic Sans MS" panose="030F0702030302020204" pitchFamily="66" charset="0"/>
              </a:rPr>
              <a:t> Geography-based topic.</a:t>
            </a:r>
            <a:r>
              <a:rPr lang="en-GB" sz="1200" u="sng" dirty="0">
                <a:solidFill>
                  <a:srgbClr val="000000"/>
                </a:solidFill>
                <a:latin typeface="Comic Sans MS" panose="030F0702030302020204" pitchFamily="66" charset="0"/>
              </a:rPr>
              <a:t> </a:t>
            </a:r>
            <a:endParaRPr lang="en-GB" sz="1200" dirty="0" smtClean="0">
              <a:solidFill>
                <a:srgbClr val="000000"/>
              </a:solidFill>
              <a:latin typeface="Comic Sans MS" panose="030F0702030302020204" pitchFamily="66" charset="0"/>
            </a:endParaRPr>
          </a:p>
        </p:txBody>
      </p:sp>
      <p:sp>
        <p:nvSpPr>
          <p:cNvPr id="1179" name="TextBox 1178"/>
          <p:cNvSpPr txBox="1"/>
          <p:nvPr/>
        </p:nvSpPr>
        <p:spPr>
          <a:xfrm>
            <a:off x="3855110" y="6732240"/>
            <a:ext cx="2880321" cy="1200329"/>
          </a:xfrm>
          <a:prstGeom prst="rect">
            <a:avLst/>
          </a:prstGeom>
          <a:noFill/>
          <a:ln w="15875">
            <a:solidFill>
              <a:srgbClr val="000000"/>
            </a:solidFill>
          </a:ln>
        </p:spPr>
        <p:txBody>
          <a:bodyPr wrap="square" rtlCol="0">
            <a:spAutoFit/>
          </a:bodyPr>
          <a:lstStyle/>
          <a:p>
            <a:r>
              <a:rPr lang="en-GB" sz="1200" dirty="0" smtClean="0">
                <a:solidFill>
                  <a:srgbClr val="000000"/>
                </a:solidFill>
                <a:latin typeface="Comic Sans MS" panose="030F0702030302020204" pitchFamily="66" charset="0"/>
              </a:rPr>
              <a:t>A wee reminder – </a:t>
            </a:r>
          </a:p>
          <a:p>
            <a:pPr marL="171450" indent="-171450">
              <a:buFont typeface="Arial" panose="020B0604020202020204" pitchFamily="34" charset="0"/>
              <a:buChar char="•"/>
            </a:pPr>
            <a:r>
              <a:rPr lang="en-GB" sz="1200" dirty="0" smtClean="0">
                <a:solidFill>
                  <a:srgbClr val="000000"/>
                </a:solidFill>
                <a:latin typeface="Comic Sans MS" panose="030F0702030302020204" pitchFamily="66" charset="0"/>
              </a:rPr>
              <a:t>Full P.E. Kit is required on Mondays and </a:t>
            </a:r>
            <a:r>
              <a:rPr lang="en-GB" sz="1200" dirty="0" smtClean="0">
                <a:solidFill>
                  <a:srgbClr val="000000"/>
                </a:solidFill>
                <a:latin typeface="Comic Sans MS" panose="030F0702030302020204" pitchFamily="66" charset="0"/>
              </a:rPr>
              <a:t>Tuesdays </a:t>
            </a:r>
          </a:p>
          <a:p>
            <a:pPr marL="171450" indent="-171450">
              <a:buFont typeface="Arial" panose="020B0604020202020204" pitchFamily="34" charset="0"/>
              <a:buChar char="•"/>
            </a:pPr>
            <a:r>
              <a:rPr lang="en-GB" sz="1200" dirty="0" smtClean="0">
                <a:solidFill>
                  <a:srgbClr val="000000"/>
                </a:solidFill>
                <a:latin typeface="Comic Sans MS" panose="030F0702030302020204" pitchFamily="66" charset="0"/>
              </a:rPr>
              <a:t>Indoor shoes must be provided as they are required to be worn at all times, in school</a:t>
            </a:r>
            <a:endParaRPr lang="en-GB" sz="1200" dirty="0">
              <a:solidFill>
                <a:srgbClr val="000000"/>
              </a:solidFill>
              <a:latin typeface="Comic Sans MS" panose="030F0702030302020204" pitchFamily="66" charset="0"/>
            </a:endParaRPr>
          </a:p>
        </p:txBody>
      </p:sp>
      <p:sp>
        <p:nvSpPr>
          <p:cNvPr id="1180" name="TextBox 1179"/>
          <p:cNvSpPr txBox="1"/>
          <p:nvPr/>
        </p:nvSpPr>
        <p:spPr>
          <a:xfrm>
            <a:off x="3872388" y="4674721"/>
            <a:ext cx="2880320" cy="1938992"/>
          </a:xfrm>
          <a:prstGeom prst="rect">
            <a:avLst/>
          </a:prstGeom>
          <a:noFill/>
          <a:ln w="19050">
            <a:solidFill>
              <a:srgbClr val="00B050"/>
            </a:solidFill>
          </a:ln>
        </p:spPr>
        <p:txBody>
          <a:bodyPr wrap="square" rtlCol="0">
            <a:spAutoFit/>
          </a:bodyPr>
          <a:lstStyle/>
          <a:p>
            <a:r>
              <a:rPr lang="en-GB" sz="1200" u="sng" dirty="0" smtClean="0">
                <a:solidFill>
                  <a:srgbClr val="000000"/>
                </a:solidFill>
                <a:latin typeface="Comic Sans MS" panose="030F0702030302020204" pitchFamily="66" charset="0"/>
              </a:rPr>
              <a:t>Dates for your diary </a:t>
            </a:r>
            <a:r>
              <a:rPr lang="en-GB" sz="1200" dirty="0" smtClean="0">
                <a:solidFill>
                  <a:srgbClr val="000000"/>
                </a:solidFill>
                <a:latin typeface="Comic Sans MS" panose="030F0702030302020204" pitchFamily="66" charset="0"/>
              </a:rPr>
              <a:t>–</a:t>
            </a:r>
          </a:p>
          <a:p>
            <a:r>
              <a:rPr lang="en-GB" sz="1200" dirty="0" smtClean="0">
                <a:solidFill>
                  <a:srgbClr val="000000"/>
                </a:solidFill>
                <a:latin typeface="Comic Sans MS" panose="030F0702030302020204" pitchFamily="66" charset="0"/>
              </a:rPr>
              <a:t>Wed 4</a:t>
            </a:r>
            <a:r>
              <a:rPr lang="en-GB" sz="1200" baseline="30000" dirty="0" smtClean="0">
                <a:solidFill>
                  <a:srgbClr val="000000"/>
                </a:solidFill>
                <a:latin typeface="Comic Sans MS" panose="030F0702030302020204" pitchFamily="66" charset="0"/>
              </a:rPr>
              <a:t>th</a:t>
            </a:r>
            <a:r>
              <a:rPr lang="en-GB" sz="1200" dirty="0" smtClean="0">
                <a:solidFill>
                  <a:srgbClr val="000000"/>
                </a:solidFill>
                <a:latin typeface="Comic Sans MS" panose="030F0702030302020204" pitchFamily="66" charset="0"/>
              </a:rPr>
              <a:t> Feb – Community Ceilidh</a:t>
            </a:r>
          </a:p>
          <a:p>
            <a:r>
              <a:rPr lang="en-GB" sz="1200" dirty="0" smtClean="0">
                <a:solidFill>
                  <a:srgbClr val="000000"/>
                </a:solidFill>
                <a:latin typeface="Comic Sans MS" panose="030F0702030302020204" pitchFamily="66" charset="0"/>
              </a:rPr>
              <a:t>Fri 13</a:t>
            </a:r>
            <a:r>
              <a:rPr lang="en-GB" sz="1200" baseline="30000" dirty="0" smtClean="0">
                <a:solidFill>
                  <a:srgbClr val="000000"/>
                </a:solidFill>
                <a:latin typeface="Comic Sans MS" panose="030F0702030302020204" pitchFamily="66" charset="0"/>
              </a:rPr>
              <a:t>th</a:t>
            </a:r>
            <a:r>
              <a:rPr lang="en-GB" sz="1200" dirty="0" smtClean="0">
                <a:solidFill>
                  <a:srgbClr val="000000"/>
                </a:solidFill>
                <a:latin typeface="Comic Sans MS" panose="030F0702030302020204" pitchFamily="66" charset="0"/>
              </a:rPr>
              <a:t> Feb – Holiday</a:t>
            </a:r>
          </a:p>
          <a:p>
            <a:r>
              <a:rPr lang="en-GB" sz="1200" dirty="0" smtClean="0">
                <a:solidFill>
                  <a:srgbClr val="000000"/>
                </a:solidFill>
                <a:latin typeface="Comic Sans MS" panose="030F0702030302020204" pitchFamily="66" charset="0"/>
              </a:rPr>
              <a:t>Mon 16</a:t>
            </a:r>
            <a:r>
              <a:rPr lang="en-GB" sz="1200" baseline="30000" dirty="0" smtClean="0">
                <a:solidFill>
                  <a:srgbClr val="000000"/>
                </a:solidFill>
                <a:latin typeface="Comic Sans MS" panose="030F0702030302020204" pitchFamily="66" charset="0"/>
              </a:rPr>
              <a:t>th</a:t>
            </a:r>
            <a:r>
              <a:rPr lang="en-GB" sz="1200" dirty="0" smtClean="0">
                <a:solidFill>
                  <a:srgbClr val="000000"/>
                </a:solidFill>
                <a:latin typeface="Comic Sans MS" panose="030F0702030302020204" pitchFamily="66" charset="0"/>
              </a:rPr>
              <a:t> Feb – Holiday</a:t>
            </a:r>
          </a:p>
          <a:p>
            <a:r>
              <a:rPr lang="en-GB" sz="1200" dirty="0" smtClean="0">
                <a:solidFill>
                  <a:srgbClr val="000000"/>
                </a:solidFill>
                <a:latin typeface="Comic Sans MS" panose="030F0702030302020204" pitchFamily="66" charset="0"/>
              </a:rPr>
              <a:t>Wed 4</a:t>
            </a:r>
            <a:r>
              <a:rPr lang="en-GB" sz="1200" baseline="30000" dirty="0" smtClean="0">
                <a:solidFill>
                  <a:srgbClr val="000000"/>
                </a:solidFill>
                <a:latin typeface="Comic Sans MS" panose="030F0702030302020204" pitchFamily="66" charset="0"/>
              </a:rPr>
              <a:t>th</a:t>
            </a:r>
            <a:r>
              <a:rPr lang="en-GB" sz="1200" dirty="0" smtClean="0">
                <a:solidFill>
                  <a:srgbClr val="000000"/>
                </a:solidFill>
                <a:latin typeface="Comic Sans MS" panose="030F0702030302020204" pitchFamily="66" charset="0"/>
              </a:rPr>
              <a:t> Mar – Parent Council meeting</a:t>
            </a:r>
          </a:p>
          <a:p>
            <a:r>
              <a:rPr lang="en-GB" sz="1200" dirty="0" smtClean="0">
                <a:solidFill>
                  <a:srgbClr val="000000"/>
                </a:solidFill>
                <a:latin typeface="Comic Sans MS" panose="030F0702030302020204" pitchFamily="66" charset="0"/>
              </a:rPr>
              <a:t>Tue 24</a:t>
            </a:r>
            <a:r>
              <a:rPr lang="en-GB" sz="1200" baseline="30000" dirty="0" smtClean="0">
                <a:solidFill>
                  <a:srgbClr val="000000"/>
                </a:solidFill>
                <a:latin typeface="Comic Sans MS" panose="030F0702030302020204" pitchFamily="66" charset="0"/>
              </a:rPr>
              <a:t>th</a:t>
            </a:r>
            <a:r>
              <a:rPr lang="en-GB" sz="1200" dirty="0" smtClean="0">
                <a:solidFill>
                  <a:srgbClr val="000000"/>
                </a:solidFill>
                <a:latin typeface="Comic Sans MS" panose="030F0702030302020204" pitchFamily="66" charset="0"/>
              </a:rPr>
              <a:t> Mar – CAB Conference</a:t>
            </a:r>
          </a:p>
          <a:p>
            <a:r>
              <a:rPr lang="en-GB" sz="1200" dirty="0" err="1" smtClean="0">
                <a:solidFill>
                  <a:srgbClr val="000000"/>
                </a:solidFill>
                <a:latin typeface="Comic Sans MS" panose="030F0702030302020204" pitchFamily="66" charset="0"/>
              </a:rPr>
              <a:t>Thur</a:t>
            </a:r>
            <a:r>
              <a:rPr lang="en-GB" sz="1200" dirty="0" smtClean="0">
                <a:solidFill>
                  <a:srgbClr val="000000"/>
                </a:solidFill>
                <a:latin typeface="Comic Sans MS" panose="030F0702030302020204" pitchFamily="66" charset="0"/>
              </a:rPr>
              <a:t> 26</a:t>
            </a:r>
            <a:r>
              <a:rPr lang="en-GB" sz="1200" baseline="30000" dirty="0" smtClean="0">
                <a:solidFill>
                  <a:srgbClr val="000000"/>
                </a:solidFill>
                <a:latin typeface="Comic Sans MS" panose="030F0702030302020204" pitchFamily="66" charset="0"/>
              </a:rPr>
              <a:t>th</a:t>
            </a:r>
            <a:r>
              <a:rPr lang="en-GB" sz="1200" dirty="0" smtClean="0">
                <a:solidFill>
                  <a:srgbClr val="000000"/>
                </a:solidFill>
                <a:latin typeface="Comic Sans MS" panose="030F0702030302020204" pitchFamily="66" charset="0"/>
              </a:rPr>
              <a:t> March – Parent Consultations</a:t>
            </a:r>
          </a:p>
          <a:p>
            <a:r>
              <a:rPr lang="en-GB" sz="1200" dirty="0" err="1" smtClean="0">
                <a:solidFill>
                  <a:srgbClr val="000000"/>
                </a:solidFill>
                <a:latin typeface="Comic Sans MS" panose="030F0702030302020204" pitchFamily="66" charset="0"/>
              </a:rPr>
              <a:t>Thur</a:t>
            </a:r>
            <a:r>
              <a:rPr lang="en-GB" sz="1200" dirty="0" smtClean="0">
                <a:solidFill>
                  <a:srgbClr val="000000"/>
                </a:solidFill>
                <a:latin typeface="Comic Sans MS" panose="030F0702030302020204" pitchFamily="66" charset="0"/>
              </a:rPr>
              <a:t> 2</a:t>
            </a:r>
            <a:r>
              <a:rPr lang="en-GB" sz="1200" baseline="30000" dirty="0" smtClean="0">
                <a:solidFill>
                  <a:srgbClr val="000000"/>
                </a:solidFill>
                <a:latin typeface="Comic Sans MS" panose="030F0702030302020204" pitchFamily="66" charset="0"/>
              </a:rPr>
              <a:t>nd</a:t>
            </a:r>
            <a:r>
              <a:rPr lang="en-GB" sz="1200" dirty="0" smtClean="0">
                <a:solidFill>
                  <a:srgbClr val="000000"/>
                </a:solidFill>
                <a:latin typeface="Comic Sans MS" panose="030F0702030302020204" pitchFamily="66" charset="0"/>
              </a:rPr>
              <a:t> April – Easter Service</a:t>
            </a:r>
          </a:p>
          <a:p>
            <a:r>
              <a:rPr lang="en-GB" sz="1200" dirty="0" smtClean="0">
                <a:solidFill>
                  <a:srgbClr val="000000"/>
                </a:solidFill>
                <a:latin typeface="Comic Sans MS" panose="030F0702030302020204" pitchFamily="66" charset="0"/>
              </a:rPr>
              <a:t>Fri 3</a:t>
            </a:r>
            <a:r>
              <a:rPr lang="en-GB" sz="1200" baseline="30000" dirty="0" smtClean="0">
                <a:solidFill>
                  <a:srgbClr val="000000"/>
                </a:solidFill>
                <a:latin typeface="Comic Sans MS" panose="030F0702030302020204" pitchFamily="66" charset="0"/>
              </a:rPr>
              <a:t>rd</a:t>
            </a:r>
            <a:r>
              <a:rPr lang="en-GB" sz="1200" dirty="0" smtClean="0">
                <a:solidFill>
                  <a:srgbClr val="000000"/>
                </a:solidFill>
                <a:latin typeface="Comic Sans MS" panose="030F0702030302020204" pitchFamily="66" charset="0"/>
              </a:rPr>
              <a:t> April – Easter Hols begin</a:t>
            </a:r>
            <a:endParaRPr lang="en-GB" sz="1200" dirty="0" smtClean="0">
              <a:solidFill>
                <a:srgbClr val="000000"/>
              </a:solidFill>
              <a:latin typeface="Comic Sans MS" panose="030F0702030302020204" pitchFamily="66" charset="0"/>
            </a:endParaRPr>
          </a:p>
        </p:txBody>
      </p:sp>
      <p:sp>
        <p:nvSpPr>
          <p:cNvPr id="1184" name="TextBox 1183"/>
          <p:cNvSpPr txBox="1"/>
          <p:nvPr/>
        </p:nvSpPr>
        <p:spPr>
          <a:xfrm>
            <a:off x="3189128" y="1512795"/>
            <a:ext cx="3600400" cy="3046988"/>
          </a:xfrm>
          <a:prstGeom prst="rect">
            <a:avLst/>
          </a:prstGeom>
          <a:noFill/>
          <a:ln w="15875">
            <a:solidFill>
              <a:schemeClr val="accent1"/>
            </a:solidFill>
          </a:ln>
        </p:spPr>
        <p:txBody>
          <a:bodyPr wrap="square" rtlCol="0">
            <a:spAutoFit/>
          </a:bodyPr>
          <a:lstStyle/>
          <a:p>
            <a:r>
              <a:rPr lang="en-GB" sz="1200" dirty="0" smtClean="0">
                <a:latin typeface="Comic Sans MS" panose="030F0702030302020204" pitchFamily="66" charset="0"/>
              </a:rPr>
              <a:t>Learning this term – In </a:t>
            </a:r>
            <a:r>
              <a:rPr lang="en-GB" sz="1200" dirty="0" smtClean="0">
                <a:latin typeface="Comic Sans MS" panose="030F0702030302020204" pitchFamily="66" charset="0"/>
              </a:rPr>
              <a:t>Maths, we have been </a:t>
            </a:r>
            <a:r>
              <a:rPr lang="en-GB" sz="1200" dirty="0" smtClean="0">
                <a:latin typeface="Comic Sans MS" panose="030F0702030302020204" pitchFamily="66" charset="0"/>
              </a:rPr>
              <a:t>looking at symmetry and will be learning about co-ordinates, angles and compass points. Mrs Stewart will be setting us some challenges to give us the opportunity to demonstrate our knowledge and skills.</a:t>
            </a:r>
          </a:p>
          <a:p>
            <a:r>
              <a:rPr lang="en-GB" sz="1200" dirty="0" smtClean="0">
                <a:latin typeface="Comic Sans MS" panose="030F0702030302020204" pitchFamily="66" charset="0"/>
              </a:rPr>
              <a:t>We have been doing really well with our French and will work on reading and writing skills, as well as continuing our listening and talking skills. </a:t>
            </a:r>
            <a:r>
              <a:rPr lang="en-GB" sz="1200" dirty="0">
                <a:latin typeface="Comic Sans MS" panose="030F0702030302020204" pitchFamily="66" charset="0"/>
              </a:rPr>
              <a:t> </a:t>
            </a:r>
            <a:r>
              <a:rPr lang="en-GB" sz="1200" dirty="0" smtClean="0">
                <a:latin typeface="Comic Sans MS" panose="030F0702030302020204" pitchFamily="66" charset="0"/>
              </a:rPr>
              <a:t>We will soon be able to have short conversations about the Weather and Seasons!</a:t>
            </a:r>
          </a:p>
          <a:p>
            <a:r>
              <a:rPr lang="en-GB" sz="1200" dirty="0" smtClean="0">
                <a:latin typeface="Comic Sans MS" panose="030F0702030302020204" pitchFamily="66" charset="0"/>
              </a:rPr>
              <a:t>Our writing will focus on imaginative stories, beginning with creating detailed character descriptions. We will also be learning about the structure of Japanese Haiku and Tanka poems, and writing some of our own. </a:t>
            </a:r>
            <a:endParaRPr lang="en-GB" sz="1200" dirty="0" smtClean="0">
              <a:latin typeface="Comic Sans MS" panose="030F0702030302020204" pitchFamily="66"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845" y="1474273"/>
            <a:ext cx="2683780" cy="2008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 name="TextBox 193"/>
          <p:cNvSpPr txBox="1"/>
          <p:nvPr/>
        </p:nvSpPr>
        <p:spPr>
          <a:xfrm>
            <a:off x="226929" y="3596987"/>
            <a:ext cx="2810175" cy="830997"/>
          </a:xfrm>
          <a:prstGeom prst="rect">
            <a:avLst/>
          </a:prstGeom>
          <a:noFill/>
          <a:ln w="19050">
            <a:solidFill>
              <a:srgbClr val="00B050"/>
            </a:solidFill>
          </a:ln>
        </p:spPr>
        <p:txBody>
          <a:bodyPr wrap="square" rtlCol="0">
            <a:spAutoFit/>
          </a:bodyPr>
          <a:lstStyle/>
          <a:p>
            <a:r>
              <a:rPr lang="en-GB" sz="1200" dirty="0" smtClean="0">
                <a:solidFill>
                  <a:srgbClr val="000000"/>
                </a:solidFill>
                <a:latin typeface="Comic Sans MS" panose="030F0702030302020204" pitchFamily="66" charset="0"/>
              </a:rPr>
              <a:t>We’ve been getting to know our new Acting Principal Teacher, Ms Taylor, who has been teaching us Basketball skills. </a:t>
            </a:r>
            <a:endParaRPr lang="en-GB" sz="1200" dirty="0" smtClean="0">
              <a:solidFill>
                <a:srgbClr val="000000"/>
              </a:solidFill>
              <a:latin typeface="Comic Sans MS" panose="030F0702030302020204" pitchFamily="66" charset="0"/>
            </a:endParaRPr>
          </a:p>
        </p:txBody>
      </p:sp>
      <p:sp>
        <p:nvSpPr>
          <p:cNvPr id="3" name="Smiley Face 2"/>
          <p:cNvSpPr/>
          <p:nvPr/>
        </p:nvSpPr>
        <p:spPr>
          <a:xfrm>
            <a:off x="764704" y="4355976"/>
            <a:ext cx="144016" cy="144016"/>
          </a:xfrm>
          <a:prstGeom prst="smileyFac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81" name="TextBox 1180"/>
          <p:cNvSpPr txBox="1"/>
          <p:nvPr/>
        </p:nvSpPr>
        <p:spPr>
          <a:xfrm>
            <a:off x="65352" y="6979621"/>
            <a:ext cx="3723687" cy="830997"/>
          </a:xfrm>
          <a:prstGeom prst="rect">
            <a:avLst/>
          </a:prstGeom>
          <a:noFill/>
          <a:ln w="19050" cmpd="sng">
            <a:solidFill>
              <a:schemeClr val="tx1"/>
            </a:solidFill>
          </a:ln>
        </p:spPr>
        <p:txBody>
          <a:bodyPr wrap="square" rtlCol="0">
            <a:spAutoFit/>
          </a:bodyPr>
          <a:lstStyle/>
          <a:p>
            <a:r>
              <a:rPr lang="en-GB" sz="1200" dirty="0" smtClean="0">
                <a:latin typeface="Comic Sans MS" panose="030F0702030302020204" pitchFamily="66" charset="0"/>
              </a:rPr>
              <a:t>We are looking forward to joining our friends from the other Blackburn school, when we take part in the Community Ceilidh on the 4</a:t>
            </a:r>
            <a:r>
              <a:rPr lang="en-GB" sz="1200" baseline="30000" dirty="0" smtClean="0">
                <a:latin typeface="Comic Sans MS" panose="030F0702030302020204" pitchFamily="66" charset="0"/>
              </a:rPr>
              <a:t>th</a:t>
            </a:r>
            <a:r>
              <a:rPr lang="en-GB" sz="1200" dirty="0" smtClean="0">
                <a:latin typeface="Comic Sans MS" panose="030F0702030302020204" pitchFamily="66" charset="0"/>
              </a:rPr>
              <a:t> February.</a:t>
            </a:r>
            <a:endParaRPr lang="en-GB" sz="1200" dirty="0">
              <a:latin typeface="Comic Sans MS" panose="030F0702030302020204" pitchFamily="66" charset="0"/>
            </a:endParaRPr>
          </a:p>
        </p:txBody>
      </p:sp>
      <p:sp>
        <p:nvSpPr>
          <p:cNvPr id="1182" name="TextBox 1181"/>
          <p:cNvSpPr txBox="1"/>
          <p:nvPr/>
        </p:nvSpPr>
        <p:spPr>
          <a:xfrm>
            <a:off x="100005" y="8028384"/>
            <a:ext cx="6521846" cy="1015663"/>
          </a:xfrm>
          <a:prstGeom prst="rect">
            <a:avLst/>
          </a:prstGeom>
          <a:noFill/>
          <a:ln w="19050">
            <a:solidFill>
              <a:schemeClr val="accent1"/>
            </a:solidFill>
          </a:ln>
        </p:spPr>
        <p:txBody>
          <a:bodyPr wrap="square" rtlCol="0">
            <a:spAutoFit/>
          </a:bodyPr>
          <a:lstStyle/>
          <a:p>
            <a:r>
              <a:rPr lang="en-GB" sz="1200" dirty="0" err="1" smtClean="0">
                <a:latin typeface="Comic Sans MS" panose="030F0702030302020204" pitchFamily="66" charset="0"/>
              </a:rPr>
              <a:t>Skillionaire</a:t>
            </a:r>
            <a:r>
              <a:rPr lang="en-GB" sz="1200" dirty="0" smtClean="0">
                <a:latin typeface="Comic Sans MS" panose="030F0702030302020204" pitchFamily="66" charset="0"/>
              </a:rPr>
              <a:t> – Our new school award system! This new approach is a fantastic way of understanding the skills we are using for specific tasks and learning throughout the week. We record it in our profile folders, so that we can review our learning over the year, and be able to see the vast array of skills we can actually use and apply across the curriculum.</a:t>
            </a:r>
            <a:endParaRPr lang="en-GB" sz="1200" dirty="0">
              <a:latin typeface="Comic Sans MS" panose="030F0702030302020204" pitchFamily="66" charset="0"/>
            </a:endParaRPr>
          </a:p>
        </p:txBody>
      </p:sp>
    </p:spTree>
    <p:extLst>
      <p:ext uri="{BB962C8B-B14F-4D97-AF65-F5344CB8AC3E}">
        <p14:creationId xmlns:p14="http://schemas.microsoft.com/office/powerpoint/2010/main" val="3592119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459</Words>
  <Application>Microsoft Office PowerPoint</Application>
  <PresentationFormat>On-screen Show (4:3)</PresentationFormat>
  <Paragraphs>25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P7/6 Newsletter</vt:lpstr>
    </vt:vector>
  </TitlesOfParts>
  <Company>West Lothian Council - Education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P7/6 Newsletter</dc:title>
  <dc:creator>Lynda Stewart</dc:creator>
  <cp:lastModifiedBy>Lynda Stewart</cp:lastModifiedBy>
  <cp:revision>1</cp:revision>
  <dcterms:created xsi:type="dcterms:W3CDTF">2015-01-23T23:24:10Z</dcterms:created>
  <dcterms:modified xsi:type="dcterms:W3CDTF">2015-01-23T23:24:58Z</dcterms:modified>
</cp:coreProperties>
</file>