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00" autoAdjust="0"/>
    <p:restoredTop sz="94660"/>
  </p:normalViewPr>
  <p:slideViewPr>
    <p:cSldViewPr>
      <p:cViewPr varScale="1">
        <p:scale>
          <a:sx n="66" d="100"/>
          <a:sy n="66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39B4-8BBA-4FEE-AD8B-60A4A86F1427}" type="datetimeFigureOut">
              <a:rPr lang="en-GB" smtClean="0"/>
              <a:t>01/05/2015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AEFE-7374-4B7C-89BE-429B38BAB19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39B4-8BBA-4FEE-AD8B-60A4A86F1427}" type="datetimeFigureOut">
              <a:rPr lang="en-GB" smtClean="0"/>
              <a:t>01/05/2015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AEFE-7374-4B7C-89BE-429B38BAB1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39B4-8BBA-4FEE-AD8B-60A4A86F1427}" type="datetimeFigureOut">
              <a:rPr lang="en-GB" smtClean="0"/>
              <a:t>01/05/2015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AEFE-7374-4B7C-89BE-429B38BAB1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39B4-8BBA-4FEE-AD8B-60A4A86F1427}" type="datetimeFigureOut">
              <a:rPr lang="en-GB" smtClean="0"/>
              <a:t>01/05/2015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AEFE-7374-4B7C-89BE-429B38BAB1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39B4-8BBA-4FEE-AD8B-60A4A86F1427}" type="datetimeFigureOut">
              <a:rPr lang="en-GB" smtClean="0"/>
              <a:t>01/05/2015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AEFE-7374-4B7C-89BE-429B38BAB19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39B4-8BBA-4FEE-AD8B-60A4A86F1427}" type="datetimeFigureOut">
              <a:rPr lang="en-GB" smtClean="0"/>
              <a:t>01/05/2015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AEFE-7374-4B7C-89BE-429B38BAB1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39B4-8BBA-4FEE-AD8B-60A4A86F1427}" type="datetimeFigureOut">
              <a:rPr lang="en-GB" smtClean="0"/>
              <a:t>01/05/2015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AEFE-7374-4B7C-89BE-429B38BAB1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39B4-8BBA-4FEE-AD8B-60A4A86F1427}" type="datetimeFigureOut">
              <a:rPr lang="en-GB" smtClean="0"/>
              <a:t>01/05/2015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AEFE-7374-4B7C-89BE-429B38BAB1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39B4-8BBA-4FEE-AD8B-60A4A86F1427}" type="datetimeFigureOut">
              <a:rPr lang="en-GB" smtClean="0"/>
              <a:t>01/05/2015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AEFE-7374-4B7C-89BE-429B38BAB1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39B4-8BBA-4FEE-AD8B-60A4A86F1427}" type="datetimeFigureOut">
              <a:rPr lang="en-GB" smtClean="0"/>
              <a:t>01/05/2015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AEFE-7374-4B7C-89BE-429B38BAB1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39B4-8BBA-4FEE-AD8B-60A4A86F1427}" type="datetimeFigureOut">
              <a:rPr lang="en-GB" smtClean="0"/>
              <a:t>01/05/2015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75AEFE-7374-4B7C-89BE-429B38BAB19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A639B4-8BBA-4FEE-AD8B-60A4A86F1427}" type="datetimeFigureOut">
              <a:rPr lang="en-GB" smtClean="0"/>
              <a:t>01/05/2015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75AEFE-7374-4B7C-89BE-429B38BAB190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GB" sz="6000" dirty="0" smtClean="0">
                <a:solidFill>
                  <a:schemeClr val="tx1"/>
                </a:solidFill>
              </a:rPr>
              <a:t>Making the </a:t>
            </a:r>
            <a:r>
              <a:rPr lang="en-GB" sz="6000" dirty="0" smtClean="0">
                <a:solidFill>
                  <a:srgbClr val="00FF00"/>
                </a:solidFill>
              </a:rPr>
              <a:t>Right</a:t>
            </a:r>
            <a:r>
              <a:rPr lang="en-GB" sz="6000" dirty="0" smtClean="0">
                <a:solidFill>
                  <a:schemeClr val="tx1"/>
                </a:solidFill>
              </a:rPr>
              <a:t> Choice</a:t>
            </a:r>
            <a:endParaRPr lang="en-GB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10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27584" y="116632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atin typeface="SassoonCRInfant" panose="02010503020300020003" pitchFamily="2" charset="0"/>
              </a:rPr>
              <a:t>Our Behaviour System</a:t>
            </a:r>
            <a:endParaRPr lang="en-GB" sz="5400" b="1" dirty="0">
              <a:latin typeface="SassoonCRInfant" panose="020105030203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1059994"/>
            <a:ext cx="2520280" cy="523220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Outstanding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45915" y="1583214"/>
            <a:ext cx="2520280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Great Job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988840"/>
            <a:ext cx="252028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Good Day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564904"/>
            <a:ext cx="8424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SassoonCRInfant" panose="02010503020300020003" pitchFamily="2" charset="0"/>
              </a:rPr>
              <a:t>Right choices = positive consequences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 smtClean="0">
              <a:latin typeface="SassoonCRInfant" panose="0201050302030002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CRInfant" panose="02010503020300020003" pitchFamily="2" charset="0"/>
              </a:rPr>
              <a:t>Positive Note Home or telephone call</a:t>
            </a:r>
            <a:endParaRPr lang="en-GB" sz="3200" dirty="0">
              <a:latin typeface="SassoonCRInfant" panose="0201050302030002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CRInfant" panose="02010503020300020003" pitchFamily="2" charset="0"/>
              </a:rPr>
              <a:t>Positive visit		Certificate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CRInfant" panose="02010503020300020003" pitchFamily="2" charset="0"/>
              </a:rPr>
              <a:t>Extra playtime		Merit Award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CRInfant" panose="02010503020300020003" pitchFamily="2" charset="0"/>
              </a:rPr>
              <a:t>Responsibilities	Stickers or stamps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CRInfant" panose="02010503020300020003" pitchFamily="2" charset="0"/>
              </a:rPr>
              <a:t>Extra privileges	Table, class or house points</a:t>
            </a:r>
          </a:p>
        </p:txBody>
      </p:sp>
    </p:spTree>
    <p:extLst>
      <p:ext uri="{BB962C8B-B14F-4D97-AF65-F5344CB8AC3E}">
        <p14:creationId xmlns:p14="http://schemas.microsoft.com/office/powerpoint/2010/main" val="12442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27584" y="116632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atin typeface="SassoonCRInfant" panose="02010503020300020003" pitchFamily="2" charset="0"/>
              </a:rPr>
              <a:t>Our Behaviour System</a:t>
            </a:r>
            <a:endParaRPr lang="en-GB" sz="5400" b="1" dirty="0">
              <a:latin typeface="SassoonCRInfant" panose="02010503020300020003" pitchFamily="2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44797" y="3140968"/>
            <a:ext cx="8270429" cy="2664296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>
                <a:latin typeface="SassoonCRInfant" panose="02010503020300020003" pitchFamily="2" charset="0"/>
              </a:rPr>
              <a:t>Wrong choices = negative consequences</a:t>
            </a:r>
          </a:p>
          <a:p>
            <a:pPr algn="ctr"/>
            <a:endParaRPr lang="en-GB" sz="3200" dirty="0">
              <a:latin typeface="SassoonCRInfant" panose="02010503020300020003" pitchFamily="2" charset="0"/>
            </a:endParaRPr>
          </a:p>
          <a:p>
            <a:pPr algn="ctr"/>
            <a:r>
              <a:rPr lang="en-GB" sz="3200" dirty="0" smtClean="0">
                <a:latin typeface="SassoonCRInfant" panose="02010503020300020003" pitchFamily="2" charset="0"/>
              </a:rPr>
              <a:t>You are responsible for your actions</a:t>
            </a:r>
          </a:p>
          <a:p>
            <a:pPr algn="ctr"/>
            <a:r>
              <a:rPr lang="en-GB" sz="3200" dirty="0" smtClean="0">
                <a:latin typeface="SassoonCRInfant" panose="02010503020300020003" pitchFamily="2" charset="0"/>
              </a:rPr>
              <a:t>STOP THINK MAKE THE RIGHT CHOICE</a:t>
            </a:r>
          </a:p>
          <a:p>
            <a:pPr algn="ctr"/>
            <a:endParaRPr lang="en-GB" sz="3200" dirty="0" smtClean="0">
              <a:latin typeface="SassoonCRInfant" panose="02010503020300020003" pitchFamily="2" charset="0"/>
            </a:endParaRPr>
          </a:p>
          <a:p>
            <a:pPr algn="ctr"/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039" y="1061155"/>
            <a:ext cx="252028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Reflection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9872" y="1322765"/>
            <a:ext cx="2520280" cy="954107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Teacher’s Choice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64188" y="2015262"/>
            <a:ext cx="252028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Parent Contact</a:t>
            </a:r>
            <a:endParaRPr lang="en-GB" sz="28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2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27584" y="116632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atin typeface="SassoonCRInfant" panose="02010503020300020003" pitchFamily="2" charset="0"/>
              </a:rPr>
              <a:t>Our Behaviour System</a:t>
            </a:r>
            <a:endParaRPr lang="en-GB" sz="5400" b="1" dirty="0">
              <a:latin typeface="SassoonCRInfant" panose="02010503020300020003" pitchFamily="2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310329" y="3789040"/>
            <a:ext cx="5497827" cy="23954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 smtClean="0">
              <a:latin typeface="SassoonCRInfant" panose="02010503020300020003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 smtClean="0">
              <a:latin typeface="SassoonCRInfant" panose="02010503020300020003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9632" y="1776487"/>
            <a:ext cx="252028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Reflection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8104" y="1388638"/>
            <a:ext cx="2520280" cy="954107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Teacher’s Choice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2607455"/>
            <a:ext cx="39604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SassoonCRInfant" panose="02010503020300020003" pitchFamily="2" charset="0"/>
              </a:rPr>
              <a:t>Time to turn it around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SassoonCRInfant" panose="02010503020300020003" pitchFamily="2" charset="0"/>
              </a:rPr>
              <a:t>Think about your 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SassoonCRInfant" panose="02010503020300020003" pitchFamily="2" charset="0"/>
              </a:rPr>
              <a:t>Stop and change your attitude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latin typeface="SassoonCRInfant" panose="0201050302030002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 smtClean="0">
              <a:latin typeface="SassoonCRInfant" panose="020105030203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8024" y="2568037"/>
            <a:ext cx="39604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SassoonCRInfant" panose="02010503020300020003" pitchFamily="2" charset="0"/>
              </a:rPr>
              <a:t>Continued to make wrong choice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SassoonCRInfant" panose="02010503020300020003" pitchFamily="2" charset="0"/>
              </a:rPr>
              <a:t>Teacher decides consequence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SassoonCRInfant" panose="02010503020300020003" pitchFamily="2" charset="0"/>
              </a:rPr>
              <a:t>Consequences could be a range of things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SassoonCRInfant" panose="02010503020300020003" pitchFamily="2" charset="0"/>
              </a:rPr>
              <a:t>Incident Report completed and sent home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 smtClean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27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27584" y="116632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atin typeface="SassoonCRInfant" panose="02010503020300020003" pitchFamily="2" charset="0"/>
              </a:rPr>
              <a:t>Our Behaviour System</a:t>
            </a:r>
            <a:endParaRPr lang="en-GB" sz="5400" b="1" dirty="0">
              <a:latin typeface="SassoonCRInfant" panose="02010503020300020003" pitchFamily="2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310329" y="3789040"/>
            <a:ext cx="5497827" cy="23954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 smtClean="0">
              <a:latin typeface="SassoonCRInfant" panose="02010503020300020003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 smtClean="0">
              <a:latin typeface="SassoonCRInfant" panose="02010503020300020003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9832" y="1268760"/>
            <a:ext cx="252028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Parent Contact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2607455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CRInfant" panose="02010503020300020003" pitchFamily="2" charset="0"/>
              </a:rPr>
              <a:t>If you choose to not make the right choice consequences are:</a:t>
            </a:r>
          </a:p>
          <a:p>
            <a:endParaRPr lang="en-GB" sz="2800" dirty="0">
              <a:latin typeface="SassoonCRInfant" panose="02010503020300020003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SassoonCRInfant" panose="02010503020300020003" pitchFamily="2" charset="0"/>
              </a:rPr>
              <a:t>Phone call to parent/carer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SassoonCRInfant" panose="02010503020300020003" pitchFamily="2" charset="0"/>
              </a:rPr>
              <a:t>Incident Report completed and sent home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SassoonCRInfant" panose="02010503020300020003" pitchFamily="2" charset="0"/>
              </a:rPr>
              <a:t>Meeting with your parent/carer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SassoonCRInfant" panose="02010503020300020003" pitchFamily="2" charset="0"/>
              </a:rPr>
              <a:t>Behaviour chart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SassoonCRInfant" panose="02010503020300020003" pitchFamily="2" charset="0"/>
              </a:rPr>
              <a:t>Behaviour target</a:t>
            </a:r>
          </a:p>
          <a:p>
            <a:endParaRPr lang="en-GB" sz="2800" dirty="0" smtClean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76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27584" y="116632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atin typeface="SassoonCRInfant" panose="02010503020300020003" pitchFamily="2" charset="0"/>
              </a:rPr>
              <a:t>Our Behaviour System</a:t>
            </a:r>
            <a:endParaRPr lang="en-GB" sz="5400" b="1" dirty="0">
              <a:latin typeface="SassoonCRInfant" panose="02010503020300020003" pitchFamily="2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310329" y="3789040"/>
            <a:ext cx="5497827" cy="23954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 smtClean="0">
              <a:latin typeface="SassoonCRInfant" panose="02010503020300020003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 smtClean="0">
              <a:latin typeface="SassoonCRInfant" panose="02010503020300020003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0294" y="5202197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SassoonCRInfant" panose="02010503020300020003" pitchFamily="2" charset="0"/>
              </a:rPr>
              <a:t>SERIOUS INCIDENT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SassoonCRInfant" panose="02010503020300020003" pitchFamily="2" charset="0"/>
              </a:rPr>
              <a:t>DIRECT TO SMT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SassoonCRInfant" panose="02010503020300020003" pitchFamily="2" charset="0"/>
              </a:rPr>
              <a:t>SPECIFIC CONSEQUENCE</a:t>
            </a:r>
          </a:p>
        </p:txBody>
      </p:sp>
      <p:sp>
        <p:nvSpPr>
          <p:cNvPr id="6" name="12-Point Star 5"/>
          <p:cNvSpPr/>
          <p:nvPr/>
        </p:nvSpPr>
        <p:spPr>
          <a:xfrm>
            <a:off x="2470055" y="808848"/>
            <a:ext cx="4059873" cy="4400153"/>
          </a:xfrm>
          <a:prstGeom prst="star12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203848" y="1634385"/>
            <a:ext cx="2592288" cy="2749078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3" name="Text Box 14"/>
          <p:cNvSpPr txBox="1"/>
          <p:nvPr/>
        </p:nvSpPr>
        <p:spPr>
          <a:xfrm>
            <a:off x="3864472" y="1933549"/>
            <a:ext cx="1388547" cy="2150750"/>
          </a:xfrm>
          <a:prstGeom prst="rect">
            <a:avLst/>
          </a:prstGeom>
          <a:solidFill>
            <a:srgbClr val="FFFF00"/>
          </a:solidFill>
          <a:ln w="6350">
            <a:solidFill>
              <a:srgbClr val="FFFF0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0" b="1" dirty="0">
                <a:ln w="8890" cap="flat" cmpd="sng" algn="ctr">
                  <a:solidFill>
                    <a:srgbClr val="FFFFFF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  <a:latin typeface="SassoonCRInfant"/>
                <a:ea typeface="Calibri"/>
                <a:cs typeface="Times New Roman"/>
              </a:rPr>
              <a:t>!</a:t>
            </a:r>
            <a:endParaRPr lang="en-GB" sz="120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253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27584" y="137825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atin typeface="SassoonCRInfant" panose="02010503020300020003" pitchFamily="2" charset="0"/>
              </a:rPr>
              <a:t>Our Behaviour System</a:t>
            </a:r>
            <a:endParaRPr lang="en-GB" sz="5400" b="1" dirty="0">
              <a:latin typeface="SassoonCRInfant" panose="02010503020300020003" pitchFamily="2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44797" y="3140968"/>
            <a:ext cx="8270429" cy="2664296"/>
          </a:xfrm>
        </p:spPr>
        <p:txBody>
          <a:bodyPr>
            <a:normAutofit/>
          </a:bodyPr>
          <a:lstStyle/>
          <a:p>
            <a:pPr algn="ctr"/>
            <a:endParaRPr lang="en-GB" sz="3200" dirty="0" smtClean="0">
              <a:latin typeface="SassoonCRInfant" panose="02010503020300020003" pitchFamily="2" charset="0"/>
            </a:endParaRPr>
          </a:p>
          <a:p>
            <a:pPr algn="ctr"/>
            <a:r>
              <a:rPr lang="en-GB" sz="3200" dirty="0" smtClean="0">
                <a:latin typeface="SassoonCRInfant" panose="02010503020300020003" pitchFamily="2" charset="0"/>
              </a:rPr>
              <a:t>Cards will be distributed to pupils to notify class teacher of positive or </a:t>
            </a:r>
            <a:r>
              <a:rPr lang="en-GB" sz="3200" smtClean="0">
                <a:latin typeface="SassoonCRInfant" panose="02010503020300020003" pitchFamily="2" charset="0"/>
              </a:rPr>
              <a:t>negative behaviour</a:t>
            </a:r>
          </a:p>
          <a:p>
            <a:pPr algn="ctr"/>
            <a:endParaRPr lang="en-GB" sz="3200" dirty="0" smtClean="0">
              <a:latin typeface="SassoonCRInfant" panose="02010503020300020003" pitchFamily="2" charset="0"/>
            </a:endParaRPr>
          </a:p>
          <a:p>
            <a:pPr algn="ctr"/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0795968">
            <a:off x="349848" y="1325692"/>
            <a:ext cx="252028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 Reflection </a:t>
            </a:r>
          </a:p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Card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9872" y="2558857"/>
            <a:ext cx="2520280" cy="954107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Teacher’s Choice Card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864202">
            <a:off x="6344727" y="1351198"/>
            <a:ext cx="2520280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SMT</a:t>
            </a:r>
          </a:p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Card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1322506"/>
            <a:ext cx="2520280" cy="954107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Outstanding</a:t>
            </a:r>
          </a:p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Card</a:t>
            </a:r>
          </a:p>
        </p:txBody>
      </p:sp>
    </p:spTree>
    <p:extLst>
      <p:ext uri="{BB962C8B-B14F-4D97-AF65-F5344CB8AC3E}">
        <p14:creationId xmlns:p14="http://schemas.microsoft.com/office/powerpoint/2010/main" val="19066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4248472" cy="504056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00FF00"/>
                </a:solidFill>
                <a:latin typeface="SassoonCRInfant" panose="02010503020300020003" pitchFamily="2" charset="0"/>
              </a:rPr>
              <a:t>Work to best of your ability – </a:t>
            </a:r>
            <a:r>
              <a:rPr lang="en-GB" sz="1800" b="1" dirty="0" smtClean="0">
                <a:solidFill>
                  <a:srgbClr val="00FF00"/>
                </a:solidFill>
                <a:latin typeface="SassoonCRInfant" panose="02010503020300020003" pitchFamily="2" charset="0"/>
              </a:rPr>
              <a:t>always try </a:t>
            </a:r>
            <a:r>
              <a:rPr lang="en-GB" sz="1800" b="1" dirty="0">
                <a:solidFill>
                  <a:srgbClr val="00FF00"/>
                </a:solidFill>
                <a:latin typeface="SassoonCRInfant" panose="02010503020300020003" pitchFamily="2" charset="0"/>
              </a:rPr>
              <a:t>your best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00FF00"/>
                </a:solidFill>
                <a:latin typeface="SassoonCRInfant" panose="02010503020300020003" pitchFamily="2" charset="0"/>
              </a:rPr>
              <a:t>Complete all tasks, planned work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00FF00"/>
                </a:solidFill>
                <a:latin typeface="SassoonCRInfant" panose="02010503020300020003" pitchFamily="2" charset="0"/>
              </a:rPr>
              <a:t>Follow classroom rules and routines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00FF00"/>
                </a:solidFill>
                <a:latin typeface="SassoonCRInfant" panose="02010503020300020003" pitchFamily="2" charset="0"/>
              </a:rPr>
              <a:t>Respect all resources and property – keep classrooms tidy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00FF00"/>
                </a:solidFill>
                <a:latin typeface="SassoonCRInfant" panose="02010503020300020003" pitchFamily="2" charset="0"/>
              </a:rPr>
              <a:t>Work collaboratively, co-operatively with others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00FF00"/>
                </a:solidFill>
                <a:latin typeface="SassoonCRInfant" panose="02010503020300020003" pitchFamily="2" charset="0"/>
              </a:rPr>
              <a:t>Always use good manners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00FF00"/>
                </a:solidFill>
                <a:latin typeface="SassoonCRInfant" panose="02010503020300020003" pitchFamily="2" charset="0"/>
              </a:rPr>
              <a:t>Listen to teacher instructions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00FF00"/>
                </a:solidFill>
                <a:latin typeface="SassoonCRInfant" panose="02010503020300020003" pitchFamily="2" charset="0"/>
              </a:rPr>
              <a:t>Listen and respond appropriately to all staff and peers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00FF00"/>
                </a:solidFill>
                <a:latin typeface="SassoonCRInfant" panose="02010503020300020003" pitchFamily="2" charset="0"/>
              </a:rPr>
              <a:t>Appreciate the work of others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00FF00"/>
                </a:solidFill>
                <a:latin typeface="SassoonCRInfant" panose="02010503020300020003" pitchFamily="2" charset="0"/>
              </a:rPr>
              <a:t>Demonstrate respect to all staff and others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4652392" y="1700808"/>
            <a:ext cx="4248472" cy="504056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SassoonCRInfant" panose="02010503020300020003" pitchFamily="2" charset="0"/>
              </a:rPr>
              <a:t>Lack of effort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SassoonCRInfant" panose="02010503020300020003" pitchFamily="2" charset="0"/>
              </a:rPr>
              <a:t>Incomplete tasks – lack of effort, application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SassoonCRInfant" panose="02010503020300020003" pitchFamily="2" charset="0"/>
              </a:rPr>
              <a:t>Refusing to complete tasks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SassoonCRInfant" panose="02010503020300020003" pitchFamily="2" charset="0"/>
              </a:rPr>
              <a:t>Consistent disregard for classroom rules and routines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SassoonCRInfant" panose="02010503020300020003" pitchFamily="2" charset="0"/>
              </a:rPr>
              <a:t>Misuse, damage to or destruction of resources and property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SassoonCRInfant" panose="02010503020300020003" pitchFamily="2" charset="0"/>
              </a:rPr>
              <a:t>Talk at inappropriate time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SassoonCRInfant" panose="02010503020300020003" pitchFamily="2" charset="0"/>
              </a:rPr>
              <a:t>Ignore instructions or directions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SassoonCRInfant" panose="02010503020300020003" pitchFamily="2" charset="0"/>
              </a:rPr>
              <a:t>Disruptive behaviour – shouting out, throwing objects, tapping pencils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SassoonCRInfant" panose="02010503020300020003" pitchFamily="2" charset="0"/>
              </a:rPr>
              <a:t>Lack of respect towards staff and others – answering back, negative attitude, inappropriate language, unkind words</a:t>
            </a:r>
          </a:p>
          <a:p>
            <a:pPr algn="l"/>
            <a:endParaRPr lang="en-GB" sz="1800" b="1" dirty="0">
              <a:solidFill>
                <a:srgbClr val="00FF00"/>
              </a:solidFill>
              <a:latin typeface="SassoonCRInfant" panose="020105030203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16632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atin typeface="SassoonCRInfant" panose="02010503020300020003" pitchFamily="2" charset="0"/>
              </a:rPr>
              <a:t>Our Classrooms</a:t>
            </a:r>
            <a:endParaRPr lang="en-GB" sz="5400" b="1" dirty="0">
              <a:latin typeface="SassoonCRInfant" panose="02010503020300020003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578297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ym typeface="Wingdings"/>
              </a:rPr>
              <a:t></a:t>
            </a:r>
            <a:endParaRPr lang="en-GB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8006906" y="375587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ym typeface="Wingdings"/>
              </a:rPr>
              <a:t>×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218548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4248472" cy="5040560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FF00"/>
                </a:solidFill>
                <a:latin typeface="SassoonCRInfant" panose="02010503020300020003" pitchFamily="2" charset="0"/>
              </a:rPr>
              <a:t>Work cooperatively with others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FF00"/>
                </a:solidFill>
                <a:latin typeface="SassoonCRInfant" panose="02010503020300020003" pitchFamily="2" charset="0"/>
              </a:rPr>
              <a:t>Demonstrate respect to all staff and pupils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FF00"/>
                </a:solidFill>
                <a:latin typeface="SassoonCRInfant" panose="02010503020300020003" pitchFamily="2" charset="0"/>
              </a:rPr>
              <a:t>Use appropriate voice level and kind words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FF00"/>
                </a:solidFill>
                <a:latin typeface="SassoonCRInfant" panose="02010503020300020003" pitchFamily="2" charset="0"/>
              </a:rPr>
              <a:t>Listen and respond appropriately to all staff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FF00"/>
                </a:solidFill>
                <a:latin typeface="SassoonCRInfant" panose="02010503020300020003" pitchFamily="2" charset="0"/>
              </a:rPr>
              <a:t>Line up carefully and sensibly when bell rings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FF00"/>
                </a:solidFill>
                <a:latin typeface="SassoonCRInfant" panose="02010503020300020003" pitchFamily="2" charset="0"/>
              </a:rPr>
              <a:t>Respect environment and resources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FF00"/>
                </a:solidFill>
                <a:latin typeface="SassoonCRInfant" panose="02010503020300020003" pitchFamily="2" charset="0"/>
              </a:rPr>
              <a:t>Be assertive when necessary - “Stop! I don’t like that.”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FF00"/>
                </a:solidFill>
                <a:latin typeface="SassoonCRInfant" panose="02010503020300020003" pitchFamily="2" charset="0"/>
              </a:rPr>
              <a:t>Be honest and tell the truth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FF00"/>
                </a:solidFill>
                <a:latin typeface="SassoonCRInfant" panose="02010503020300020003" pitchFamily="2" charset="0"/>
              </a:rPr>
              <a:t>Always use good manners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800" b="1" dirty="0">
              <a:solidFill>
                <a:srgbClr val="00FF00"/>
              </a:solidFill>
              <a:latin typeface="SassoonCRInfant" panose="02010503020300020003" pitchFamily="2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4652392" y="1700808"/>
            <a:ext cx="4248472" cy="504056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Physical and verbal aggression towards others – not keeping your body to yourself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Leaving litter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Ignoring instructions and directions from staff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Being disrespectful towards staff and peers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Breaking rules of games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Use of bad/inappropriate language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No telling tales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Actively damaging resources</a:t>
            </a:r>
            <a:endParaRPr lang="en-GB" sz="1800" b="1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16632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atin typeface="SassoonCRInfant" panose="02010503020300020003" pitchFamily="2" charset="0"/>
              </a:rPr>
              <a:t>Our Playground</a:t>
            </a:r>
            <a:endParaRPr lang="en-GB" sz="5400" b="1" dirty="0">
              <a:latin typeface="SassoonCRInfant" panose="02010503020300020003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578297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ym typeface="Wingdings"/>
              </a:rPr>
              <a:t></a:t>
            </a:r>
            <a:endParaRPr lang="en-GB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8006906" y="375587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ym typeface="Wingdings"/>
              </a:rPr>
              <a:t>×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409308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4248472" cy="5040560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FF00"/>
                </a:solidFill>
                <a:latin typeface="SassoonCRInfant" panose="02010503020300020003" pitchFamily="2" charset="0"/>
              </a:rPr>
              <a:t>Good manners – please and thank you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FF00"/>
                </a:solidFill>
                <a:latin typeface="SassoonCRInfant" panose="02010503020300020003" pitchFamily="2" charset="0"/>
              </a:rPr>
              <a:t>Walk sensibly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FF00"/>
                </a:solidFill>
                <a:latin typeface="SassoonCRInfant" panose="02010503020300020003" pitchFamily="2" charset="0"/>
              </a:rPr>
              <a:t>Follow directions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FF00"/>
                </a:solidFill>
                <a:latin typeface="SassoonCRInfant" panose="02010503020300020003" pitchFamily="2" charset="0"/>
              </a:rPr>
              <a:t>Quickly and efficiently collect lunch and choose seat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FF00"/>
                </a:solidFill>
                <a:latin typeface="SassoonCRInfant" panose="02010503020300020003" pitchFamily="2" charset="0"/>
              </a:rPr>
              <a:t>Use cutlery appropriately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FF00"/>
                </a:solidFill>
                <a:latin typeface="SassoonCRInfant" panose="02010503020300020003" pitchFamily="2" charset="0"/>
              </a:rPr>
              <a:t>Tidy up after yourself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FF00"/>
                </a:solidFill>
                <a:latin typeface="SassoonCRInfant" panose="02010503020300020003" pitchFamily="2" charset="0"/>
              </a:rPr>
              <a:t>Use appropriate voice level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FF00"/>
                </a:solidFill>
                <a:latin typeface="SassoonCRInfant" panose="02010503020300020003" pitchFamily="2" charset="0"/>
              </a:rPr>
              <a:t>Demonstrate respect to all staff and others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800" b="1" dirty="0">
              <a:solidFill>
                <a:srgbClr val="00FF00"/>
              </a:solidFill>
              <a:latin typeface="SassoonCRInfant" panose="02010503020300020003" pitchFamily="2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4652392" y="1700808"/>
            <a:ext cx="4248472" cy="504056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SassoonCRInfant" panose="02010503020300020003" pitchFamily="2" charset="0"/>
              </a:rPr>
              <a:t>Leaving food on the floor/table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SassoonCRInfant" panose="02010503020300020003" pitchFamily="2" charset="0"/>
              </a:rPr>
              <a:t>Being rude and disrespectful to staff and peers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SassoonCRInfant" panose="02010503020300020003" pitchFamily="2" charset="0"/>
              </a:rPr>
              <a:t>Moving around the dining hall, changing seat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SassoonCRInfant" panose="02010503020300020003" pitchFamily="2" charset="0"/>
              </a:rPr>
              <a:t>Shouting, screaming or making inappropriate noises – disruptive behaviour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SassoonCRInfant" panose="02010503020300020003" pitchFamily="2" charset="0"/>
              </a:rPr>
              <a:t>Throwing food around the dining hall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b="1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578297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ym typeface="Wingdings"/>
              </a:rPr>
              <a:t></a:t>
            </a:r>
            <a:endParaRPr lang="en-GB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8006906" y="375587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ym typeface="Wingdings"/>
              </a:rPr>
              <a:t>×</a:t>
            </a:r>
            <a:endParaRPr lang="en-GB" sz="8000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116632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atin typeface="SassoonCRInfant" panose="02010503020300020003" pitchFamily="2" charset="0"/>
              </a:rPr>
              <a:t>Our Dining Hall</a:t>
            </a:r>
            <a:endParaRPr lang="en-GB" sz="5400" b="1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65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4248472" cy="5040560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FF00"/>
                </a:solidFill>
                <a:latin typeface="SassoonCRInfant" panose="02010503020300020003" pitchFamily="2" charset="0"/>
              </a:rPr>
              <a:t>Demonstrate respect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FF00"/>
                </a:solidFill>
                <a:latin typeface="SassoonCRInfant" panose="02010503020300020003" pitchFamily="2" charset="0"/>
              </a:rPr>
              <a:t>Follow adult instructions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FF00"/>
                </a:solidFill>
                <a:latin typeface="SassoonCRInfant" panose="02010503020300020003" pitchFamily="2" charset="0"/>
              </a:rPr>
              <a:t>Be a quality audience member – listen, observe, participate and respond, track the speaker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FF00"/>
                </a:solidFill>
                <a:latin typeface="SassoonCRInfant" panose="02010503020300020003" pitchFamily="2" charset="0"/>
              </a:rPr>
              <a:t>Actively participate in all aspects of assembly – singing, listening, answering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FF00"/>
                </a:solidFill>
                <a:latin typeface="SassoonCRInfant" panose="02010503020300020003" pitchFamily="2" charset="0"/>
              </a:rPr>
              <a:t>Acknowledge and appreciate the achievements of others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FF00"/>
                </a:solidFill>
                <a:latin typeface="SassoonCRInfant" panose="02010503020300020003" pitchFamily="2" charset="0"/>
              </a:rPr>
              <a:t>Set an example for others to follow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FF00"/>
                </a:solidFill>
                <a:latin typeface="SassoonCRInfant" panose="02010503020300020003" pitchFamily="2" charset="0"/>
              </a:rPr>
              <a:t>Accept your award with enthusiasm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FF00"/>
                </a:solidFill>
                <a:latin typeface="SassoonCRInfant" panose="02010503020300020003" pitchFamily="2" charset="0"/>
              </a:rPr>
              <a:t>Stand tall and proud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FF00"/>
                </a:solidFill>
                <a:latin typeface="SassoonCRInfant" panose="02010503020300020003" pitchFamily="2" charset="0"/>
              </a:rPr>
              <a:t>Walk safely entering and leaving the hall – move calmly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FF00"/>
                </a:solidFill>
                <a:latin typeface="SassoonCRInfant" panose="02010503020300020003" pitchFamily="2" charset="0"/>
              </a:rPr>
              <a:t>Be seated quietly, listen and respond appropriately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FF00"/>
                </a:solidFill>
                <a:latin typeface="SassoonCRInfant" panose="02010503020300020003" pitchFamily="2" charset="0"/>
              </a:rPr>
              <a:t>Respect the personal space of others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FF00"/>
                </a:solidFill>
                <a:latin typeface="SassoonCRInfant" panose="02010503020300020003" pitchFamily="2" charset="0"/>
              </a:rPr>
              <a:t>Demonstrate respect to all staff and others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800" b="1" dirty="0">
              <a:solidFill>
                <a:srgbClr val="00FF00"/>
              </a:solidFill>
              <a:latin typeface="SassoonCRInfant" panose="02010503020300020003" pitchFamily="2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4652392" y="1700808"/>
            <a:ext cx="4248472" cy="504056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SassoonCRInfant" panose="02010503020300020003" pitchFamily="2" charset="0"/>
              </a:rPr>
              <a:t>Consistently talking during assembly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SassoonCRInfant" panose="02010503020300020003" pitchFamily="2" charset="0"/>
              </a:rPr>
              <a:t>Ignoring staff – continuing with inappropriate singing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SassoonCRInfant" panose="02010503020300020003" pitchFamily="2" charset="0"/>
              </a:rPr>
              <a:t>Choosing not to participate in tasks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SassoonCRInfant" panose="02010503020300020003" pitchFamily="2" charset="0"/>
              </a:rPr>
              <a:t>Being disrespectful to others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SassoonCRInfant" panose="02010503020300020003" pitchFamily="2" charset="0"/>
              </a:rPr>
              <a:t>Poor sportsmanship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SassoonCRInfant" panose="02010503020300020003" pitchFamily="2" charset="0"/>
              </a:rPr>
              <a:t>Disruptive behaviour</a:t>
            </a:r>
            <a:endParaRPr lang="en-GB" sz="1800" b="1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16632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atin typeface="SassoonCRInfant" panose="02010503020300020003" pitchFamily="2" charset="0"/>
              </a:rPr>
              <a:t>Assemblies</a:t>
            </a:r>
            <a:endParaRPr lang="en-GB" sz="5400" b="1" dirty="0">
              <a:latin typeface="SassoonCRInfant" panose="02010503020300020003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578297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ym typeface="Wingdings"/>
              </a:rPr>
              <a:t></a:t>
            </a:r>
            <a:endParaRPr lang="en-GB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8006906" y="375587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ym typeface="Wingdings"/>
              </a:rPr>
              <a:t>×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226062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4248472" cy="5040560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FF00"/>
                </a:solidFill>
                <a:latin typeface="SassoonCRInfant" panose="02010503020300020003" pitchFamily="2" charset="0"/>
              </a:rPr>
              <a:t>Respect privacy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FF00"/>
                </a:solidFill>
                <a:latin typeface="SassoonCRInfant" panose="02010503020300020003" pitchFamily="2" charset="0"/>
              </a:rPr>
              <a:t>In and Out, Don’t Mess About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FF00"/>
                </a:solidFill>
                <a:latin typeface="SassoonCRInfant" panose="02010503020300020003" pitchFamily="2" charset="0"/>
              </a:rPr>
              <a:t>Use appropriate amount of toilet paper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FF00"/>
                </a:solidFill>
                <a:latin typeface="SassoonCRInfant" panose="02010503020300020003" pitchFamily="2" charset="0"/>
              </a:rPr>
              <a:t>Use appropriate voice level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FF00"/>
                </a:solidFill>
                <a:latin typeface="SassoonCRInfant" panose="02010503020300020003" pitchFamily="2" charset="0"/>
              </a:rPr>
              <a:t>Save water – turning off taps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FF00"/>
                </a:solidFill>
                <a:latin typeface="SassoonCRInfant" panose="02010503020300020003" pitchFamily="2" charset="0"/>
              </a:rPr>
              <a:t>Return from the toilet quickly and quietly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FF00"/>
                </a:solidFill>
                <a:latin typeface="SassoonCRInfant" panose="02010503020300020003" pitchFamily="2" charset="0"/>
              </a:rPr>
              <a:t>Wash your hands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FF00"/>
                </a:solidFill>
                <a:latin typeface="SassoonCRInfant" panose="02010503020300020003" pitchFamily="2" charset="0"/>
              </a:rPr>
              <a:t>Flush the Toilet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FF00"/>
                </a:solidFill>
                <a:latin typeface="SassoonCRInfant" panose="02010503020300020003" pitchFamily="2" charset="0"/>
              </a:rPr>
              <a:t>Visit the toilet at appropriate times – morning and afternoon intervals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800" b="1" dirty="0">
              <a:solidFill>
                <a:srgbClr val="00FF00"/>
              </a:solidFill>
              <a:latin typeface="SassoonCRInfant" panose="02010503020300020003" pitchFamily="2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4652392" y="1700808"/>
            <a:ext cx="4248472" cy="504056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SassoonCRInfant" panose="02010503020300020003" pitchFamily="2" charset="0"/>
              </a:rPr>
              <a:t>Climbing on toilet seats, opening doors while others in toilet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SassoonCRInfant" panose="02010503020300020003" pitchFamily="2" charset="0"/>
              </a:rPr>
              <a:t>Wasting toilet paper – down toilet, on floor, walls or ceiling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SassoonCRInfant" panose="02010503020300020003" pitchFamily="2" charset="0"/>
              </a:rPr>
              <a:t>Leave taps running, block sinks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SassoonCRInfant" panose="02010503020300020003" pitchFamily="2" charset="0"/>
              </a:rPr>
              <a:t>Have a carry – messing about, being silly and inappropriate</a:t>
            </a:r>
            <a:endParaRPr lang="en-GB" sz="2000" b="1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578297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ym typeface="Wingdings"/>
              </a:rPr>
              <a:t></a:t>
            </a:r>
            <a:endParaRPr lang="en-GB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8006906" y="375587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ym typeface="Wingdings"/>
              </a:rPr>
              <a:t>×</a:t>
            </a:r>
            <a:endParaRPr lang="en-GB" sz="8000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116632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atin typeface="SassoonCRInfant" panose="02010503020300020003" pitchFamily="2" charset="0"/>
              </a:rPr>
              <a:t>Our Toilets</a:t>
            </a:r>
            <a:endParaRPr lang="en-GB" sz="5400" b="1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37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4248472" cy="5040560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FF00"/>
                </a:solidFill>
                <a:latin typeface="SassoonCRInfant" panose="02010503020300020003" pitchFamily="2" charset="0"/>
              </a:rPr>
              <a:t>Walking efficiently around school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FF00"/>
                </a:solidFill>
                <a:latin typeface="SassoonCRInfant" panose="02010503020300020003" pitchFamily="2" charset="0"/>
              </a:rPr>
              <a:t>Use appropriate voice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FF00"/>
                </a:solidFill>
                <a:latin typeface="SassoonCRInfant" panose="02010503020300020003" pitchFamily="2" charset="0"/>
              </a:rPr>
              <a:t>Listen to and follow directions and instructions of staff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FF00"/>
                </a:solidFill>
                <a:latin typeface="SassoonCRInfant" panose="02010503020300020003" pitchFamily="2" charset="0"/>
              </a:rPr>
              <a:t>Be courteous of other pupils, staff and adults in school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FF00"/>
                </a:solidFill>
                <a:latin typeface="SassoonCRInfant" panose="02010503020300020003" pitchFamily="2" charset="0"/>
              </a:rPr>
              <a:t>Be aware of other people – peers, office staff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FF00"/>
                </a:solidFill>
                <a:latin typeface="SassoonCRInfant" panose="02010503020300020003" pitchFamily="2" charset="0"/>
              </a:rPr>
              <a:t>Be aware and respectful of displays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FF00"/>
                </a:solidFill>
                <a:latin typeface="SassoonCRInfant" panose="02010503020300020003" pitchFamily="2" charset="0"/>
              </a:rPr>
              <a:t>Quality line – moving around the school in safe and orderly manner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800" b="1" dirty="0">
              <a:solidFill>
                <a:srgbClr val="00FF00"/>
              </a:solidFill>
              <a:latin typeface="SassoonCRInfant" panose="02010503020300020003" pitchFamily="2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4652392" y="1700808"/>
            <a:ext cx="4248472" cy="504056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SassoonCRInfant" panose="02010503020300020003" pitchFamily="2" charset="0"/>
              </a:rPr>
              <a:t>Running and/or inappropriate behaviour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SassoonCRInfant" panose="02010503020300020003" pitchFamily="2" charset="0"/>
              </a:rPr>
              <a:t>Disruptive behaviour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SassoonCRInfant" panose="02010503020300020003" pitchFamily="2" charset="0"/>
              </a:rPr>
              <a:t>Shouting or talking in loud voice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SassoonCRInfant" panose="02010503020300020003" pitchFamily="2" charset="0"/>
              </a:rPr>
              <a:t>Damaging displays</a:t>
            </a:r>
            <a:endParaRPr lang="en-GB" sz="2000" b="1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578297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ym typeface="Wingdings"/>
              </a:rPr>
              <a:t></a:t>
            </a:r>
            <a:endParaRPr lang="en-GB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8006906" y="375587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ym typeface="Wingdings"/>
              </a:rPr>
              <a:t>×</a:t>
            </a:r>
            <a:endParaRPr lang="en-GB" sz="8000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116632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atin typeface="SassoonCRInfant" panose="02010503020300020003" pitchFamily="2" charset="0"/>
              </a:rPr>
              <a:t>Around Our School</a:t>
            </a:r>
            <a:endParaRPr lang="en-GB" sz="5400" b="1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33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27584" y="116632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atin typeface="SassoonCRInfant" panose="02010503020300020003" pitchFamily="2" charset="0"/>
              </a:rPr>
              <a:t>Our Behaviour System</a:t>
            </a:r>
            <a:endParaRPr lang="en-GB" sz="5400" b="1" dirty="0">
              <a:latin typeface="SassoonCRInfant" panose="02010503020300020003" pitchFamily="2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3528" y="1039962"/>
            <a:ext cx="8568952" cy="534136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 smtClean="0">
              <a:latin typeface="SassoonCRInfant" panose="02010503020300020003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SassoonCRInfant" panose="02010503020300020003" pitchFamily="2" charset="0"/>
              </a:rPr>
              <a:t>Making the right choice</a:t>
            </a:r>
          </a:p>
          <a:p>
            <a:pPr algn="l"/>
            <a:endParaRPr lang="en-GB" sz="3600" dirty="0" smtClean="0">
              <a:latin typeface="SassoonCRInfant" panose="02010503020300020003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SassoonCRInfant" panose="02010503020300020003" pitchFamily="2" charset="0"/>
              </a:rPr>
              <a:t>All actions have consequences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600" dirty="0">
              <a:latin typeface="SassoonCRInfant" panose="02010503020300020003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SassoonCRInfant" panose="02010503020300020003" pitchFamily="2" charset="0"/>
              </a:rPr>
              <a:t>Consequences can be positive or negative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600" dirty="0">
              <a:latin typeface="SassoonCRInfant" panose="02010503020300020003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SassoonCRInfant" panose="02010503020300020003" pitchFamily="2" charset="0"/>
              </a:rPr>
              <a:t>Be responsible for your actions</a:t>
            </a:r>
          </a:p>
          <a:p>
            <a:pPr algn="l"/>
            <a:endParaRPr lang="en-GB" sz="3200" dirty="0" smtClean="0">
              <a:latin typeface="SassoonCRInfant" panose="02010503020300020003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3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27584" y="116632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atin typeface="SassoonCRInfant" panose="02010503020300020003" pitchFamily="2" charset="0"/>
              </a:rPr>
              <a:t>Our Behaviour System</a:t>
            </a:r>
            <a:endParaRPr lang="en-GB" sz="5400" b="1" dirty="0">
              <a:latin typeface="SassoonCRInfant" panose="02010503020300020003" pitchFamily="2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86641" y="1393611"/>
            <a:ext cx="5497827" cy="4790857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CRInfant" panose="02010503020300020003" pitchFamily="2" charset="0"/>
              </a:rPr>
              <a:t>Each day start on </a:t>
            </a:r>
            <a:r>
              <a:rPr lang="en-GB" sz="3200" dirty="0" smtClean="0">
                <a:solidFill>
                  <a:srgbClr val="00FF00"/>
                </a:solidFill>
                <a:latin typeface="SassoonCRInfant" panose="02010503020300020003" pitchFamily="2" charset="0"/>
              </a:rPr>
              <a:t>Ready to Learn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FF00"/>
              </a:solidFill>
              <a:latin typeface="SassoonCRInfant" panose="02010503020300020003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CRInfant" panose="02010503020300020003" pitchFamily="2" charset="0"/>
              </a:rPr>
              <a:t>Actions have consequences</a:t>
            </a:r>
          </a:p>
          <a:p>
            <a:pPr algn="l"/>
            <a:endParaRPr lang="en-GB" sz="3200" dirty="0" smtClean="0">
              <a:latin typeface="SassoonCRInfant" panose="02010503020300020003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CRInfant" panose="02010503020300020003" pitchFamily="2" charset="0"/>
              </a:rPr>
              <a:t>Right choice – move up</a:t>
            </a:r>
          </a:p>
          <a:p>
            <a:pPr algn="l"/>
            <a:endParaRPr lang="en-GB" sz="3200" dirty="0" smtClean="0">
              <a:latin typeface="SassoonCRInfant" panose="02010503020300020003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CRInfant" panose="02010503020300020003" pitchFamily="2" charset="0"/>
              </a:rPr>
              <a:t>Wrong choice – move down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 smtClean="0">
              <a:latin typeface="SassoonCRInfant" panose="02010503020300020003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321604"/>
            <a:ext cx="2520280" cy="523220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Outstanding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969676"/>
            <a:ext cx="2520280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Great Job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617748"/>
            <a:ext cx="252028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Good Day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265820"/>
            <a:ext cx="2520280" cy="523220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Ready to Learn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3913892"/>
            <a:ext cx="252028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Reflection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4561964"/>
            <a:ext cx="2520280" cy="954107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Teacher’s Choice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5589240"/>
            <a:ext cx="252028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Parent Contact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7625658" y="4113076"/>
            <a:ext cx="432048" cy="648072"/>
          </a:xfrm>
          <a:prstGeom prst="up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13"/>
          <p:cNvSpPr/>
          <p:nvPr/>
        </p:nvSpPr>
        <p:spPr>
          <a:xfrm>
            <a:off x="8424428" y="5301208"/>
            <a:ext cx="360040" cy="549642"/>
          </a:xfrm>
          <a:prstGeom prst="down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03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832</Words>
  <Application>Microsoft Office PowerPoint</Application>
  <PresentationFormat>On-screen Show (4:3)</PresentationFormat>
  <Paragraphs>190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Making the Right Choice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the Right Choice</dc:title>
  <dc:creator>Catriona Macrae</dc:creator>
  <cp:lastModifiedBy>Catriona Macrae</cp:lastModifiedBy>
  <cp:revision>8</cp:revision>
  <dcterms:created xsi:type="dcterms:W3CDTF">2015-04-22T19:06:38Z</dcterms:created>
  <dcterms:modified xsi:type="dcterms:W3CDTF">2015-05-01T07:30:03Z</dcterms:modified>
</cp:coreProperties>
</file>