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5AB71EC-7766-42C3-A601-79A23353CB8B}"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57A1FA-13F2-4131-AD43-BC06163AE8BE}" type="slidenum">
              <a:rPr lang="en-GB" smtClean="0"/>
              <a:t>‹#›</a:t>
            </a:fld>
            <a:endParaRPr lang="en-GB"/>
          </a:p>
        </p:txBody>
      </p:sp>
    </p:spTree>
    <p:extLst>
      <p:ext uri="{BB962C8B-B14F-4D97-AF65-F5344CB8AC3E}">
        <p14:creationId xmlns:p14="http://schemas.microsoft.com/office/powerpoint/2010/main" val="321876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AB71EC-7766-42C3-A601-79A23353CB8B}"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57A1FA-13F2-4131-AD43-BC06163AE8BE}" type="slidenum">
              <a:rPr lang="en-GB" smtClean="0"/>
              <a:t>‹#›</a:t>
            </a:fld>
            <a:endParaRPr lang="en-GB"/>
          </a:p>
        </p:txBody>
      </p:sp>
    </p:spTree>
    <p:extLst>
      <p:ext uri="{BB962C8B-B14F-4D97-AF65-F5344CB8AC3E}">
        <p14:creationId xmlns:p14="http://schemas.microsoft.com/office/powerpoint/2010/main" val="288133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AB71EC-7766-42C3-A601-79A23353CB8B}"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57A1FA-13F2-4131-AD43-BC06163AE8BE}" type="slidenum">
              <a:rPr lang="en-GB" smtClean="0"/>
              <a:t>‹#›</a:t>
            </a:fld>
            <a:endParaRPr lang="en-GB"/>
          </a:p>
        </p:txBody>
      </p:sp>
    </p:spTree>
    <p:extLst>
      <p:ext uri="{BB962C8B-B14F-4D97-AF65-F5344CB8AC3E}">
        <p14:creationId xmlns:p14="http://schemas.microsoft.com/office/powerpoint/2010/main" val="374460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AB71EC-7766-42C3-A601-79A23353CB8B}"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57A1FA-13F2-4131-AD43-BC06163AE8BE}" type="slidenum">
              <a:rPr lang="en-GB" smtClean="0"/>
              <a:t>‹#›</a:t>
            </a:fld>
            <a:endParaRPr lang="en-GB"/>
          </a:p>
        </p:txBody>
      </p:sp>
    </p:spTree>
    <p:extLst>
      <p:ext uri="{BB962C8B-B14F-4D97-AF65-F5344CB8AC3E}">
        <p14:creationId xmlns:p14="http://schemas.microsoft.com/office/powerpoint/2010/main" val="15996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B71EC-7766-42C3-A601-79A23353CB8B}" type="datetimeFigureOut">
              <a:rPr lang="en-GB" smtClean="0"/>
              <a:t>16/09/2020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57A1FA-13F2-4131-AD43-BC06163AE8BE}" type="slidenum">
              <a:rPr lang="en-GB" smtClean="0"/>
              <a:t>‹#›</a:t>
            </a:fld>
            <a:endParaRPr lang="en-GB"/>
          </a:p>
        </p:txBody>
      </p:sp>
    </p:spTree>
    <p:extLst>
      <p:ext uri="{BB962C8B-B14F-4D97-AF65-F5344CB8AC3E}">
        <p14:creationId xmlns:p14="http://schemas.microsoft.com/office/powerpoint/2010/main" val="1627548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AB71EC-7766-42C3-A601-79A23353CB8B}" type="datetimeFigureOut">
              <a:rPr lang="en-GB" smtClean="0"/>
              <a:t>16/09/2020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57A1FA-13F2-4131-AD43-BC06163AE8BE}" type="slidenum">
              <a:rPr lang="en-GB" smtClean="0"/>
              <a:t>‹#›</a:t>
            </a:fld>
            <a:endParaRPr lang="en-GB"/>
          </a:p>
        </p:txBody>
      </p:sp>
    </p:spTree>
    <p:extLst>
      <p:ext uri="{BB962C8B-B14F-4D97-AF65-F5344CB8AC3E}">
        <p14:creationId xmlns:p14="http://schemas.microsoft.com/office/powerpoint/2010/main" val="180864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5AB71EC-7766-42C3-A601-79A23353CB8B}" type="datetimeFigureOut">
              <a:rPr lang="en-GB" smtClean="0"/>
              <a:t>16/09/2020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57A1FA-13F2-4131-AD43-BC06163AE8BE}" type="slidenum">
              <a:rPr lang="en-GB" smtClean="0"/>
              <a:t>‹#›</a:t>
            </a:fld>
            <a:endParaRPr lang="en-GB"/>
          </a:p>
        </p:txBody>
      </p:sp>
    </p:spTree>
    <p:extLst>
      <p:ext uri="{BB962C8B-B14F-4D97-AF65-F5344CB8AC3E}">
        <p14:creationId xmlns:p14="http://schemas.microsoft.com/office/powerpoint/2010/main" val="2651690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AB71EC-7766-42C3-A601-79A23353CB8B}" type="datetimeFigureOut">
              <a:rPr lang="en-GB" smtClean="0"/>
              <a:t>16/09/2020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57A1FA-13F2-4131-AD43-BC06163AE8BE}" type="slidenum">
              <a:rPr lang="en-GB" smtClean="0"/>
              <a:t>‹#›</a:t>
            </a:fld>
            <a:endParaRPr lang="en-GB"/>
          </a:p>
        </p:txBody>
      </p:sp>
    </p:spTree>
    <p:extLst>
      <p:ext uri="{BB962C8B-B14F-4D97-AF65-F5344CB8AC3E}">
        <p14:creationId xmlns:p14="http://schemas.microsoft.com/office/powerpoint/2010/main" val="54605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B71EC-7766-42C3-A601-79A23353CB8B}" type="datetimeFigureOut">
              <a:rPr lang="en-GB" smtClean="0"/>
              <a:t>16/09/2020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57A1FA-13F2-4131-AD43-BC06163AE8BE}" type="slidenum">
              <a:rPr lang="en-GB" smtClean="0"/>
              <a:t>‹#›</a:t>
            </a:fld>
            <a:endParaRPr lang="en-GB"/>
          </a:p>
        </p:txBody>
      </p:sp>
    </p:spTree>
    <p:extLst>
      <p:ext uri="{BB962C8B-B14F-4D97-AF65-F5344CB8AC3E}">
        <p14:creationId xmlns:p14="http://schemas.microsoft.com/office/powerpoint/2010/main" val="1170749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B71EC-7766-42C3-A601-79A23353CB8B}" type="datetimeFigureOut">
              <a:rPr lang="en-GB" smtClean="0"/>
              <a:t>16/09/2020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57A1FA-13F2-4131-AD43-BC06163AE8BE}" type="slidenum">
              <a:rPr lang="en-GB" smtClean="0"/>
              <a:t>‹#›</a:t>
            </a:fld>
            <a:endParaRPr lang="en-GB"/>
          </a:p>
        </p:txBody>
      </p:sp>
    </p:spTree>
    <p:extLst>
      <p:ext uri="{BB962C8B-B14F-4D97-AF65-F5344CB8AC3E}">
        <p14:creationId xmlns:p14="http://schemas.microsoft.com/office/powerpoint/2010/main" val="700608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B71EC-7766-42C3-A601-79A23353CB8B}" type="datetimeFigureOut">
              <a:rPr lang="en-GB" smtClean="0"/>
              <a:t>16/09/2020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57A1FA-13F2-4131-AD43-BC06163AE8BE}" type="slidenum">
              <a:rPr lang="en-GB" smtClean="0"/>
              <a:t>‹#›</a:t>
            </a:fld>
            <a:endParaRPr lang="en-GB"/>
          </a:p>
        </p:txBody>
      </p:sp>
    </p:spTree>
    <p:extLst>
      <p:ext uri="{BB962C8B-B14F-4D97-AF65-F5344CB8AC3E}">
        <p14:creationId xmlns:p14="http://schemas.microsoft.com/office/powerpoint/2010/main" val="40527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rgbClr val="FF0000"/>
            </a:gs>
            <a:gs pos="50000">
              <a:srgbClr val="FFC000"/>
            </a:gs>
            <a:gs pos="100000">
              <a:srgbClr val="FFC000"/>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B71EC-7766-42C3-A601-79A23353CB8B}" type="datetimeFigureOut">
              <a:rPr lang="en-GB" smtClean="0"/>
              <a:t>16/09/2020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7A1FA-13F2-4131-AD43-BC06163AE8BE}" type="slidenum">
              <a:rPr lang="en-GB" smtClean="0"/>
              <a:t>‹#›</a:t>
            </a:fld>
            <a:endParaRPr lang="en-GB"/>
          </a:p>
        </p:txBody>
      </p:sp>
    </p:spTree>
    <p:extLst>
      <p:ext uri="{BB962C8B-B14F-4D97-AF65-F5344CB8AC3E}">
        <p14:creationId xmlns:p14="http://schemas.microsoft.com/office/powerpoint/2010/main" val="311146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7" y="1844824"/>
            <a:ext cx="7772400" cy="1470025"/>
          </a:xfrm>
        </p:spPr>
        <p:txBody>
          <a:bodyPr>
            <a:normAutofit fontScale="90000"/>
          </a:bodyPr>
          <a:lstStyle/>
          <a:p>
            <a:r>
              <a:rPr lang="en-GB" altLang="en-US" sz="6000" dirty="0" smtClean="0">
                <a:latin typeface="KBTroubledSoul" panose="02000603000000000000" pitchFamily="2" charset="0"/>
                <a:ea typeface="KBTroubledSoul" panose="02000603000000000000" pitchFamily="2" charset="0"/>
                <a:cs typeface="KBRadioWizard" pitchFamily="2" charset="0"/>
              </a:rPr>
              <a:t>Mid Calder Virtual </a:t>
            </a:r>
            <a:br>
              <a:rPr lang="en-GB" altLang="en-US" sz="6000" dirty="0" smtClean="0">
                <a:latin typeface="KBTroubledSoul" panose="02000603000000000000" pitchFamily="2" charset="0"/>
                <a:ea typeface="KBTroubledSoul" panose="02000603000000000000" pitchFamily="2" charset="0"/>
                <a:cs typeface="KBRadioWizard" pitchFamily="2" charset="0"/>
              </a:rPr>
            </a:br>
            <a:r>
              <a:rPr lang="en-GB" altLang="en-US" sz="6000" dirty="0" smtClean="0">
                <a:latin typeface="KBTroubledSoul" panose="02000603000000000000" pitchFamily="2" charset="0"/>
                <a:ea typeface="KBTroubledSoul" panose="02000603000000000000" pitchFamily="2" charset="0"/>
                <a:cs typeface="KBRadioWizard" pitchFamily="2" charset="0"/>
              </a:rPr>
              <a:t>‘Meet the Teacher’</a:t>
            </a:r>
            <a:r>
              <a:rPr lang="en-GB" altLang="en-US" dirty="0" smtClean="0">
                <a:latin typeface="KBTroubledSoul" panose="02000603000000000000" pitchFamily="2" charset="0"/>
                <a:ea typeface="KBTroubledSoul" panose="02000603000000000000" pitchFamily="2" charset="0"/>
                <a:cs typeface="KBRadioWizard" pitchFamily="2" charset="0"/>
              </a:rPr>
              <a:t/>
            </a:r>
            <a:br>
              <a:rPr lang="en-GB" altLang="en-US" dirty="0" smtClean="0">
                <a:latin typeface="KBTroubledSoul" panose="02000603000000000000" pitchFamily="2" charset="0"/>
                <a:ea typeface="KBTroubledSoul" panose="02000603000000000000" pitchFamily="2" charset="0"/>
                <a:cs typeface="KBRadioWizard" pitchFamily="2" charset="0"/>
              </a:rPr>
            </a:br>
            <a:r>
              <a:rPr lang="en-GB" altLang="en-US" sz="3200" dirty="0" smtClean="0">
                <a:latin typeface="KBTroubledSoul" panose="02000603000000000000" pitchFamily="2" charset="0"/>
                <a:ea typeface="KBTroubledSoul" panose="02000603000000000000" pitchFamily="2" charset="0"/>
                <a:cs typeface="KBRadioWizard" pitchFamily="2" charset="0"/>
              </a:rPr>
              <a:t>Primary 2</a:t>
            </a:r>
            <a:br>
              <a:rPr lang="en-GB" altLang="en-US" sz="3200" dirty="0" smtClean="0">
                <a:latin typeface="KBTroubledSoul" panose="02000603000000000000" pitchFamily="2" charset="0"/>
                <a:ea typeface="KBTroubledSoul" panose="02000603000000000000" pitchFamily="2" charset="0"/>
                <a:cs typeface="KBRadioWizard" pitchFamily="2" charset="0"/>
              </a:rPr>
            </a:br>
            <a:r>
              <a:rPr lang="en-GB" altLang="en-US" sz="3200" dirty="0" smtClean="0">
                <a:latin typeface="KBTroubledSoul" panose="02000603000000000000" pitchFamily="2" charset="0"/>
                <a:ea typeface="KBTroubledSoul" panose="02000603000000000000" pitchFamily="2" charset="0"/>
                <a:cs typeface="KBRadioWizard" pitchFamily="2" charset="0"/>
              </a:rPr>
              <a:t>Miss </a:t>
            </a:r>
            <a:r>
              <a:rPr lang="en-GB" altLang="en-US" sz="3200" dirty="0" err="1" smtClean="0">
                <a:latin typeface="KBTroubledSoul" panose="02000603000000000000" pitchFamily="2" charset="0"/>
                <a:ea typeface="KBTroubledSoul" panose="02000603000000000000" pitchFamily="2" charset="0"/>
                <a:cs typeface="KBRadioWizard" pitchFamily="2" charset="0"/>
              </a:rPr>
              <a:t>Talavero</a:t>
            </a:r>
            <a:r>
              <a:rPr lang="en-GB" altLang="en-US" sz="3200" dirty="0" smtClean="0">
                <a:latin typeface="KBRadioWizard" pitchFamily="2" charset="0"/>
                <a:ea typeface="KBRadioWizard" pitchFamily="2" charset="0"/>
                <a:cs typeface="KBRadioWizard" pitchFamily="2" charset="0"/>
              </a:rPr>
              <a:t/>
            </a:r>
            <a:br>
              <a:rPr lang="en-GB" altLang="en-US" sz="3200" dirty="0" smtClean="0">
                <a:latin typeface="KBRadioWizard" pitchFamily="2" charset="0"/>
                <a:ea typeface="KBRadioWizard" pitchFamily="2" charset="0"/>
                <a:cs typeface="KBRadioWizard" pitchFamily="2" charset="0"/>
              </a:rPr>
            </a:br>
            <a:endParaRPr lang="en-GB" dirty="0"/>
          </a:p>
        </p:txBody>
      </p:sp>
      <p:pic>
        <p:nvPicPr>
          <p:cNvPr id="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7970" y="188641"/>
            <a:ext cx="736401" cy="936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183" y="3786022"/>
            <a:ext cx="3071977" cy="30719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565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normAutofit fontScale="90000"/>
          </a:bodyPr>
          <a:lstStyle/>
          <a:p>
            <a:r>
              <a:rPr lang="en-GB" dirty="0" smtClean="0">
                <a:latin typeface="KBTroubledSoul" panose="02000603000000000000" pitchFamily="2" charset="0"/>
                <a:ea typeface="KBTroubledSoul" panose="02000603000000000000" pitchFamily="2" charset="0"/>
              </a:rPr>
              <a:t>What will our topic be this term?</a:t>
            </a:r>
            <a:r>
              <a:rPr lang="en-GB" dirty="0" smtClean="0">
                <a:latin typeface="KBRadioWizard" panose="02000603000000000000" pitchFamily="2" charset="0"/>
                <a:ea typeface="KBRadioWizard" panose="02000603000000000000" pitchFamily="2" charset="0"/>
              </a:rPr>
              <a:t/>
            </a:r>
            <a:br>
              <a:rPr lang="en-GB" dirty="0" smtClean="0">
                <a:latin typeface="KBRadioWizard" panose="02000603000000000000" pitchFamily="2" charset="0"/>
                <a:ea typeface="KBRadioWizard" panose="02000603000000000000" pitchFamily="2" charset="0"/>
              </a:rPr>
            </a:br>
            <a:endParaRPr lang="en-GB" dirty="0"/>
          </a:p>
        </p:txBody>
      </p:sp>
      <p:sp>
        <p:nvSpPr>
          <p:cNvPr id="4" name="Pentagon 3"/>
          <p:cNvSpPr/>
          <p:nvPr/>
        </p:nvSpPr>
        <p:spPr>
          <a:xfrm rot="405280">
            <a:off x="302190" y="3570978"/>
            <a:ext cx="3702369" cy="1080120"/>
          </a:xfrm>
          <a:prstGeom prst="homePlate">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latin typeface="KBTroubledSoul" panose="02000603000000000000" pitchFamily="2" charset="0"/>
                <a:ea typeface="KBTroubledSoul" panose="02000603000000000000" pitchFamily="2" charset="0"/>
              </a:rPr>
              <a:t>Animals</a:t>
            </a:r>
            <a:endParaRPr lang="en-GB" sz="4000" dirty="0">
              <a:latin typeface="KBTroubledSoul" panose="02000603000000000000" pitchFamily="2" charset="0"/>
              <a:ea typeface="KBTroubledSoul" panose="02000603000000000000" pitchFamily="2" charset="0"/>
            </a:endParaRPr>
          </a:p>
        </p:txBody>
      </p:sp>
      <p:sp>
        <p:nvSpPr>
          <p:cNvPr id="5" name="Rounded Rectangular Callout 4"/>
          <p:cNvSpPr/>
          <p:nvPr/>
        </p:nvSpPr>
        <p:spPr>
          <a:xfrm>
            <a:off x="5724128" y="1556792"/>
            <a:ext cx="3240360" cy="1552289"/>
          </a:xfrm>
          <a:prstGeom prst="wedgeRoundRectCallout">
            <a:avLst/>
          </a:prstGeom>
          <a:solidFill>
            <a:srgbClr val="00CC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Comic Sans MS" panose="030F0702030302020204" pitchFamily="66" charset="0"/>
              <a:ea typeface="HelloIHeart1" panose="02000603000000000000" pitchFamily="2" charset="0"/>
            </a:endParaRPr>
          </a:p>
          <a:p>
            <a:pPr algn="ctr"/>
            <a:r>
              <a:rPr lang="en-GB" dirty="0" smtClean="0">
                <a:latin typeface="Comic Sans MS" panose="030F0702030302020204" pitchFamily="66" charset="0"/>
                <a:ea typeface="HelloIHeart1" panose="02000603000000000000" pitchFamily="2" charset="0"/>
              </a:rPr>
              <a:t>This will be child-led, enabling you to share your personal interests and ideas for exploration</a:t>
            </a:r>
            <a:r>
              <a:rPr lang="en-GB" dirty="0" smtClean="0">
                <a:latin typeface="HelloIHeart1" panose="02000603000000000000" pitchFamily="2" charset="0"/>
                <a:ea typeface="HelloIHeart1" panose="02000603000000000000" pitchFamily="2" charset="0"/>
              </a:rPr>
              <a:t>.</a:t>
            </a:r>
          </a:p>
          <a:p>
            <a:pPr algn="ctr"/>
            <a:endParaRPr lang="en-GB"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1960" y="3356993"/>
            <a:ext cx="3816424" cy="3501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018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700" dirty="0" smtClean="0">
                <a:latin typeface="KBTroubledSoul" panose="02000603000000000000" pitchFamily="2" charset="0"/>
                <a:ea typeface="KBTroubledSoul" panose="02000603000000000000" pitchFamily="2" charset="0"/>
              </a:rPr>
              <a:t>Term 1 Homework</a:t>
            </a:r>
            <a:r>
              <a:rPr lang="en-GB" dirty="0" smtClean="0">
                <a:latin typeface="KBRadioWizard" panose="02000603000000000000" pitchFamily="2" charset="0"/>
                <a:ea typeface="KBRadioWizard" panose="02000603000000000000" pitchFamily="2" charset="0"/>
              </a:rPr>
              <a:t/>
            </a:r>
            <a:br>
              <a:rPr lang="en-GB" dirty="0" smtClean="0">
                <a:latin typeface="KBRadioWizard" panose="02000603000000000000" pitchFamily="2" charset="0"/>
                <a:ea typeface="KBRadioWizard" panose="02000603000000000000" pitchFamily="2" charset="0"/>
              </a:rPr>
            </a:br>
            <a:endParaRPr lang="en-GB" dirty="0"/>
          </a:p>
        </p:txBody>
      </p:sp>
      <p:sp>
        <p:nvSpPr>
          <p:cNvPr id="3" name="Content Placeholder 2"/>
          <p:cNvSpPr>
            <a:spLocks noGrp="1"/>
          </p:cNvSpPr>
          <p:nvPr>
            <p:ph idx="1"/>
          </p:nvPr>
        </p:nvSpPr>
        <p:spPr>
          <a:xfrm>
            <a:off x="251520" y="980728"/>
            <a:ext cx="8579296" cy="4536504"/>
          </a:xfrm>
        </p:spPr>
        <p:txBody>
          <a:bodyPr>
            <a:noAutofit/>
          </a:bodyPr>
          <a:lstStyle/>
          <a:p>
            <a:pPr marL="0" indent="0">
              <a:buNone/>
              <a:defRPr/>
            </a:pPr>
            <a:r>
              <a:rPr lang="en-GB" sz="1800" b="1" u="sng" dirty="0" smtClean="0">
                <a:latin typeface="Comic Sans MS" panose="030F0702030302020204" pitchFamily="66" charset="0"/>
                <a:ea typeface="HelloIHeart1" panose="02000603000000000000" pitchFamily="2" charset="0"/>
              </a:rPr>
              <a:t>Important information</a:t>
            </a:r>
            <a:r>
              <a:rPr lang="en-GB" sz="1800" b="1" i="1" dirty="0" smtClean="0">
                <a:latin typeface="Comic Sans MS" panose="030F0702030302020204" pitchFamily="66" charset="0"/>
                <a:ea typeface="HelloIHeart1" panose="02000603000000000000" pitchFamily="2" charset="0"/>
              </a:rPr>
              <a:t>:</a:t>
            </a:r>
          </a:p>
          <a:p>
            <a:pPr marL="0" indent="0">
              <a:buNone/>
              <a:defRPr/>
            </a:pPr>
            <a:endParaRPr lang="en-GB" sz="1800" b="1" i="1" dirty="0" smtClean="0">
              <a:latin typeface="Comic Sans MS" panose="030F0702030302020204" pitchFamily="66" charset="0"/>
              <a:ea typeface="HelloIHeart1" panose="02000603000000000000" pitchFamily="2" charset="0"/>
            </a:endParaRPr>
          </a:p>
          <a:p>
            <a:pPr marL="0" indent="0">
              <a:buNone/>
              <a:defRPr/>
            </a:pPr>
            <a:r>
              <a:rPr lang="en-GB" sz="1800" i="1" dirty="0" smtClean="0">
                <a:latin typeface="Comic Sans MS" panose="030F0702030302020204" pitchFamily="66" charset="0"/>
                <a:ea typeface="HelloIHeart1" panose="02000603000000000000" pitchFamily="2" charset="0"/>
              </a:rPr>
              <a:t>Although spelling and maths homework jotter is not compulsory, we would strongly recommend that you read regularly with your child. </a:t>
            </a:r>
          </a:p>
          <a:p>
            <a:pPr marL="0" indent="0">
              <a:buNone/>
              <a:defRPr/>
            </a:pPr>
            <a:endParaRPr lang="en-GB" sz="1800" i="1" dirty="0" smtClean="0">
              <a:latin typeface="Comic Sans MS" panose="030F0702030302020204" pitchFamily="66" charset="0"/>
              <a:ea typeface="HelloIHeart1" panose="02000603000000000000" pitchFamily="2" charset="0"/>
            </a:endParaRPr>
          </a:p>
          <a:p>
            <a:pPr marL="0" indent="0">
              <a:buNone/>
              <a:defRPr/>
            </a:pPr>
            <a:r>
              <a:rPr lang="en-GB" sz="1800" i="1" dirty="0" smtClean="0">
                <a:latin typeface="Comic Sans MS" panose="030F0702030302020204" pitchFamily="66" charset="0"/>
                <a:ea typeface="HelloIHeart1" panose="02000603000000000000" pitchFamily="2" charset="0"/>
              </a:rPr>
              <a:t>If you do choose to do homework with your child, you may complete at a pace that suits you and your child.</a:t>
            </a:r>
          </a:p>
          <a:p>
            <a:pPr marL="0" indent="0">
              <a:buNone/>
              <a:defRPr/>
            </a:pPr>
            <a:r>
              <a:rPr lang="en-GB" sz="1800" i="1" dirty="0" smtClean="0">
                <a:latin typeface="Comic Sans MS" panose="030F0702030302020204" pitchFamily="66" charset="0"/>
                <a:ea typeface="HelloIHeart1" panose="02000603000000000000" pitchFamily="2" charset="0"/>
              </a:rPr>
              <a:t>Feel free to bring back the homework jotter if you would like me to check it.</a:t>
            </a:r>
          </a:p>
          <a:p>
            <a:pPr marL="0" indent="0">
              <a:buNone/>
              <a:defRPr/>
            </a:pPr>
            <a:r>
              <a:rPr lang="en-GB" sz="1800" i="1" dirty="0" smtClean="0">
                <a:latin typeface="Comic Sans MS" panose="030F0702030302020204" pitchFamily="66" charset="0"/>
                <a:ea typeface="HelloIHeart1" panose="02000603000000000000" pitchFamily="2" charset="0"/>
              </a:rPr>
              <a:t>All jotters will be kept in a safe </a:t>
            </a:r>
            <a:r>
              <a:rPr lang="en-GB" sz="1800" i="1" dirty="0" err="1" smtClean="0">
                <a:latin typeface="Comic Sans MS" panose="030F0702030302020204" pitchFamily="66" charset="0"/>
                <a:ea typeface="HelloIHeart1" panose="02000603000000000000" pitchFamily="2" charset="0"/>
              </a:rPr>
              <a:t>safe</a:t>
            </a:r>
            <a:r>
              <a:rPr lang="en-GB" sz="1800" i="1" dirty="0" smtClean="0">
                <a:latin typeface="Comic Sans MS" panose="030F0702030302020204" pitchFamily="66" charset="0"/>
                <a:ea typeface="HelloIHeart1" panose="02000603000000000000" pitchFamily="2" charset="0"/>
              </a:rPr>
              <a:t> “resting place” for 72 hours before being returned.</a:t>
            </a:r>
          </a:p>
          <a:p>
            <a:pPr marL="0" indent="0">
              <a:buNone/>
              <a:defRPr/>
            </a:pPr>
            <a:endParaRPr lang="en-GB" sz="1800" b="1" dirty="0">
              <a:latin typeface="Comic Sans MS" panose="030F0702030302020204" pitchFamily="66" charset="0"/>
              <a:ea typeface="HelloIHeart1" panose="02000603000000000000" pitchFamily="2" charset="0"/>
            </a:endParaRPr>
          </a:p>
          <a:p>
            <a:pPr>
              <a:buFont typeface="Wingdings" panose="05000000000000000000" pitchFamily="2" charset="2"/>
              <a:buChar char="§"/>
              <a:defRPr/>
            </a:pPr>
            <a:r>
              <a:rPr lang="en-GB" sz="1800" b="1" dirty="0" smtClean="0">
                <a:latin typeface="Comic Sans MS" panose="030F0702030302020204" pitchFamily="66" charset="0"/>
                <a:ea typeface="HelloIHeart1" panose="02000603000000000000" pitchFamily="2" charset="0"/>
              </a:rPr>
              <a:t> </a:t>
            </a:r>
            <a:r>
              <a:rPr lang="en-GB" sz="2000" b="1" dirty="0" smtClean="0">
                <a:latin typeface="Comic Sans MS" panose="030F0702030302020204" pitchFamily="66" charset="0"/>
                <a:ea typeface="HelloIHeart1" panose="02000603000000000000" pitchFamily="2" charset="0"/>
              </a:rPr>
              <a:t>Topic:  </a:t>
            </a:r>
            <a:r>
              <a:rPr lang="en-GB" sz="2000" dirty="0" smtClean="0">
                <a:latin typeface="Comic Sans MS" panose="030F0702030302020204" pitchFamily="66" charset="0"/>
                <a:ea typeface="HelloIHeart1" panose="02000603000000000000" pitchFamily="2" charset="0"/>
              </a:rPr>
              <a:t>A topic grid will be posted the first full week after </a:t>
            </a:r>
            <a:r>
              <a:rPr lang="en-GB" sz="2000" dirty="0">
                <a:latin typeface="Comic Sans MS" panose="030F0702030302020204" pitchFamily="66" charset="0"/>
                <a:ea typeface="HelloIHeart1" panose="02000603000000000000" pitchFamily="2" charset="0"/>
              </a:rPr>
              <a:t>S</a:t>
            </a:r>
            <a:r>
              <a:rPr lang="en-GB" sz="2000" dirty="0" smtClean="0">
                <a:latin typeface="Comic Sans MS" panose="030F0702030302020204" pitchFamily="66" charset="0"/>
                <a:ea typeface="HelloIHeart1" panose="02000603000000000000" pitchFamily="2" charset="0"/>
              </a:rPr>
              <a:t>eptember break.</a:t>
            </a:r>
          </a:p>
          <a:p>
            <a:pPr marL="0" indent="0">
              <a:buNone/>
              <a:defRPr/>
            </a:pPr>
            <a:endParaRPr lang="en-GB" sz="2000" b="1" dirty="0" smtClean="0">
              <a:latin typeface="Comic Sans MS" panose="030F0702030302020204" pitchFamily="66" charset="0"/>
              <a:ea typeface="HelloIHeart1" panose="02000603000000000000" pitchFamily="2" charset="0"/>
            </a:endParaRPr>
          </a:p>
          <a:p>
            <a:pPr>
              <a:buFont typeface="Wingdings" panose="05000000000000000000" pitchFamily="2" charset="2"/>
              <a:buChar char="§"/>
              <a:defRPr/>
            </a:pPr>
            <a:r>
              <a:rPr lang="en-GB" sz="2000" b="1" dirty="0" smtClean="0">
                <a:latin typeface="Comic Sans MS" panose="030F0702030302020204" pitchFamily="66" charset="0"/>
                <a:ea typeface="HelloIHeart1" panose="02000603000000000000" pitchFamily="2" charset="0"/>
              </a:rPr>
              <a:t> Reading</a:t>
            </a:r>
            <a:r>
              <a:rPr lang="en-GB" sz="2000" b="1" dirty="0">
                <a:latin typeface="Comic Sans MS" panose="030F0702030302020204" pitchFamily="66" charset="0"/>
                <a:ea typeface="HelloIHeart1" panose="02000603000000000000" pitchFamily="2" charset="0"/>
              </a:rPr>
              <a:t>: </a:t>
            </a:r>
            <a:r>
              <a:rPr lang="en-GB" sz="2000" dirty="0">
                <a:latin typeface="Comic Sans MS" panose="030F0702030302020204" pitchFamily="66" charset="0"/>
                <a:ea typeface="HelloIHeart1" panose="02000603000000000000" pitchFamily="2" charset="0"/>
              </a:rPr>
              <a:t>Reading homework will be given out on a Friday to be completed for the following </a:t>
            </a:r>
            <a:r>
              <a:rPr lang="en-GB" sz="2000" dirty="0" smtClean="0">
                <a:latin typeface="Comic Sans MS" panose="030F0702030302020204" pitchFamily="66" charset="0"/>
                <a:ea typeface="HelloIHeart1" panose="02000603000000000000" pitchFamily="2" charset="0"/>
              </a:rPr>
              <a:t>Wednesday. </a:t>
            </a:r>
            <a:endParaRPr lang="en-GB" sz="2000" dirty="0">
              <a:latin typeface="Comic Sans MS" panose="030F0702030302020204" pitchFamily="66" charset="0"/>
              <a:ea typeface="HelloIHeart1" panose="02000603000000000000" pitchFamily="2" charset="0"/>
            </a:endParaRPr>
          </a:p>
        </p:txBody>
      </p:sp>
    </p:spTree>
    <p:extLst>
      <p:ext uri="{BB962C8B-B14F-4D97-AF65-F5344CB8AC3E}">
        <p14:creationId xmlns:p14="http://schemas.microsoft.com/office/powerpoint/2010/main" val="3461809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5300" dirty="0" smtClean="0">
                <a:latin typeface="KBTroubledSoul" panose="02000603000000000000" pitchFamily="2" charset="0"/>
                <a:ea typeface="KBTroubledSoul" panose="02000603000000000000" pitchFamily="2" charset="0"/>
              </a:rPr>
              <a:t>Homework</a:t>
            </a:r>
            <a:r>
              <a:rPr lang="en-GB" dirty="0" smtClean="0">
                <a:latin typeface="KBRadioWizard" panose="02000603000000000000" pitchFamily="2" charset="0"/>
                <a:ea typeface="KBRadioWizard" panose="02000603000000000000" pitchFamily="2" charset="0"/>
              </a:rPr>
              <a:t/>
            </a:r>
            <a:br>
              <a:rPr lang="en-GB" dirty="0" smtClean="0">
                <a:latin typeface="KBRadioWizard" panose="02000603000000000000" pitchFamily="2" charset="0"/>
                <a:ea typeface="KBRadioWizard" panose="02000603000000000000" pitchFamily="2" charset="0"/>
              </a:rPr>
            </a:br>
            <a:endParaRPr lang="en-GB" dirty="0"/>
          </a:p>
        </p:txBody>
      </p:sp>
      <p:sp>
        <p:nvSpPr>
          <p:cNvPr id="3" name="Content Placeholder 2"/>
          <p:cNvSpPr>
            <a:spLocks noGrp="1"/>
          </p:cNvSpPr>
          <p:nvPr>
            <p:ph idx="1"/>
          </p:nvPr>
        </p:nvSpPr>
        <p:spPr>
          <a:xfrm>
            <a:off x="457200" y="1600200"/>
            <a:ext cx="8229600" cy="4997151"/>
          </a:xfrm>
        </p:spPr>
        <p:txBody>
          <a:bodyPr>
            <a:normAutofit fontScale="92500"/>
          </a:bodyPr>
          <a:lstStyle/>
          <a:p>
            <a:pPr algn="just"/>
            <a:r>
              <a:rPr lang="en-GB" sz="2600" b="1" dirty="0" smtClean="0">
                <a:latin typeface="Comic Sans MS" panose="030F0702030302020204" pitchFamily="66" charset="0"/>
                <a:ea typeface="HelloIHeart1" panose="02000603000000000000" pitchFamily="2" charset="0"/>
              </a:rPr>
              <a:t>Tricky words: </a:t>
            </a:r>
            <a:r>
              <a:rPr lang="en-GB" sz="2600" dirty="0" smtClean="0">
                <a:latin typeface="Comic Sans MS" panose="030F0702030302020204" pitchFamily="66" charset="0"/>
                <a:ea typeface="HelloIHeart1" panose="02000603000000000000" pitchFamily="2" charset="0"/>
              </a:rPr>
              <a:t>Your tricky work keyring will build up a list of tricky words that we will gradually cover over the term in class. Please practise the tricky words provided on a regular basis to increase your word recognition and fluency when reading. When we start to explore a new set of tricky words in class, the next set will be added to their tricky word keyring. </a:t>
            </a:r>
          </a:p>
          <a:p>
            <a:pPr marL="0" indent="0" algn="just">
              <a:buNone/>
            </a:pPr>
            <a:endParaRPr lang="en-GB" sz="2600" dirty="0" smtClean="0">
              <a:latin typeface="Comic Sans MS" panose="030F0702030302020204" pitchFamily="66" charset="0"/>
              <a:ea typeface="HelloIHeart1" panose="02000603000000000000" pitchFamily="2" charset="0"/>
            </a:endParaRPr>
          </a:p>
          <a:p>
            <a:pPr algn="just"/>
            <a:r>
              <a:rPr lang="en-GB" sz="2600" dirty="0" smtClean="0">
                <a:latin typeface="Comic Sans MS" panose="030F0702030302020204" pitchFamily="66" charset="0"/>
              </a:rPr>
              <a:t> </a:t>
            </a:r>
            <a:r>
              <a:rPr lang="en-GB" sz="2600" b="1" dirty="0" smtClean="0">
                <a:latin typeface="Comic Sans MS" panose="030F0702030302020204" pitchFamily="66" charset="0"/>
              </a:rPr>
              <a:t>Maths/ Numeracy and spelling</a:t>
            </a:r>
            <a:r>
              <a:rPr lang="en-GB" sz="2600" dirty="0" smtClean="0">
                <a:latin typeface="Comic Sans MS" panose="030F0702030302020204" pitchFamily="66" charset="0"/>
                <a:ea typeface="HelloIHeart1" panose="02000603000000000000" pitchFamily="2" charset="0"/>
              </a:rPr>
              <a:t>: A spelling and numeracy/maths grid will be posted on the blog for each term. The term 1 grid will be posted on the first full week back after the September break. </a:t>
            </a:r>
            <a:endParaRPr lang="en-GB" sz="2600" dirty="0"/>
          </a:p>
          <a:p>
            <a:pPr marL="0" indent="0" algn="just">
              <a:buNone/>
            </a:pPr>
            <a:endParaRPr lang="en-GB" u="sng" dirty="0">
              <a:latin typeface="Comic Sans MS" panose="030F0702030302020204" pitchFamily="66" charset="0"/>
            </a:endParaRPr>
          </a:p>
        </p:txBody>
      </p:sp>
    </p:spTree>
    <p:extLst>
      <p:ext uri="{BB962C8B-B14F-4D97-AF65-F5344CB8AC3E}">
        <p14:creationId xmlns:p14="http://schemas.microsoft.com/office/powerpoint/2010/main" val="342966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700" dirty="0" smtClean="0">
                <a:latin typeface="KBTroubledSoul" panose="02000603000000000000" pitchFamily="2" charset="0"/>
                <a:ea typeface="KBTroubledSoul" panose="02000603000000000000" pitchFamily="2" charset="0"/>
              </a:rPr>
              <a:t>Supporting at Home</a:t>
            </a:r>
            <a:r>
              <a:rPr lang="en-GB" dirty="0" smtClean="0">
                <a:latin typeface="KBRadioWizard" panose="02000603000000000000" pitchFamily="2" charset="0"/>
                <a:ea typeface="KBRadioWizard" panose="02000603000000000000" pitchFamily="2" charset="0"/>
              </a:rPr>
              <a:t/>
            </a:r>
            <a:br>
              <a:rPr lang="en-GB" dirty="0" smtClean="0">
                <a:latin typeface="KBRadioWizard" panose="02000603000000000000" pitchFamily="2" charset="0"/>
                <a:ea typeface="KBRadioWizard" panose="02000603000000000000" pitchFamily="2" charset="0"/>
              </a:rPr>
            </a:br>
            <a:endParaRPr lang="en-GB" dirty="0"/>
          </a:p>
        </p:txBody>
      </p:sp>
      <p:sp>
        <p:nvSpPr>
          <p:cNvPr id="3" name="Content Placeholder 2"/>
          <p:cNvSpPr>
            <a:spLocks noGrp="1"/>
          </p:cNvSpPr>
          <p:nvPr>
            <p:ph idx="1"/>
          </p:nvPr>
        </p:nvSpPr>
        <p:spPr>
          <a:xfrm>
            <a:off x="457200" y="1600200"/>
            <a:ext cx="8435280" cy="5141168"/>
          </a:xfrm>
        </p:spPr>
        <p:txBody>
          <a:bodyPr/>
          <a:lstStyle/>
          <a:p>
            <a:pPr marL="0" indent="0">
              <a:buNone/>
              <a:defRPr/>
            </a:pPr>
            <a:r>
              <a:rPr lang="en-GB" b="1" dirty="0" smtClean="0">
                <a:latin typeface="Comic Sans MS" panose="030F0702030302020204" pitchFamily="66" charset="0"/>
                <a:ea typeface="HelloIHeart1" panose="02000603000000000000" pitchFamily="2" charset="0"/>
              </a:rPr>
              <a:t>Spelling:</a:t>
            </a:r>
            <a:endParaRPr lang="en-GB" b="1" dirty="0">
              <a:latin typeface="Comic Sans MS" panose="030F0702030302020204" pitchFamily="66" charset="0"/>
              <a:ea typeface="HelloIHeart1" panose="02000603000000000000" pitchFamily="2" charset="0"/>
            </a:endParaRPr>
          </a:p>
          <a:p>
            <a:pPr marL="571500" indent="-571500">
              <a:defRPr/>
            </a:pPr>
            <a:r>
              <a:rPr lang="en-GB" dirty="0">
                <a:latin typeface="Comic Sans MS" panose="030F0702030302020204" pitchFamily="66" charset="0"/>
                <a:ea typeface="HelloIHeart1" panose="02000603000000000000" pitchFamily="2" charset="0"/>
              </a:rPr>
              <a:t>Practise reading and writing spelling words </a:t>
            </a:r>
            <a:r>
              <a:rPr lang="en-GB" dirty="0" smtClean="0">
                <a:latin typeface="Comic Sans MS" panose="030F0702030302020204" pitchFamily="66" charset="0"/>
                <a:ea typeface="HelloIHeart1" panose="02000603000000000000" pitchFamily="2" charset="0"/>
              </a:rPr>
              <a:t>if you could, daily. </a:t>
            </a:r>
            <a:endParaRPr lang="en-GB" dirty="0">
              <a:latin typeface="Comic Sans MS" panose="030F0702030302020204" pitchFamily="66" charset="0"/>
              <a:ea typeface="HelloIHeart1" panose="02000603000000000000" pitchFamily="2" charset="0"/>
            </a:endParaRPr>
          </a:p>
          <a:p>
            <a:pPr marL="571500" indent="-571500">
              <a:defRPr/>
            </a:pPr>
            <a:r>
              <a:rPr lang="en-GB" dirty="0">
                <a:latin typeface="Comic Sans MS" panose="030F0702030302020204" pitchFamily="66" charset="0"/>
                <a:ea typeface="HelloIHeart1" panose="02000603000000000000" pitchFamily="2" charset="0"/>
              </a:rPr>
              <a:t>Checking your child understands the meaning of their words. Encourage the use of a dictionary if unsure.</a:t>
            </a:r>
          </a:p>
          <a:p>
            <a:pPr marL="571500" indent="-571500">
              <a:defRPr/>
            </a:pPr>
            <a:r>
              <a:rPr lang="en-GB" dirty="0">
                <a:latin typeface="Comic Sans MS" panose="030F0702030302020204" pitchFamily="66" charset="0"/>
                <a:ea typeface="HelloIHeart1" panose="02000603000000000000" pitchFamily="2" charset="0"/>
              </a:rPr>
              <a:t>Make flash </a:t>
            </a:r>
            <a:r>
              <a:rPr lang="en-GB" dirty="0" smtClean="0">
                <a:latin typeface="Comic Sans MS" panose="030F0702030302020204" pitchFamily="66" charset="0"/>
                <a:ea typeface="HelloIHeart1" panose="02000603000000000000" pitchFamily="2" charset="0"/>
              </a:rPr>
              <a:t>cards if necessary.</a:t>
            </a:r>
            <a:endParaRPr lang="en-GB" dirty="0">
              <a:latin typeface="Comic Sans MS" panose="030F0702030302020204" pitchFamily="66" charset="0"/>
              <a:ea typeface="HelloIHeart1" panose="02000603000000000000" pitchFamily="2" charset="0"/>
            </a:endParaRPr>
          </a:p>
          <a:p>
            <a:pPr marL="0" indent="0">
              <a:buNone/>
            </a:pPr>
            <a:endParaRPr lang="en-GB" dirty="0"/>
          </a:p>
        </p:txBody>
      </p:sp>
    </p:spTree>
    <p:extLst>
      <p:ext uri="{BB962C8B-B14F-4D97-AF65-F5344CB8AC3E}">
        <p14:creationId xmlns:p14="http://schemas.microsoft.com/office/powerpoint/2010/main" val="266777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000" dirty="0" smtClean="0">
                <a:latin typeface="KBTroubledSoul" panose="02000603000000000000" pitchFamily="2" charset="0"/>
                <a:ea typeface="KBTroubledSoul" panose="02000603000000000000" pitchFamily="2" charset="0"/>
              </a:rPr>
              <a:t>Supporting at Home</a:t>
            </a:r>
            <a:r>
              <a:rPr lang="en-GB" dirty="0" smtClean="0">
                <a:latin typeface="KBRadioWizard" panose="02000603000000000000" pitchFamily="2" charset="0"/>
                <a:ea typeface="KBRadioWizard" panose="02000603000000000000" pitchFamily="2" charset="0"/>
              </a:rPr>
              <a:t/>
            </a:r>
            <a:br>
              <a:rPr lang="en-GB" dirty="0" smtClean="0">
                <a:latin typeface="KBRadioWizard" panose="02000603000000000000" pitchFamily="2" charset="0"/>
                <a:ea typeface="KBRadioWizard" panose="02000603000000000000" pitchFamily="2" charset="0"/>
              </a:rPr>
            </a:br>
            <a:endParaRPr lang="en-GB" dirty="0"/>
          </a:p>
        </p:txBody>
      </p:sp>
      <p:sp>
        <p:nvSpPr>
          <p:cNvPr id="3" name="Content Placeholder 2"/>
          <p:cNvSpPr>
            <a:spLocks noGrp="1"/>
          </p:cNvSpPr>
          <p:nvPr>
            <p:ph idx="1"/>
          </p:nvPr>
        </p:nvSpPr>
        <p:spPr/>
        <p:txBody>
          <a:bodyPr>
            <a:normAutofit fontScale="85000" lnSpcReduction="20000"/>
          </a:bodyPr>
          <a:lstStyle/>
          <a:p>
            <a:pPr marL="0" indent="0">
              <a:buNone/>
              <a:defRPr/>
            </a:pPr>
            <a:r>
              <a:rPr lang="en-GB" b="1" dirty="0">
                <a:latin typeface="Comic Sans MS" panose="030F0702030302020204" pitchFamily="66" charset="0"/>
                <a:ea typeface="HelloIHeart1" panose="02000603000000000000" pitchFamily="2" charset="0"/>
              </a:rPr>
              <a:t>Numeracy and Maths:</a:t>
            </a:r>
          </a:p>
          <a:p>
            <a:pPr marL="571500" indent="-571500">
              <a:defRPr/>
            </a:pPr>
            <a:r>
              <a:rPr lang="en-GB" dirty="0">
                <a:latin typeface="Comic Sans MS" panose="030F0702030302020204" pitchFamily="66" charset="0"/>
                <a:ea typeface="HelloIHeart1" panose="02000603000000000000" pitchFamily="2" charset="0"/>
              </a:rPr>
              <a:t>Regular </a:t>
            </a:r>
            <a:r>
              <a:rPr lang="en-GB" dirty="0" smtClean="0">
                <a:latin typeface="Comic Sans MS" panose="030F0702030302020204" pitchFamily="66" charset="0"/>
                <a:ea typeface="HelloIHeart1" panose="02000603000000000000" pitchFamily="2" charset="0"/>
              </a:rPr>
              <a:t>practice </a:t>
            </a:r>
            <a:r>
              <a:rPr lang="en-GB" dirty="0">
                <a:latin typeface="Comic Sans MS" panose="030F0702030302020204" pitchFamily="66" charset="0"/>
                <a:ea typeface="HelloIHeart1" panose="02000603000000000000" pitchFamily="2" charset="0"/>
              </a:rPr>
              <a:t>of </a:t>
            </a:r>
            <a:r>
              <a:rPr lang="en-GB" dirty="0" smtClean="0">
                <a:latin typeface="Comic Sans MS" panose="030F0702030302020204" pitchFamily="66" charset="0"/>
                <a:ea typeface="HelloIHeart1" panose="02000603000000000000" pitchFamily="2" charset="0"/>
              </a:rPr>
              <a:t>addition and subtraction as well as counting </a:t>
            </a:r>
            <a:r>
              <a:rPr lang="en-GB" dirty="0">
                <a:latin typeface="Comic Sans MS" panose="030F0702030302020204" pitchFamily="66" charset="0"/>
                <a:ea typeface="HelloIHeart1" panose="02000603000000000000" pitchFamily="2" charset="0"/>
              </a:rPr>
              <a:t>forwards and backwards, identifying numerals and ordering numbers</a:t>
            </a:r>
            <a:r>
              <a:rPr lang="en-GB" dirty="0" smtClean="0">
                <a:latin typeface="Comic Sans MS" panose="030F0702030302020204" pitchFamily="66" charset="0"/>
                <a:ea typeface="HelloIHeart1" panose="02000603000000000000" pitchFamily="2" charset="0"/>
              </a:rPr>
              <a:t>.</a:t>
            </a:r>
          </a:p>
          <a:p>
            <a:pPr marL="0" indent="0">
              <a:buNone/>
              <a:defRPr/>
            </a:pPr>
            <a:endParaRPr lang="en-GB" dirty="0">
              <a:latin typeface="Comic Sans MS" panose="030F0702030302020204" pitchFamily="66" charset="0"/>
              <a:ea typeface="HelloIHeart1" panose="02000603000000000000" pitchFamily="2" charset="0"/>
            </a:endParaRPr>
          </a:p>
          <a:p>
            <a:pPr marL="571500" indent="-571500">
              <a:defRPr/>
            </a:pPr>
            <a:r>
              <a:rPr lang="en-GB" dirty="0" smtClean="0">
                <a:latin typeface="Comic Sans MS" panose="030F0702030302020204" pitchFamily="66" charset="0"/>
                <a:ea typeface="HelloIHeart1" panose="02000603000000000000" pitchFamily="2" charset="0"/>
              </a:rPr>
              <a:t>Practise </a:t>
            </a:r>
            <a:r>
              <a:rPr lang="en-GB" dirty="0" smtClean="0">
                <a:latin typeface="Comic Sans MS" panose="030F0702030302020204" pitchFamily="66" charset="0"/>
                <a:ea typeface="HelloIHeart1" panose="02000603000000000000" pitchFamily="2" charset="0"/>
              </a:rPr>
              <a:t>Addition/Subtraction</a:t>
            </a:r>
            <a:r>
              <a:rPr lang="en-GB" dirty="0">
                <a:latin typeface="Comic Sans MS" panose="030F0702030302020204" pitchFamily="66" charset="0"/>
                <a:ea typeface="HelloIHeart1" panose="02000603000000000000" pitchFamily="2" charset="0"/>
              </a:rPr>
              <a:t>, number formation and counting in 2s, 5s and </a:t>
            </a:r>
            <a:r>
              <a:rPr lang="en-GB" dirty="0" smtClean="0">
                <a:latin typeface="Comic Sans MS" panose="030F0702030302020204" pitchFamily="66" charset="0"/>
                <a:ea typeface="HelloIHeart1" panose="02000603000000000000" pitchFamily="2" charset="0"/>
              </a:rPr>
              <a:t>10s.</a:t>
            </a:r>
          </a:p>
          <a:p>
            <a:pPr marL="0" indent="0">
              <a:buNone/>
              <a:defRPr/>
            </a:pPr>
            <a:endParaRPr lang="en-GB" dirty="0">
              <a:latin typeface="Comic Sans MS" panose="030F0702030302020204" pitchFamily="66" charset="0"/>
              <a:ea typeface="HelloIHeart1" panose="02000603000000000000" pitchFamily="2" charset="0"/>
            </a:endParaRPr>
          </a:p>
          <a:p>
            <a:pPr marL="571500" indent="-571500">
              <a:defRPr/>
            </a:pPr>
            <a:r>
              <a:rPr lang="en-GB" dirty="0">
                <a:latin typeface="Comic Sans MS" panose="030F0702030302020204" pitchFamily="66" charset="0"/>
                <a:ea typeface="HelloIHeart1" panose="02000603000000000000" pitchFamily="2" charset="0"/>
              </a:rPr>
              <a:t>Experience of maths in real life contexts (e.g. handling money, exploring shapes indoors and outdoors, using clock to tell the time).</a:t>
            </a:r>
          </a:p>
          <a:p>
            <a:pPr marL="0" indent="0">
              <a:buNone/>
            </a:pPr>
            <a:endParaRPr lang="en-GB" dirty="0"/>
          </a:p>
        </p:txBody>
      </p:sp>
    </p:spTree>
    <p:extLst>
      <p:ext uri="{BB962C8B-B14F-4D97-AF65-F5344CB8AC3E}">
        <p14:creationId xmlns:p14="http://schemas.microsoft.com/office/powerpoint/2010/main" val="3144946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000" dirty="0" smtClean="0">
                <a:latin typeface="KBTroubledSoul" panose="02000603000000000000" pitchFamily="2" charset="0"/>
                <a:ea typeface="KBTroubledSoul" panose="02000603000000000000" pitchFamily="2" charset="0"/>
              </a:rPr>
              <a:t>Supporting at Home</a:t>
            </a:r>
            <a:r>
              <a:rPr lang="en-GB" dirty="0" smtClean="0">
                <a:latin typeface="KBRadioWizard" panose="02000603000000000000" pitchFamily="2" charset="0"/>
                <a:ea typeface="KBRadioWizard" panose="02000603000000000000" pitchFamily="2" charset="0"/>
              </a:rPr>
              <a:t/>
            </a:r>
            <a:br>
              <a:rPr lang="en-GB" dirty="0" smtClean="0">
                <a:latin typeface="KBRadioWizard" panose="02000603000000000000" pitchFamily="2" charset="0"/>
                <a:ea typeface="KBRadioWizard" panose="02000603000000000000" pitchFamily="2" charset="0"/>
              </a:rPr>
            </a:br>
            <a:endParaRPr lang="en-GB" dirty="0"/>
          </a:p>
        </p:txBody>
      </p:sp>
      <p:sp>
        <p:nvSpPr>
          <p:cNvPr id="3" name="Content Placeholder 2"/>
          <p:cNvSpPr>
            <a:spLocks noGrp="1"/>
          </p:cNvSpPr>
          <p:nvPr>
            <p:ph idx="1"/>
          </p:nvPr>
        </p:nvSpPr>
        <p:spPr>
          <a:xfrm>
            <a:off x="457200" y="1600200"/>
            <a:ext cx="8229600" cy="5141168"/>
          </a:xfrm>
        </p:spPr>
        <p:txBody>
          <a:bodyPr>
            <a:normAutofit fontScale="70000" lnSpcReduction="20000"/>
          </a:bodyPr>
          <a:lstStyle/>
          <a:p>
            <a:pPr marL="0" indent="0">
              <a:buNone/>
              <a:defRPr/>
            </a:pPr>
            <a:r>
              <a:rPr lang="en-GB" sz="4400" b="1" dirty="0">
                <a:latin typeface="Comic Sans MS" panose="030F0702030302020204" pitchFamily="66" charset="0"/>
                <a:ea typeface="HelloIHeart1" panose="02000603000000000000" pitchFamily="2" charset="0"/>
              </a:rPr>
              <a:t>Reading:</a:t>
            </a:r>
          </a:p>
          <a:p>
            <a:pPr marL="571500" indent="-571500">
              <a:defRPr/>
            </a:pPr>
            <a:r>
              <a:rPr lang="en-GB" dirty="0">
                <a:latin typeface="Comic Sans MS" panose="030F0702030302020204" pitchFamily="66" charset="0"/>
                <a:ea typeface="HelloIHeart1" panose="02000603000000000000" pitchFamily="2" charset="0"/>
              </a:rPr>
              <a:t>Look at and discuss the front cover, back cover, spine, blurb, author and illustrator.</a:t>
            </a:r>
          </a:p>
          <a:p>
            <a:pPr marL="571500" indent="-571500">
              <a:defRPr/>
            </a:pPr>
            <a:r>
              <a:rPr lang="en-GB" dirty="0">
                <a:latin typeface="Comic Sans MS" panose="030F0702030302020204" pitchFamily="66" charset="0"/>
                <a:ea typeface="HelloIHeart1" panose="02000603000000000000" pitchFamily="2" charset="0"/>
              </a:rPr>
              <a:t>Look at the pictures and talk about them together.</a:t>
            </a:r>
          </a:p>
          <a:p>
            <a:pPr marL="571500" indent="-571500">
              <a:defRPr/>
            </a:pPr>
            <a:r>
              <a:rPr lang="en-GB" dirty="0">
                <a:latin typeface="Comic Sans MS" panose="030F0702030302020204" pitchFamily="66" charset="0"/>
                <a:ea typeface="HelloIHeart1" panose="02000603000000000000" pitchFamily="2" charset="0"/>
              </a:rPr>
              <a:t>Stop at different parts and predict what will happen next.  Also discuss the sequence of the story (Beginning, Middle, End or First, Next, Then, Last).</a:t>
            </a:r>
          </a:p>
          <a:p>
            <a:pPr marL="571500" indent="-571500">
              <a:defRPr/>
            </a:pPr>
            <a:r>
              <a:rPr lang="en-GB" dirty="0">
                <a:latin typeface="Comic Sans MS" panose="030F0702030302020204" pitchFamily="66" charset="0"/>
                <a:ea typeface="HelloIHeart1" panose="02000603000000000000" pitchFamily="2" charset="0"/>
              </a:rPr>
              <a:t>Look at sentence structure (capital letters, full stops, finger spaces etc.)</a:t>
            </a:r>
          </a:p>
          <a:p>
            <a:pPr marL="571500" indent="-571500">
              <a:defRPr/>
            </a:pPr>
            <a:r>
              <a:rPr lang="en-GB" dirty="0">
                <a:latin typeface="Comic Sans MS" panose="030F0702030302020204" pitchFamily="66" charset="0"/>
                <a:ea typeface="HelloIHeart1" panose="02000603000000000000" pitchFamily="2" charset="0"/>
              </a:rPr>
              <a:t>Look for known tricky words and sounds (Your child may begin to attempt to blend sounds together to read simple words).</a:t>
            </a:r>
          </a:p>
          <a:p>
            <a:pPr marL="571500" indent="-571500">
              <a:defRPr/>
            </a:pPr>
            <a:r>
              <a:rPr lang="en-GB" dirty="0">
                <a:latin typeface="Comic Sans MS" panose="030F0702030302020204" pitchFamily="66" charset="0"/>
                <a:ea typeface="HelloIHeart1" panose="02000603000000000000" pitchFamily="2" charset="0"/>
              </a:rPr>
              <a:t>Try to relate the themes in the book to your child’s own experiences.</a:t>
            </a:r>
          </a:p>
          <a:p>
            <a:pPr marL="571500" indent="-571500">
              <a:defRPr/>
            </a:pPr>
            <a:r>
              <a:rPr lang="en-GB" dirty="0">
                <a:latin typeface="Comic Sans MS" panose="030F0702030302020204" pitchFamily="66" charset="0"/>
                <a:ea typeface="HelloIHeart1" panose="02000603000000000000" pitchFamily="2" charset="0"/>
              </a:rPr>
              <a:t>Also allow time for your child to explore the book independently after reading it together.</a:t>
            </a:r>
          </a:p>
          <a:p>
            <a:pPr marL="571500" indent="-571500">
              <a:defRPr/>
            </a:pPr>
            <a:endParaRPr lang="en-GB" sz="4400" dirty="0">
              <a:latin typeface="HelloIHeart1" panose="02000603000000000000" pitchFamily="2" charset="0"/>
              <a:ea typeface="HelloIHeart1" panose="02000603000000000000" pitchFamily="2" charset="0"/>
            </a:endParaRPr>
          </a:p>
          <a:p>
            <a:pPr marL="571500" indent="-571500">
              <a:defRPr/>
            </a:pPr>
            <a:endParaRPr lang="en-GB" sz="4400" dirty="0">
              <a:latin typeface="HelloIHeart1" panose="02000603000000000000" pitchFamily="2" charset="0"/>
              <a:ea typeface="HelloIHeart1" panose="02000603000000000000" pitchFamily="2" charset="0"/>
            </a:endParaRPr>
          </a:p>
          <a:p>
            <a:pPr marL="0" indent="0">
              <a:buNone/>
            </a:pPr>
            <a:endParaRPr lang="en-GB" dirty="0"/>
          </a:p>
        </p:txBody>
      </p:sp>
    </p:spTree>
    <p:extLst>
      <p:ext uri="{BB962C8B-B14F-4D97-AF65-F5344CB8AC3E}">
        <p14:creationId xmlns:p14="http://schemas.microsoft.com/office/powerpoint/2010/main" val="1151949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525" y="692696"/>
            <a:ext cx="8229600" cy="1143000"/>
          </a:xfrm>
        </p:spPr>
        <p:txBody>
          <a:bodyPr>
            <a:noAutofit/>
          </a:bodyPr>
          <a:lstStyle/>
          <a:p>
            <a:r>
              <a:rPr lang="en-GB" sz="5400" dirty="0" smtClean="0">
                <a:latin typeface="KBTroubledSoul" panose="02000603000000000000" pitchFamily="2" charset="0"/>
                <a:ea typeface="KBTroubledSoul" panose="02000603000000000000" pitchFamily="2" charset="0"/>
              </a:rPr>
              <a:t>Thank you for your time.</a:t>
            </a:r>
            <a:endParaRPr lang="en-GB" sz="5400" dirty="0">
              <a:latin typeface="KBTroubledSoul" panose="02000603000000000000" pitchFamily="2" charset="0"/>
              <a:ea typeface="KBTroubledSoul" panose="02000603000000000000" pitchFamily="2" charset="0"/>
            </a:endParaRPr>
          </a:p>
        </p:txBody>
      </p:sp>
      <p:sp>
        <p:nvSpPr>
          <p:cNvPr id="3" name="Content Placeholder 2"/>
          <p:cNvSpPr>
            <a:spLocks noGrp="1"/>
          </p:cNvSpPr>
          <p:nvPr>
            <p:ph idx="1"/>
          </p:nvPr>
        </p:nvSpPr>
        <p:spPr>
          <a:xfrm>
            <a:off x="1479917" y="2197620"/>
            <a:ext cx="6264190" cy="1612776"/>
          </a:xfrm>
        </p:spPr>
        <p:txBody>
          <a:bodyPr>
            <a:normAutofit fontScale="92500" lnSpcReduction="20000"/>
          </a:bodyPr>
          <a:lstStyle/>
          <a:p>
            <a:pPr marL="0" indent="0" algn="ctr">
              <a:buNone/>
            </a:pPr>
            <a:r>
              <a:rPr lang="en-GB" sz="4000" b="1" dirty="0" smtClean="0">
                <a:latin typeface="KBTroubledSoul" panose="02000603000000000000" pitchFamily="2" charset="0"/>
                <a:ea typeface="KBTroubledSoul" panose="02000603000000000000" pitchFamily="2" charset="0"/>
              </a:rPr>
              <a:t>Thanks for taking part in our first virtual Meet the Teacher!. </a:t>
            </a:r>
            <a:endParaRPr lang="en-GB" sz="4000" dirty="0" smtClean="0">
              <a:latin typeface="KBTroubledSoul" panose="02000603000000000000" pitchFamily="2" charset="0"/>
              <a:ea typeface="KBTroubledSoul" panose="02000603000000000000" pitchFamily="2" charset="0"/>
            </a:endParaRPr>
          </a:p>
          <a:p>
            <a:pPr marL="0" indent="0">
              <a:buNone/>
            </a:pP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 y="116632"/>
            <a:ext cx="1215752" cy="15454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810394"/>
            <a:ext cx="3047603" cy="3047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5770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4032448" cy="1143000"/>
          </a:xfrm>
        </p:spPr>
        <p:txBody>
          <a:bodyPr>
            <a:normAutofit fontScale="90000"/>
          </a:bodyPr>
          <a:lstStyle/>
          <a:p>
            <a:r>
              <a:rPr lang="en-GB" sz="4000" dirty="0" smtClean="0">
                <a:latin typeface="KBTroubledSoul" panose="02000603000000000000" pitchFamily="2" charset="0"/>
                <a:ea typeface="KBTroubledSoul" panose="02000603000000000000" pitchFamily="2" charset="0"/>
              </a:rPr>
              <a:t>What do I need to bring to school?</a:t>
            </a:r>
            <a:r>
              <a:rPr lang="en-GB" dirty="0" smtClean="0">
                <a:latin typeface="KBRadioWizard" panose="02000603000000000000" pitchFamily="2" charset="0"/>
                <a:ea typeface="KBRadioWizard" panose="02000603000000000000" pitchFamily="2" charset="0"/>
              </a:rPr>
              <a:t/>
            </a:r>
            <a:br>
              <a:rPr lang="en-GB" dirty="0" smtClean="0">
                <a:latin typeface="KBRadioWizard" panose="02000603000000000000" pitchFamily="2" charset="0"/>
                <a:ea typeface="KBRadioWizard" panose="02000603000000000000" pitchFamily="2" charset="0"/>
              </a:rPr>
            </a:br>
            <a:endParaRPr lang="en-GB" dirty="0"/>
          </a:p>
        </p:txBody>
      </p:sp>
      <p:sp>
        <p:nvSpPr>
          <p:cNvPr id="3" name="Content Placeholder 2"/>
          <p:cNvSpPr>
            <a:spLocks noGrp="1"/>
          </p:cNvSpPr>
          <p:nvPr>
            <p:ph idx="1"/>
          </p:nvPr>
        </p:nvSpPr>
        <p:spPr>
          <a:xfrm>
            <a:off x="4788024" y="188640"/>
            <a:ext cx="4186808" cy="4525963"/>
          </a:xfrm>
        </p:spPr>
        <p:txBody>
          <a:bodyPr>
            <a:normAutofit/>
          </a:bodyPr>
          <a:lstStyle/>
          <a:p>
            <a:pPr marL="0" indent="0" algn="ctr">
              <a:buNone/>
            </a:pPr>
            <a:r>
              <a:rPr lang="en-GB" sz="3600" dirty="0" smtClean="0">
                <a:latin typeface="KBTroubledSoul" panose="02000603000000000000" pitchFamily="2" charset="0"/>
                <a:ea typeface="KBTroubledSoul" panose="02000603000000000000" pitchFamily="2" charset="0"/>
              </a:rPr>
              <a:t>What Miss </a:t>
            </a:r>
            <a:r>
              <a:rPr lang="en-GB" sz="3600" dirty="0" err="1" smtClean="0">
                <a:latin typeface="KBTroubledSoul" panose="02000603000000000000" pitchFamily="2" charset="0"/>
                <a:ea typeface="KBTroubledSoul" panose="02000603000000000000" pitchFamily="2" charset="0"/>
              </a:rPr>
              <a:t>Talavero</a:t>
            </a:r>
            <a:r>
              <a:rPr lang="en-GB" sz="3600" dirty="0" smtClean="0">
                <a:latin typeface="KBTroubledSoul" panose="02000603000000000000" pitchFamily="2" charset="0"/>
                <a:ea typeface="KBTroubledSoul" panose="02000603000000000000" pitchFamily="2" charset="0"/>
              </a:rPr>
              <a:t> will provide?</a:t>
            </a:r>
            <a:endParaRPr lang="en-GB" sz="3600" dirty="0">
              <a:latin typeface="KBTroubledSoul" panose="02000603000000000000" pitchFamily="2" charset="0"/>
              <a:ea typeface="KBTroubledSoul" panose="02000603000000000000" pitchFamily="2" charset="0"/>
            </a:endParaRPr>
          </a:p>
        </p:txBody>
      </p:sp>
      <p:cxnSp>
        <p:nvCxnSpPr>
          <p:cNvPr id="5" name="Straight Connector 4"/>
          <p:cNvCxnSpPr/>
          <p:nvPr/>
        </p:nvCxnSpPr>
        <p:spPr>
          <a:xfrm>
            <a:off x="4572000" y="0"/>
            <a:ext cx="0" cy="6858000"/>
          </a:xfrm>
          <a:prstGeom prst="line">
            <a:avLst/>
          </a:prstGeom>
        </p:spPr>
        <p:style>
          <a:lnRef idx="2">
            <a:schemeClr val="dk1"/>
          </a:lnRef>
          <a:fillRef idx="0">
            <a:schemeClr val="dk1"/>
          </a:fillRef>
          <a:effectRef idx="1">
            <a:schemeClr val="dk1"/>
          </a:effectRef>
          <a:fontRef idx="minor">
            <a:schemeClr val="tx1"/>
          </a:fontRef>
        </p:style>
      </p:cxnSp>
      <p:sp>
        <p:nvSpPr>
          <p:cNvPr id="7" name="Flowchart: Process 6"/>
          <p:cNvSpPr/>
          <p:nvPr/>
        </p:nvSpPr>
        <p:spPr>
          <a:xfrm>
            <a:off x="251520" y="2060848"/>
            <a:ext cx="3960440" cy="4536504"/>
          </a:xfrm>
          <a:prstGeom prst="flowChartProces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defRPr/>
            </a:pPr>
            <a:r>
              <a:rPr lang="en-GB" dirty="0" smtClean="0">
                <a:solidFill>
                  <a:schemeClr val="tx1"/>
                </a:solidFill>
                <a:latin typeface="Comic Sans MS" panose="030F0702030302020204" pitchFamily="66" charset="0"/>
                <a:ea typeface="HelloIHeart1" panose="02000603000000000000" pitchFamily="2" charset="0"/>
              </a:rPr>
              <a:t>Extra outdoor clothes (in case they need to get changed after outdoor learning).</a:t>
            </a:r>
          </a:p>
          <a:p>
            <a:pPr marL="285750" indent="-285750">
              <a:lnSpc>
                <a:spcPct val="150000"/>
              </a:lnSpc>
              <a:buFont typeface="Wingdings" panose="05000000000000000000" pitchFamily="2" charset="2"/>
              <a:buChar char="Ø"/>
              <a:defRPr/>
            </a:pPr>
            <a:r>
              <a:rPr lang="en-GB" dirty="0" smtClean="0">
                <a:solidFill>
                  <a:schemeClr val="tx1"/>
                </a:solidFill>
                <a:latin typeface="Comic Sans MS" panose="030F0702030302020204" pitchFamily="66" charset="0"/>
                <a:ea typeface="HelloIHeart1" panose="02000603000000000000" pitchFamily="2" charset="0"/>
              </a:rPr>
              <a:t>A </a:t>
            </a:r>
            <a:r>
              <a:rPr lang="en-GB" dirty="0">
                <a:solidFill>
                  <a:schemeClr val="tx1"/>
                </a:solidFill>
                <a:latin typeface="Comic Sans MS" panose="030F0702030302020204" pitchFamily="66" charset="0"/>
                <a:ea typeface="HelloIHeart1" panose="02000603000000000000" pitchFamily="2" charset="0"/>
              </a:rPr>
              <a:t>named water bottle.</a:t>
            </a:r>
          </a:p>
          <a:p>
            <a:pPr marL="285750" indent="-285750">
              <a:lnSpc>
                <a:spcPct val="150000"/>
              </a:lnSpc>
              <a:buFont typeface="Wingdings" panose="05000000000000000000" pitchFamily="2" charset="2"/>
              <a:buChar char="Ø"/>
              <a:defRPr/>
            </a:pPr>
            <a:r>
              <a:rPr lang="en-GB" dirty="0">
                <a:solidFill>
                  <a:schemeClr val="tx1"/>
                </a:solidFill>
                <a:latin typeface="Comic Sans MS" panose="030F0702030302020204" pitchFamily="66" charset="0"/>
                <a:ea typeface="HelloIHeart1" panose="02000603000000000000" pitchFamily="2" charset="0"/>
              </a:rPr>
              <a:t>A snack (and an extra snack for afternoon break if desired).</a:t>
            </a:r>
          </a:p>
          <a:p>
            <a:pPr marL="285750" indent="-285750">
              <a:lnSpc>
                <a:spcPct val="150000"/>
              </a:lnSpc>
              <a:buFont typeface="Wingdings" panose="05000000000000000000" pitchFamily="2" charset="2"/>
              <a:buChar char="Ø"/>
              <a:defRPr/>
            </a:pPr>
            <a:r>
              <a:rPr lang="en-GB" dirty="0">
                <a:solidFill>
                  <a:schemeClr val="tx1"/>
                </a:solidFill>
                <a:latin typeface="Comic Sans MS" panose="030F0702030302020204" pitchFamily="66" charset="0"/>
                <a:ea typeface="HelloIHeart1" panose="02000603000000000000" pitchFamily="2" charset="0"/>
              </a:rPr>
              <a:t>A warm coat each day (even in Summer).</a:t>
            </a:r>
            <a:endParaRPr lang="en-GB" sz="2400" dirty="0">
              <a:solidFill>
                <a:schemeClr val="tx1"/>
              </a:solidFill>
              <a:latin typeface="Comic Sans MS" panose="030F0702030302020204" pitchFamily="66" charset="0"/>
              <a:ea typeface="KBRadioWizard" panose="02000603000000000000" pitchFamily="2" charset="0"/>
            </a:endParaRPr>
          </a:p>
          <a:p>
            <a:pPr algn="ctr">
              <a:lnSpc>
                <a:spcPct val="150000"/>
              </a:lnSpc>
            </a:pPr>
            <a:endParaRPr lang="en-GB" dirty="0"/>
          </a:p>
        </p:txBody>
      </p:sp>
      <p:sp>
        <p:nvSpPr>
          <p:cNvPr id="8" name="Flowchart: Process 7"/>
          <p:cNvSpPr/>
          <p:nvPr/>
        </p:nvSpPr>
        <p:spPr>
          <a:xfrm>
            <a:off x="4932040" y="2032039"/>
            <a:ext cx="3960440" cy="4536504"/>
          </a:xfrm>
          <a:prstGeom prst="flowChartProces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defRPr/>
            </a:pPr>
            <a:r>
              <a:rPr lang="en-GB" dirty="0">
                <a:solidFill>
                  <a:schemeClr val="tx1"/>
                </a:solidFill>
                <a:latin typeface="Comic Sans MS" panose="030F0702030302020204" pitchFamily="66" charset="0"/>
              </a:rPr>
              <a:t>A personal stationery pouch with a rubber, sharpener, ruler, writing pencil and coloured pencils.</a:t>
            </a:r>
          </a:p>
          <a:p>
            <a:pPr marL="285750" indent="-285750">
              <a:lnSpc>
                <a:spcPct val="150000"/>
              </a:lnSpc>
              <a:buFont typeface="Wingdings" panose="05000000000000000000" pitchFamily="2" charset="2"/>
              <a:buChar char="Ø"/>
              <a:defRPr/>
            </a:pPr>
            <a:r>
              <a:rPr lang="en-GB" dirty="0">
                <a:solidFill>
                  <a:schemeClr val="tx1"/>
                </a:solidFill>
                <a:latin typeface="Comic Sans MS" panose="030F0702030302020204" pitchFamily="66" charset="0"/>
              </a:rPr>
              <a:t>A personal whiteboard and pen.</a:t>
            </a:r>
          </a:p>
          <a:p>
            <a:pPr marL="285750" indent="-285750">
              <a:lnSpc>
                <a:spcPct val="150000"/>
              </a:lnSpc>
              <a:buFont typeface="Wingdings" panose="05000000000000000000" pitchFamily="2" charset="2"/>
              <a:buChar char="Ø"/>
              <a:defRPr/>
            </a:pPr>
            <a:r>
              <a:rPr lang="en-GB" dirty="0">
                <a:solidFill>
                  <a:schemeClr val="tx1"/>
                </a:solidFill>
                <a:latin typeface="Comic Sans MS" panose="030F0702030302020204" pitchFamily="66" charset="0"/>
              </a:rPr>
              <a:t>Sanitiser and handwashing facilities</a:t>
            </a:r>
            <a:r>
              <a:rPr lang="en-GB" dirty="0"/>
              <a:t>.</a:t>
            </a:r>
          </a:p>
          <a:p>
            <a:pPr marL="285750" indent="-285750">
              <a:lnSpc>
                <a:spcPct val="150000"/>
              </a:lnSpc>
              <a:buFont typeface="Wingdings" panose="05000000000000000000" pitchFamily="2" charset="2"/>
              <a:buChar char="Ø"/>
              <a:defRPr/>
            </a:pPr>
            <a:endParaRPr lang="en-GB" dirty="0"/>
          </a:p>
        </p:txBody>
      </p:sp>
    </p:spTree>
    <p:extLst>
      <p:ext uri="{BB962C8B-B14F-4D97-AF65-F5344CB8AC3E}">
        <p14:creationId xmlns:p14="http://schemas.microsoft.com/office/powerpoint/2010/main" val="3850635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r>
              <a:rPr lang="en-GB" dirty="0" smtClean="0">
                <a:latin typeface="KBTroubledSoul" panose="02000603000000000000" pitchFamily="2" charset="0"/>
                <a:ea typeface="KBTroubledSoul" panose="02000603000000000000" pitchFamily="2" charset="0"/>
              </a:rPr>
              <a:t>How can parents and carers support me at home?</a:t>
            </a:r>
            <a:r>
              <a:rPr lang="en-GB" dirty="0" smtClean="0">
                <a:latin typeface="KBRadioWizard" panose="02000603000000000000" pitchFamily="2" charset="0"/>
                <a:ea typeface="KBRadioWizard" panose="02000603000000000000" pitchFamily="2" charset="0"/>
              </a:rPr>
              <a:t/>
            </a:r>
            <a:br>
              <a:rPr lang="en-GB" dirty="0" smtClean="0">
                <a:latin typeface="KBRadioWizard" panose="02000603000000000000" pitchFamily="2" charset="0"/>
                <a:ea typeface="KBRadioWizard" panose="02000603000000000000" pitchFamily="2" charset="0"/>
              </a:rPr>
            </a:br>
            <a:endParaRPr lang="en-GB" dirty="0"/>
          </a:p>
        </p:txBody>
      </p:sp>
      <p:sp>
        <p:nvSpPr>
          <p:cNvPr id="4" name="Rectangle 3"/>
          <p:cNvSpPr/>
          <p:nvPr/>
        </p:nvSpPr>
        <p:spPr>
          <a:xfrm>
            <a:off x="366961" y="3212976"/>
            <a:ext cx="2592288" cy="7200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smtClean="0">
              <a:solidFill>
                <a:schemeClr val="tx1"/>
              </a:solidFill>
              <a:latin typeface="Comic Sans MS" panose="030F0702030302020204" pitchFamily="66" charset="0"/>
              <a:ea typeface="HelloIHeart1" panose="02000603000000000000" pitchFamily="2" charset="0"/>
            </a:endParaRPr>
          </a:p>
          <a:p>
            <a:pPr algn="ctr"/>
            <a:r>
              <a:rPr lang="en-GB" dirty="0" smtClean="0">
                <a:solidFill>
                  <a:schemeClr val="tx1"/>
                </a:solidFill>
                <a:latin typeface="Comic Sans MS" panose="030F0702030302020204" pitchFamily="66" charset="0"/>
                <a:ea typeface="HelloIHeart1" panose="02000603000000000000" pitchFamily="2" charset="0"/>
              </a:rPr>
              <a:t>1. Encourage me to read regularly.</a:t>
            </a:r>
          </a:p>
          <a:p>
            <a:pPr algn="ct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386" y="1456897"/>
            <a:ext cx="2619375" cy="17526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lowchart: Process 4"/>
          <p:cNvSpPr/>
          <p:nvPr/>
        </p:nvSpPr>
        <p:spPr>
          <a:xfrm>
            <a:off x="2411760" y="5517232"/>
            <a:ext cx="4464496" cy="1152128"/>
          </a:xfrm>
          <a:prstGeom prst="flowChartProcess">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latin typeface="Comic Sans MS" panose="030F0702030302020204" pitchFamily="66" charset="0"/>
                <a:ea typeface="HelloIHeart1" panose="02000603000000000000" pitchFamily="2" charset="0"/>
              </a:rPr>
              <a:t>3. Check my bag regularly to ensure any letters and information is passed on.</a:t>
            </a:r>
            <a:endParaRPr lang="en-GB" dirty="0">
              <a:latin typeface="Comic Sans MS" panose="030F0702030302020204" pitchFamily="66" charset="0"/>
            </a:endParaRPr>
          </a:p>
        </p:txBody>
      </p:sp>
      <p:sp>
        <p:nvSpPr>
          <p:cNvPr id="7" name="Rectangle 6"/>
          <p:cNvSpPr/>
          <p:nvPr/>
        </p:nvSpPr>
        <p:spPr>
          <a:xfrm>
            <a:off x="5581019" y="2798103"/>
            <a:ext cx="3168352" cy="8675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solidFill>
                  <a:schemeClr val="tx1"/>
                </a:solidFill>
                <a:latin typeface="Comic Sans MS" panose="030F0702030302020204" pitchFamily="66" charset="0"/>
                <a:ea typeface="HelloIHeart1" panose="02000603000000000000" pitchFamily="2" charset="0"/>
              </a:rPr>
              <a:t>2. Encourage me to be prepared for my school day.</a:t>
            </a:r>
          </a:p>
          <a:p>
            <a:pPr algn="ct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374" y="3761225"/>
            <a:ext cx="2619375" cy="1743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1527" y="1179897"/>
            <a:ext cx="3767336" cy="16027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8396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GB" dirty="0" smtClean="0">
                <a:latin typeface="KBTroubledSoul" panose="02000603000000000000" pitchFamily="2" charset="0"/>
                <a:ea typeface="KBTroubledSoul" panose="02000603000000000000" pitchFamily="2" charset="0"/>
              </a:rPr>
              <a:t>How can I celebrate my success at school?</a:t>
            </a:r>
            <a:r>
              <a:rPr lang="en-GB" dirty="0" smtClean="0">
                <a:latin typeface="KBRadioWizard" panose="02000603000000000000" pitchFamily="2" charset="0"/>
                <a:ea typeface="KBRadioWizard" panose="02000603000000000000" pitchFamily="2" charset="0"/>
              </a:rPr>
              <a:t/>
            </a:r>
            <a:br>
              <a:rPr lang="en-GB" dirty="0" smtClean="0">
                <a:latin typeface="KBRadioWizard" panose="02000603000000000000" pitchFamily="2" charset="0"/>
                <a:ea typeface="KBRadioWizard" panose="02000603000000000000" pitchFamily="2" charset="0"/>
              </a:rPr>
            </a:br>
            <a:endParaRPr lang="en-GB" dirty="0"/>
          </a:p>
        </p:txBody>
      </p:sp>
      <p:sp>
        <p:nvSpPr>
          <p:cNvPr id="3" name="Content Placeholder 2"/>
          <p:cNvSpPr>
            <a:spLocks noGrp="1"/>
          </p:cNvSpPr>
          <p:nvPr>
            <p:ph idx="1"/>
          </p:nvPr>
        </p:nvSpPr>
        <p:spPr>
          <a:xfrm>
            <a:off x="457200" y="1600200"/>
            <a:ext cx="8229600" cy="5429200"/>
          </a:xfrm>
        </p:spPr>
        <p:txBody>
          <a:bodyPr>
            <a:normAutofit fontScale="70000" lnSpcReduction="20000"/>
          </a:bodyPr>
          <a:lstStyle/>
          <a:p>
            <a:pPr>
              <a:buFont typeface="Wingdings" panose="05000000000000000000" pitchFamily="2" charset="2"/>
              <a:buChar char="Ø"/>
              <a:defRPr/>
            </a:pPr>
            <a:r>
              <a:rPr lang="en-GB" sz="4000" dirty="0" smtClean="0">
                <a:latin typeface="Comic Sans MS" panose="030F0702030302020204" pitchFamily="66" charset="0"/>
                <a:ea typeface="HelloIHeart1" panose="02000603000000000000" pitchFamily="2" charset="0"/>
              </a:rPr>
              <a:t>Table prizes </a:t>
            </a:r>
            <a:r>
              <a:rPr lang="en-GB" sz="4000" dirty="0">
                <a:latin typeface="Comic Sans MS" panose="030F0702030302020204" pitchFamily="66" charset="0"/>
                <a:ea typeface="HelloIHeart1" panose="02000603000000000000" pitchFamily="2" charset="0"/>
              </a:rPr>
              <a:t>for working as a </a:t>
            </a:r>
            <a:r>
              <a:rPr lang="en-GB" sz="4000" dirty="0" smtClean="0">
                <a:latin typeface="Comic Sans MS" panose="030F0702030302020204" pitchFamily="66" charset="0"/>
                <a:ea typeface="HelloIHeart1" panose="02000603000000000000" pitchFamily="2" charset="0"/>
              </a:rPr>
              <a:t>team by being respectful and helpful, also by tidying up the whole classroom properly before going home.</a:t>
            </a:r>
            <a:endParaRPr lang="en-GB" sz="4000" dirty="0">
              <a:latin typeface="Comic Sans MS" panose="030F0702030302020204" pitchFamily="66" charset="0"/>
              <a:ea typeface="HelloIHeart1" panose="02000603000000000000" pitchFamily="2" charset="0"/>
            </a:endParaRPr>
          </a:p>
          <a:p>
            <a:pPr>
              <a:buFont typeface="Wingdings" panose="05000000000000000000" pitchFamily="2" charset="2"/>
              <a:buChar char="Ø"/>
              <a:defRPr/>
            </a:pPr>
            <a:r>
              <a:rPr lang="en-GB" sz="4000" dirty="0" smtClean="0">
                <a:latin typeface="Comic Sans MS" panose="030F0702030302020204" pitchFamily="66" charset="0"/>
                <a:ea typeface="HelloIHeart1" panose="02000603000000000000" pitchFamily="2" charset="0"/>
              </a:rPr>
              <a:t>Stickers.</a:t>
            </a:r>
            <a:endParaRPr lang="en-GB" sz="4000" dirty="0">
              <a:latin typeface="Comic Sans MS" panose="030F0702030302020204" pitchFamily="66" charset="0"/>
              <a:ea typeface="HelloIHeart1" panose="02000603000000000000" pitchFamily="2" charset="0"/>
            </a:endParaRPr>
          </a:p>
          <a:p>
            <a:pPr>
              <a:buFont typeface="Wingdings" panose="05000000000000000000" pitchFamily="2" charset="2"/>
              <a:buChar char="Ø"/>
              <a:defRPr/>
            </a:pPr>
            <a:r>
              <a:rPr lang="en-GB" sz="4000" dirty="0">
                <a:latin typeface="Comic Sans MS" panose="030F0702030302020204" pitchFamily="66" charset="0"/>
                <a:ea typeface="HelloIHeart1" panose="02000603000000000000" pitchFamily="2" charset="0"/>
              </a:rPr>
              <a:t>Sharing my work in class</a:t>
            </a:r>
            <a:r>
              <a:rPr lang="en-GB" sz="4000" dirty="0" smtClean="0">
                <a:latin typeface="Comic Sans MS" panose="030F0702030302020204" pitchFamily="66" charset="0"/>
                <a:ea typeface="HelloIHeart1" panose="02000603000000000000" pitchFamily="2" charset="0"/>
              </a:rPr>
              <a:t>.</a:t>
            </a:r>
          </a:p>
          <a:p>
            <a:pPr>
              <a:buFont typeface="Wingdings" panose="05000000000000000000" pitchFamily="2" charset="2"/>
              <a:buChar char="Ø"/>
              <a:defRPr/>
            </a:pPr>
            <a:r>
              <a:rPr lang="en-GB" sz="4000" dirty="0">
                <a:latin typeface="Comic Sans MS" panose="030F0702030302020204" pitchFamily="66" charset="0"/>
                <a:ea typeface="HelloIHeart1" panose="02000603000000000000" pitchFamily="2" charset="0"/>
              </a:rPr>
              <a:t> </a:t>
            </a:r>
            <a:r>
              <a:rPr lang="en-GB" sz="4000" dirty="0" smtClean="0">
                <a:latin typeface="Comic Sans MS" panose="030F0702030302020204" pitchFamily="66" charset="0"/>
                <a:ea typeface="HelloIHeart1" panose="02000603000000000000" pitchFamily="2" charset="0"/>
              </a:rPr>
              <a:t>House points (</a:t>
            </a:r>
            <a:r>
              <a:rPr lang="en-GB" sz="4000" dirty="0" err="1" smtClean="0">
                <a:latin typeface="Comic Sans MS" panose="030F0702030302020204" pitchFamily="66" charset="0"/>
                <a:ea typeface="HelloIHeart1" panose="02000603000000000000" pitchFamily="2" charset="0"/>
              </a:rPr>
              <a:t>Cunigar</a:t>
            </a:r>
            <a:r>
              <a:rPr lang="en-GB" sz="4000" dirty="0" smtClean="0">
                <a:latin typeface="Comic Sans MS" panose="030F0702030302020204" pitchFamily="66" charset="0"/>
                <a:ea typeface="HelloIHeart1" panose="02000603000000000000" pitchFamily="2" charset="0"/>
              </a:rPr>
              <a:t>, Calderwood, </a:t>
            </a:r>
            <a:r>
              <a:rPr lang="en-GB" sz="4000" dirty="0" err="1" smtClean="0">
                <a:latin typeface="Comic Sans MS" panose="030F0702030302020204" pitchFamily="66" charset="0"/>
                <a:ea typeface="HelloIHeart1" panose="02000603000000000000" pitchFamily="2" charset="0"/>
              </a:rPr>
              <a:t>Almondell</a:t>
            </a:r>
            <a:r>
              <a:rPr lang="en-GB" sz="4000" dirty="0" smtClean="0">
                <a:latin typeface="Comic Sans MS" panose="030F0702030302020204" pitchFamily="66" charset="0"/>
                <a:ea typeface="HelloIHeart1" panose="02000603000000000000" pitchFamily="2" charset="0"/>
              </a:rPr>
              <a:t> &amp; </a:t>
            </a:r>
            <a:r>
              <a:rPr lang="en-GB" sz="4000" dirty="0" err="1" smtClean="0">
                <a:latin typeface="Comic Sans MS" panose="030F0702030302020204" pitchFamily="66" charset="0"/>
                <a:ea typeface="HelloIHeart1" panose="02000603000000000000" pitchFamily="2" charset="0"/>
              </a:rPr>
              <a:t>Linhouse</a:t>
            </a:r>
            <a:r>
              <a:rPr lang="en-GB" sz="4000" dirty="0" smtClean="0">
                <a:latin typeface="Comic Sans MS" panose="030F0702030302020204" pitchFamily="66" charset="0"/>
                <a:ea typeface="HelloIHeart1" panose="02000603000000000000" pitchFamily="2" charset="0"/>
              </a:rPr>
              <a:t>).</a:t>
            </a:r>
          </a:p>
          <a:p>
            <a:pPr>
              <a:buFont typeface="Wingdings" panose="05000000000000000000" pitchFamily="2" charset="2"/>
              <a:buChar char="Ø"/>
              <a:defRPr/>
            </a:pPr>
            <a:r>
              <a:rPr lang="en-GB" sz="4000" dirty="0">
                <a:latin typeface="Comic Sans MS" panose="030F0702030302020204" pitchFamily="66" charset="0"/>
                <a:ea typeface="HelloIHeart1" panose="02000603000000000000" pitchFamily="2" charset="0"/>
              </a:rPr>
              <a:t> </a:t>
            </a:r>
            <a:r>
              <a:rPr lang="en-GB" sz="4000" dirty="0" smtClean="0">
                <a:latin typeface="Comic Sans MS" panose="030F0702030302020204" pitchFamily="66" charset="0"/>
                <a:ea typeface="HelloIHeart1" panose="02000603000000000000" pitchFamily="2" charset="0"/>
              </a:rPr>
              <a:t>The </a:t>
            </a:r>
            <a:r>
              <a:rPr lang="en-GB" sz="4000" dirty="0" smtClean="0">
                <a:latin typeface="Comic Sans MS" panose="030F0702030302020204" pitchFamily="66" charset="0"/>
                <a:ea typeface="HelloIHeart1" panose="02000603000000000000" pitchFamily="2" charset="0"/>
              </a:rPr>
              <a:t>winner </a:t>
            </a:r>
            <a:r>
              <a:rPr lang="en-GB" sz="4000" dirty="0" smtClean="0">
                <a:latin typeface="Comic Sans MS" panose="030F0702030302020204" pitchFamily="66" charset="0"/>
                <a:ea typeface="HelloIHeart1" panose="02000603000000000000" pitchFamily="2" charset="0"/>
              </a:rPr>
              <a:t>of the week. The teacher will pick a name from the “Magical bag” on </a:t>
            </a:r>
            <a:r>
              <a:rPr lang="en-GB" sz="4000" dirty="0" err="1" smtClean="0">
                <a:latin typeface="Comic Sans MS" panose="030F0702030302020204" pitchFamily="66" charset="0"/>
                <a:ea typeface="HelloIHeart1" panose="02000603000000000000" pitchFamily="2" charset="0"/>
              </a:rPr>
              <a:t>fridays</a:t>
            </a:r>
            <a:r>
              <a:rPr lang="en-GB" sz="4000" dirty="0" smtClean="0">
                <a:latin typeface="Comic Sans MS" panose="030F0702030302020204" pitchFamily="66" charset="0"/>
                <a:ea typeface="HelloIHeart1" panose="02000603000000000000" pitchFamily="2" charset="0"/>
              </a:rPr>
              <a:t> and that person will be the winner of the week. Those names are writing along the week due to a good manners, done tasks and playground behaviour).</a:t>
            </a:r>
            <a:endParaRPr lang="en-GB" sz="4000" dirty="0">
              <a:latin typeface="Comic Sans MS" panose="030F0702030302020204" pitchFamily="66" charset="0"/>
              <a:ea typeface="HelloIHeart1" panose="02000603000000000000" pitchFamily="2" charset="0"/>
            </a:endParaRP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1602659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GB" dirty="0" smtClean="0">
                <a:latin typeface="KBTroubledSoul" panose="02000603000000000000" pitchFamily="2" charset="0"/>
                <a:ea typeface="KBTroubledSoul" panose="02000603000000000000" pitchFamily="2" charset="0"/>
              </a:rPr>
              <a:t>How does Fun Time Friday work?</a:t>
            </a:r>
            <a:r>
              <a:rPr lang="en-GB" dirty="0" smtClean="0">
                <a:latin typeface="KBRadioWizard" panose="02000603000000000000" pitchFamily="2" charset="0"/>
                <a:ea typeface="KBRadioWizard" panose="02000603000000000000" pitchFamily="2" charset="0"/>
              </a:rPr>
              <a:t/>
            </a:r>
            <a:br>
              <a:rPr lang="en-GB" dirty="0" smtClean="0">
                <a:latin typeface="KBRadioWizard" panose="02000603000000000000" pitchFamily="2" charset="0"/>
                <a:ea typeface="KBRadioWizard" panose="02000603000000000000" pitchFamily="2" charset="0"/>
              </a:rPr>
            </a:br>
            <a:endParaRPr lang="en-GB" dirty="0"/>
          </a:p>
        </p:txBody>
      </p:sp>
      <p:sp>
        <p:nvSpPr>
          <p:cNvPr id="3" name="Content Placeholder 2"/>
          <p:cNvSpPr>
            <a:spLocks noGrp="1"/>
          </p:cNvSpPr>
          <p:nvPr>
            <p:ph idx="1"/>
          </p:nvPr>
        </p:nvSpPr>
        <p:spPr/>
        <p:txBody>
          <a:bodyPr>
            <a:normAutofit fontScale="92500"/>
          </a:bodyPr>
          <a:lstStyle/>
          <a:p>
            <a:pPr marL="571500" indent="-571500">
              <a:defRPr/>
            </a:pPr>
            <a:r>
              <a:rPr lang="en-GB" dirty="0">
                <a:latin typeface="Comic Sans MS" panose="030F0702030302020204" pitchFamily="66" charset="0"/>
                <a:ea typeface="HelloIHeart1" panose="02000603000000000000" pitchFamily="2" charset="0"/>
              </a:rPr>
              <a:t>I can earn </a:t>
            </a:r>
            <a:r>
              <a:rPr lang="en-GB" dirty="0" smtClean="0">
                <a:latin typeface="Comic Sans MS" panose="030F0702030302020204" pitchFamily="66" charset="0"/>
                <a:ea typeface="HelloIHeart1" panose="02000603000000000000" pitchFamily="2" charset="0"/>
              </a:rPr>
              <a:t>30 </a:t>
            </a:r>
            <a:r>
              <a:rPr lang="en-GB" dirty="0">
                <a:latin typeface="Comic Sans MS" panose="030F0702030302020204" pitchFamily="66" charset="0"/>
                <a:ea typeface="HelloIHeart1" panose="02000603000000000000" pitchFamily="2" charset="0"/>
              </a:rPr>
              <a:t>minutes of free time on a </a:t>
            </a:r>
            <a:r>
              <a:rPr lang="en-GB" dirty="0" smtClean="0">
                <a:latin typeface="Comic Sans MS" panose="030F0702030302020204" pitchFamily="66" charset="0"/>
                <a:ea typeface="HelloIHeart1" panose="02000603000000000000" pitchFamily="2" charset="0"/>
              </a:rPr>
              <a:t>Friday </a:t>
            </a:r>
            <a:r>
              <a:rPr lang="en-GB" dirty="0" smtClean="0">
                <a:latin typeface="Comic Sans MS" panose="030F0702030302020204" pitchFamily="66" charset="0"/>
                <a:ea typeface="HelloIHeart1" panose="02000603000000000000" pitchFamily="2" charset="0"/>
              </a:rPr>
              <a:t>(</a:t>
            </a:r>
            <a:r>
              <a:rPr lang="en-GB" dirty="0" smtClean="0">
                <a:latin typeface="Comic Sans MS" panose="030F0702030302020204" pitchFamily="66" charset="0"/>
                <a:ea typeface="HelloIHeart1" panose="02000603000000000000" pitchFamily="2" charset="0"/>
              </a:rPr>
              <a:t>Fun Friday</a:t>
            </a:r>
            <a:r>
              <a:rPr lang="en-GB" dirty="0" smtClean="0">
                <a:latin typeface="Comic Sans MS" panose="030F0702030302020204" pitchFamily="66" charset="0"/>
                <a:ea typeface="HelloIHeart1" panose="02000603000000000000" pitchFamily="2" charset="0"/>
              </a:rPr>
              <a:t>). </a:t>
            </a:r>
            <a:r>
              <a:rPr lang="en-GB" dirty="0">
                <a:latin typeface="Comic Sans MS" panose="030F0702030302020204" pitchFamily="66" charset="0"/>
                <a:ea typeface="HelloIHeart1" panose="02000603000000000000" pitchFamily="2" charset="0"/>
              </a:rPr>
              <a:t>I can do this by following the school’s behaviour </a:t>
            </a:r>
            <a:r>
              <a:rPr lang="en-GB" dirty="0" smtClean="0">
                <a:latin typeface="Comic Sans MS" panose="030F0702030302020204" pitchFamily="66" charset="0"/>
                <a:ea typeface="HelloIHeart1" panose="02000603000000000000" pitchFamily="2" charset="0"/>
              </a:rPr>
              <a:t>policy and working hard as a team </a:t>
            </a:r>
            <a:r>
              <a:rPr lang="en-GB" dirty="0" smtClean="0">
                <a:latin typeface="Comic Sans MS" panose="030F0702030302020204" pitchFamily="66" charset="0"/>
                <a:ea typeface="HelloIHeart1" panose="02000603000000000000" pitchFamily="2" charset="0"/>
              </a:rPr>
              <a:t>through </a:t>
            </a:r>
            <a:r>
              <a:rPr lang="en-GB" dirty="0" smtClean="0">
                <a:latin typeface="Comic Sans MS" panose="030F0702030302020204" pitchFamily="66" charset="0"/>
                <a:ea typeface="HelloIHeart1" panose="02000603000000000000" pitchFamily="2" charset="0"/>
              </a:rPr>
              <a:t>the </a:t>
            </a:r>
            <a:r>
              <a:rPr lang="en-GB" dirty="0" smtClean="0">
                <a:latin typeface="Comic Sans MS" panose="030F0702030302020204" pitchFamily="66" charset="0"/>
                <a:ea typeface="HelloIHeart1" panose="02000603000000000000" pitchFamily="2" charset="0"/>
              </a:rPr>
              <a:t>week.</a:t>
            </a:r>
            <a:endParaRPr lang="en-GB" dirty="0">
              <a:latin typeface="Comic Sans MS" panose="030F0702030302020204" pitchFamily="66" charset="0"/>
              <a:ea typeface="HelloIHeart1" panose="02000603000000000000" pitchFamily="2" charset="0"/>
            </a:endParaRPr>
          </a:p>
          <a:p>
            <a:pPr marL="571500" indent="-571500">
              <a:defRPr/>
            </a:pPr>
            <a:r>
              <a:rPr lang="en-GB" dirty="0">
                <a:latin typeface="Comic Sans MS" panose="030F0702030302020204" pitchFamily="66" charset="0"/>
                <a:ea typeface="HelloIHeart1" panose="02000603000000000000" pitchFamily="2" charset="0"/>
              </a:rPr>
              <a:t>I can use this time to play, relax and talk with my friends.</a:t>
            </a:r>
          </a:p>
          <a:p>
            <a:pPr marL="571500" indent="-571500">
              <a:defRPr/>
            </a:pPr>
            <a:r>
              <a:rPr lang="en-GB" dirty="0">
                <a:latin typeface="Comic Sans MS" panose="030F0702030302020204" pitchFamily="66" charset="0"/>
                <a:ea typeface="HelloIHeart1" panose="02000603000000000000" pitchFamily="2" charset="0"/>
              </a:rPr>
              <a:t>I can play games provided by </a:t>
            </a:r>
            <a:r>
              <a:rPr lang="en-GB" dirty="0" smtClean="0">
                <a:latin typeface="Comic Sans MS" panose="030F0702030302020204" pitchFamily="66" charset="0"/>
                <a:ea typeface="HelloIHeart1" panose="02000603000000000000" pitchFamily="2" charset="0"/>
              </a:rPr>
              <a:t>Miss. </a:t>
            </a:r>
            <a:r>
              <a:rPr lang="en-GB" dirty="0" err="1" smtClean="0">
                <a:latin typeface="Comic Sans MS" panose="030F0702030302020204" pitchFamily="66" charset="0"/>
                <a:ea typeface="HelloIHeart1" panose="02000603000000000000" pitchFamily="2" charset="0"/>
              </a:rPr>
              <a:t>Talavero</a:t>
            </a:r>
            <a:r>
              <a:rPr lang="en-GB" dirty="0" smtClean="0">
                <a:latin typeface="Comic Sans MS" panose="030F0702030302020204" pitchFamily="66" charset="0"/>
                <a:ea typeface="HelloIHeart1" panose="02000603000000000000" pitchFamily="2" charset="0"/>
              </a:rPr>
              <a:t> </a:t>
            </a:r>
            <a:r>
              <a:rPr lang="en-GB" dirty="0">
                <a:latin typeface="Comic Sans MS" panose="030F0702030302020204" pitchFamily="66" charset="0"/>
                <a:ea typeface="HelloIHeart1" panose="02000603000000000000" pitchFamily="2" charset="0"/>
              </a:rPr>
              <a:t>but at the moment I can’t bring in toys/games etc. from home.</a:t>
            </a:r>
          </a:p>
          <a:p>
            <a:endParaRPr lang="en-GB" dirty="0"/>
          </a:p>
        </p:txBody>
      </p:sp>
    </p:spTree>
    <p:extLst>
      <p:ext uri="{BB962C8B-B14F-4D97-AF65-F5344CB8AC3E}">
        <p14:creationId xmlns:p14="http://schemas.microsoft.com/office/powerpoint/2010/main" val="1098594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KBTroubledSoul" panose="02000603000000000000" pitchFamily="2" charset="0"/>
                <a:ea typeface="KBTroubledSoul" panose="02000603000000000000" pitchFamily="2" charset="0"/>
              </a:rPr>
              <a:t>Curriculum for Excellence</a:t>
            </a:r>
            <a:r>
              <a:rPr lang="en-GB" dirty="0" smtClean="0">
                <a:latin typeface="KBRadioWizard" panose="02000603000000000000" pitchFamily="2" charset="0"/>
                <a:ea typeface="KBRadioWizard" panose="02000603000000000000" pitchFamily="2" charset="0"/>
              </a:rPr>
              <a:t/>
            </a:r>
            <a:br>
              <a:rPr lang="en-GB" dirty="0" smtClean="0">
                <a:latin typeface="KBRadioWizard" panose="02000603000000000000" pitchFamily="2" charset="0"/>
                <a:ea typeface="KBRadioWizard" panose="02000603000000000000" pitchFamily="2" charset="0"/>
              </a:rPr>
            </a:b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latin typeface="Comic Sans MS" panose="030F0702030302020204" pitchFamily="66" charset="0"/>
                <a:ea typeface="HelloIHeart1" panose="02000603000000000000" pitchFamily="2" charset="0"/>
              </a:rPr>
              <a:t>At Mid Calder, we fully embrace Curriculum for Excellence. The purpose of Curriculum for Excellence is to enable each young person to become Successful Learners, Confident Individuals, Responsible Citizens and Effective Contributors. </a:t>
            </a:r>
          </a:p>
          <a:p>
            <a:pPr marL="0" indent="0">
              <a:buNone/>
            </a:pPr>
            <a:endParaRPr lang="en-GB" dirty="0" smtClean="0">
              <a:latin typeface="Comic Sans MS" panose="030F0702030302020204" pitchFamily="66" charset="0"/>
              <a:ea typeface="HelloIHeart1" panose="02000603000000000000" pitchFamily="2" charset="0"/>
            </a:endParaRPr>
          </a:p>
          <a:p>
            <a:pPr marL="0" indent="0">
              <a:buNone/>
            </a:pPr>
            <a:r>
              <a:rPr lang="en-GB" dirty="0" smtClean="0">
                <a:latin typeface="Comic Sans MS" panose="030F0702030302020204" pitchFamily="66" charset="0"/>
                <a:ea typeface="HelloIHeart1" panose="02000603000000000000" pitchFamily="2" charset="0"/>
              </a:rPr>
              <a:t>The experiences and outcomes of Curriculum for Excellence are achievable at five levels. Primary  2 will be usually be working at first level of the curriculum.</a:t>
            </a:r>
          </a:p>
          <a:p>
            <a:pPr marL="0" indent="0">
              <a:buNone/>
            </a:pPr>
            <a:endParaRPr lang="en-GB" dirty="0"/>
          </a:p>
        </p:txBody>
      </p:sp>
    </p:spTree>
    <p:extLst>
      <p:ext uri="{BB962C8B-B14F-4D97-AF65-F5344CB8AC3E}">
        <p14:creationId xmlns:p14="http://schemas.microsoft.com/office/powerpoint/2010/main" val="3157356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KBTroubledSoul" panose="02000603000000000000" pitchFamily="2" charset="0"/>
                <a:ea typeface="KBTroubledSoul" panose="02000603000000000000" pitchFamily="2" charset="0"/>
              </a:rPr>
              <a:t>A Typical week in P2</a:t>
            </a:r>
            <a:r>
              <a:rPr lang="en-GB" dirty="0" smtClean="0">
                <a:latin typeface="KBRadioWizard" panose="02000603000000000000" pitchFamily="2" charset="0"/>
                <a:ea typeface="KBRadioWizard" panose="02000603000000000000" pitchFamily="2" charset="0"/>
              </a:rPr>
              <a:t/>
            </a:r>
            <a:br>
              <a:rPr lang="en-GB" dirty="0" smtClean="0">
                <a:latin typeface="KBRadioWizard" panose="02000603000000000000" pitchFamily="2" charset="0"/>
                <a:ea typeface="KBRadioWizard" panose="02000603000000000000" pitchFamily="2" charset="0"/>
              </a:rPr>
            </a:b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124744"/>
            <a:ext cx="7632848" cy="5112568"/>
          </a:xfrm>
        </p:spPr>
      </p:pic>
    </p:spTree>
    <p:extLst>
      <p:ext uri="{BB962C8B-B14F-4D97-AF65-F5344CB8AC3E}">
        <p14:creationId xmlns:p14="http://schemas.microsoft.com/office/powerpoint/2010/main" val="1190400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en-GB" dirty="0" smtClean="0">
                <a:latin typeface="KBTroubledSoul" panose="02000603000000000000" pitchFamily="2" charset="0"/>
                <a:ea typeface="KBTroubledSoul" panose="02000603000000000000" pitchFamily="2" charset="0"/>
              </a:rPr>
              <a:t>What will our Literacy focus be?</a:t>
            </a:r>
            <a:r>
              <a:rPr lang="en-GB" dirty="0" smtClean="0">
                <a:latin typeface="KBRadioWizard" panose="02000603000000000000" pitchFamily="2" charset="0"/>
                <a:ea typeface="KBRadioWizard" panose="02000603000000000000" pitchFamily="2" charset="0"/>
              </a:rPr>
              <a:t/>
            </a:r>
            <a:br>
              <a:rPr lang="en-GB" dirty="0" smtClean="0">
                <a:latin typeface="KBRadioWizard" panose="02000603000000000000" pitchFamily="2" charset="0"/>
                <a:ea typeface="KBRadioWizard" panose="02000603000000000000" pitchFamily="2" charset="0"/>
              </a:rPr>
            </a:br>
            <a:endParaRPr lang="en-GB" dirty="0"/>
          </a:p>
        </p:txBody>
      </p:sp>
      <p:sp>
        <p:nvSpPr>
          <p:cNvPr id="3" name="Content Placeholder 2"/>
          <p:cNvSpPr>
            <a:spLocks noGrp="1"/>
          </p:cNvSpPr>
          <p:nvPr>
            <p:ph idx="1"/>
          </p:nvPr>
        </p:nvSpPr>
        <p:spPr>
          <a:xfrm>
            <a:off x="457200" y="1600200"/>
            <a:ext cx="8229600" cy="5069160"/>
          </a:xfrm>
        </p:spPr>
        <p:txBody>
          <a:bodyPr>
            <a:normAutofit/>
          </a:bodyPr>
          <a:lstStyle/>
          <a:p>
            <a:pPr marL="571500" indent="-571500">
              <a:defRPr/>
            </a:pPr>
            <a:r>
              <a:rPr lang="en-GB" b="1" dirty="0">
                <a:latin typeface="Comic Sans MS" panose="030F0702030302020204" pitchFamily="66" charset="0"/>
                <a:ea typeface="HelloIHeart1" panose="02000603000000000000" pitchFamily="2" charset="0"/>
              </a:rPr>
              <a:t>Spelling: </a:t>
            </a:r>
            <a:r>
              <a:rPr lang="en-GB" dirty="0">
                <a:latin typeface="Comic Sans MS" panose="030F0702030302020204" pitchFamily="66" charset="0"/>
                <a:ea typeface="HelloIHeart1" panose="02000603000000000000" pitchFamily="2" charset="0"/>
              </a:rPr>
              <a:t>Following the Jolly Phonics progression through games, activities and worksheets.</a:t>
            </a:r>
          </a:p>
          <a:p>
            <a:pPr marL="571500" indent="-571500">
              <a:defRPr/>
            </a:pPr>
            <a:r>
              <a:rPr lang="en-GB" b="1" dirty="0">
                <a:latin typeface="Comic Sans MS" panose="030F0702030302020204" pitchFamily="66" charset="0"/>
                <a:ea typeface="HelloIHeart1" panose="02000603000000000000" pitchFamily="2" charset="0"/>
              </a:rPr>
              <a:t>Grammar: </a:t>
            </a:r>
            <a:r>
              <a:rPr lang="en-GB" dirty="0" smtClean="0">
                <a:latin typeface="Comic Sans MS" panose="030F0702030302020204" pitchFamily="66" charset="0"/>
                <a:ea typeface="HelloIHeart1" panose="02000603000000000000" pitchFamily="2" charset="0"/>
              </a:rPr>
              <a:t>Nouns and verbs.</a:t>
            </a:r>
            <a:endParaRPr lang="en-GB" dirty="0">
              <a:latin typeface="Comic Sans MS" panose="030F0702030302020204" pitchFamily="66" charset="0"/>
              <a:ea typeface="HelloIHeart1" panose="02000603000000000000" pitchFamily="2" charset="0"/>
            </a:endParaRPr>
          </a:p>
          <a:p>
            <a:pPr marL="571500" indent="-571500">
              <a:defRPr/>
            </a:pPr>
            <a:r>
              <a:rPr lang="en-GB" b="1" dirty="0">
                <a:latin typeface="Comic Sans MS" panose="030F0702030302020204" pitchFamily="66" charset="0"/>
                <a:ea typeface="HelloIHeart1" panose="02000603000000000000" pitchFamily="2" charset="0"/>
              </a:rPr>
              <a:t>Reading: </a:t>
            </a:r>
            <a:r>
              <a:rPr lang="en-GB" dirty="0">
                <a:latin typeface="Comic Sans MS" panose="030F0702030302020204" pitchFamily="66" charset="0"/>
                <a:ea typeface="HelloIHeart1" panose="02000603000000000000" pitchFamily="2" charset="0"/>
              </a:rPr>
              <a:t>Using reading strategies to develop reading fluency and using Bloom’s Questions to support reading comprehension.</a:t>
            </a:r>
          </a:p>
          <a:p>
            <a:pPr marL="571500" indent="-571500">
              <a:defRPr/>
            </a:pPr>
            <a:r>
              <a:rPr lang="en-GB" b="1" dirty="0">
                <a:latin typeface="Comic Sans MS" panose="030F0702030302020204" pitchFamily="66" charset="0"/>
                <a:ea typeface="HelloIHeart1" panose="02000603000000000000" pitchFamily="2" charset="0"/>
              </a:rPr>
              <a:t>Writing: </a:t>
            </a:r>
            <a:r>
              <a:rPr lang="en-GB" dirty="0">
                <a:latin typeface="Comic Sans MS" panose="030F0702030302020204" pitchFamily="66" charset="0"/>
                <a:ea typeface="HelloIHeart1" panose="02000603000000000000" pitchFamily="2" charset="0"/>
              </a:rPr>
              <a:t>Descriptions and recounts.</a:t>
            </a:r>
          </a:p>
          <a:p>
            <a:endParaRPr lang="en-GB" dirty="0"/>
          </a:p>
        </p:txBody>
      </p:sp>
    </p:spTree>
    <p:extLst>
      <p:ext uri="{BB962C8B-B14F-4D97-AF65-F5344CB8AC3E}">
        <p14:creationId xmlns:p14="http://schemas.microsoft.com/office/powerpoint/2010/main" val="4165178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en-GB" dirty="0" smtClean="0">
                <a:latin typeface="KBTroubledSoul" panose="02000603000000000000" pitchFamily="2" charset="0"/>
                <a:ea typeface="KBTroubledSoul" panose="02000603000000000000" pitchFamily="2" charset="0"/>
              </a:rPr>
              <a:t>What will our Numeracy and Maths focus be?</a:t>
            </a:r>
            <a:r>
              <a:rPr lang="en-GB" dirty="0" smtClean="0">
                <a:latin typeface="KBRadioWizard" panose="02000603000000000000" pitchFamily="2" charset="0"/>
                <a:ea typeface="KBRadioWizard" panose="02000603000000000000" pitchFamily="2" charset="0"/>
              </a:rPr>
              <a:t/>
            </a:r>
            <a:br>
              <a:rPr lang="en-GB" dirty="0" smtClean="0">
                <a:latin typeface="KBRadioWizard" panose="02000603000000000000" pitchFamily="2" charset="0"/>
                <a:ea typeface="KBRadioWizard" panose="02000603000000000000" pitchFamily="2" charset="0"/>
              </a:rPr>
            </a:br>
            <a:endParaRPr lang="en-GB" dirty="0"/>
          </a:p>
        </p:txBody>
      </p:sp>
      <p:sp>
        <p:nvSpPr>
          <p:cNvPr id="3" name="Content Placeholder 2"/>
          <p:cNvSpPr>
            <a:spLocks noGrp="1"/>
          </p:cNvSpPr>
          <p:nvPr>
            <p:ph idx="1"/>
          </p:nvPr>
        </p:nvSpPr>
        <p:spPr>
          <a:xfrm>
            <a:off x="395536" y="1988840"/>
            <a:ext cx="8229600" cy="4525963"/>
          </a:xfrm>
        </p:spPr>
        <p:txBody>
          <a:bodyPr>
            <a:normAutofit lnSpcReduction="10000"/>
          </a:bodyPr>
          <a:lstStyle/>
          <a:p>
            <a:pPr marL="571500" indent="-571500">
              <a:defRPr/>
            </a:pPr>
            <a:r>
              <a:rPr lang="en-GB" b="1" dirty="0">
                <a:latin typeface="Comic Sans MS" panose="030F0702030302020204" pitchFamily="66" charset="0"/>
                <a:ea typeface="HelloIHeart1" panose="02000603000000000000" pitchFamily="2" charset="0"/>
              </a:rPr>
              <a:t>Numeracy: </a:t>
            </a:r>
            <a:r>
              <a:rPr lang="en-GB" dirty="0">
                <a:latin typeface="Comic Sans MS" panose="030F0702030302020204" pitchFamily="66" charset="0"/>
                <a:ea typeface="HelloIHeart1" panose="02000603000000000000" pitchFamily="2" charset="0"/>
              </a:rPr>
              <a:t>Using SEAL (Stages of Early Arithmetical Learning) strategies to develop number skills</a:t>
            </a:r>
            <a:r>
              <a:rPr lang="en-GB" dirty="0" smtClean="0">
                <a:latin typeface="Comic Sans MS" panose="030F0702030302020204" pitchFamily="66" charset="0"/>
                <a:ea typeface="HelloIHeart1" panose="02000603000000000000" pitchFamily="2" charset="0"/>
              </a:rPr>
              <a:t>.</a:t>
            </a:r>
            <a:endParaRPr lang="en-GB" b="1" dirty="0">
              <a:latin typeface="Comic Sans MS" panose="030F0702030302020204" pitchFamily="66" charset="0"/>
              <a:ea typeface="HelloIHeart1" panose="02000603000000000000" pitchFamily="2" charset="0"/>
            </a:endParaRPr>
          </a:p>
          <a:p>
            <a:pPr marL="571500" indent="-571500">
              <a:defRPr/>
            </a:pPr>
            <a:r>
              <a:rPr lang="en-GB" b="1" dirty="0">
                <a:latin typeface="Comic Sans MS" panose="030F0702030302020204" pitchFamily="66" charset="0"/>
                <a:ea typeface="HelloIHeart1" panose="02000603000000000000" pitchFamily="2" charset="0"/>
              </a:rPr>
              <a:t>Maths: </a:t>
            </a:r>
            <a:r>
              <a:rPr lang="en-GB" dirty="0" smtClean="0">
                <a:latin typeface="Comic Sans MS" panose="030F0702030302020204" pitchFamily="66" charset="0"/>
                <a:ea typeface="HelloIHeart1" panose="02000603000000000000" pitchFamily="2" charset="0"/>
              </a:rPr>
              <a:t>Addition/Subtraction, number formation and counting in 2s, 5s and 10s and shape.</a:t>
            </a:r>
          </a:p>
          <a:p>
            <a:pPr marL="571500" indent="-571500">
              <a:defRPr/>
            </a:pPr>
            <a:r>
              <a:rPr lang="en-GB" b="1" dirty="0">
                <a:latin typeface="Comic Sans MS" panose="030F0702030302020204" pitchFamily="66" charset="0"/>
                <a:ea typeface="HelloIHeart1" panose="02000603000000000000" pitchFamily="2" charset="0"/>
              </a:rPr>
              <a:t>Languages: </a:t>
            </a:r>
            <a:r>
              <a:rPr lang="en-GB" dirty="0">
                <a:latin typeface="Comic Sans MS" panose="030F0702030302020204" pitchFamily="66" charset="0"/>
                <a:ea typeface="HelloIHeart1" panose="02000603000000000000" pitchFamily="2" charset="0"/>
              </a:rPr>
              <a:t>Developing listening and talking skills through Spanish games and activities.</a:t>
            </a:r>
            <a:endParaRPr lang="en-GB" b="1" dirty="0">
              <a:latin typeface="Comic Sans MS" panose="030F0702030302020204" pitchFamily="66" charset="0"/>
              <a:ea typeface="HelloIHeart1" panose="02000603000000000000" pitchFamily="2" charset="0"/>
            </a:endParaRPr>
          </a:p>
          <a:p>
            <a:pPr marL="571500" indent="-571500">
              <a:defRPr/>
            </a:pPr>
            <a:endParaRPr lang="en-GB" dirty="0">
              <a:latin typeface="Comic Sans MS" panose="030F0702030302020204" pitchFamily="66" charset="0"/>
              <a:ea typeface="HelloIHeart1" panose="02000603000000000000" pitchFamily="2" charset="0"/>
            </a:endParaRPr>
          </a:p>
          <a:p>
            <a:pPr marL="0" indent="0">
              <a:buNone/>
            </a:pPr>
            <a:endParaRPr lang="en-GB" b="1" dirty="0"/>
          </a:p>
        </p:txBody>
      </p:sp>
    </p:spTree>
    <p:extLst>
      <p:ext uri="{BB962C8B-B14F-4D97-AF65-F5344CB8AC3E}">
        <p14:creationId xmlns:p14="http://schemas.microsoft.com/office/powerpoint/2010/main" val="400671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1055</Words>
  <Application>Microsoft Office PowerPoint</Application>
  <PresentationFormat>On-screen Show (4:3)</PresentationFormat>
  <Paragraphs>83</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Comic Sans MS</vt:lpstr>
      <vt:lpstr>HelloIHeart1</vt:lpstr>
      <vt:lpstr>KBRadioWizard</vt:lpstr>
      <vt:lpstr>KBTroubledSoul</vt:lpstr>
      <vt:lpstr>Wingdings</vt:lpstr>
      <vt:lpstr>Office Theme</vt:lpstr>
      <vt:lpstr>Mid Calder Virtual  ‘Meet the Teacher’ Primary 2 Miss Talavero </vt:lpstr>
      <vt:lpstr>What do I need to bring to school? </vt:lpstr>
      <vt:lpstr>How can parents and carers support me at home? </vt:lpstr>
      <vt:lpstr>How can I celebrate my success at school? </vt:lpstr>
      <vt:lpstr>How does Fun Time Friday work? </vt:lpstr>
      <vt:lpstr>Curriculum for Excellence </vt:lpstr>
      <vt:lpstr>A Typical week in P2 </vt:lpstr>
      <vt:lpstr>What will our Literacy focus be? </vt:lpstr>
      <vt:lpstr>What will our Numeracy and Maths focus be? </vt:lpstr>
      <vt:lpstr>What will our topic be this term? </vt:lpstr>
      <vt:lpstr>Term 1 Homework </vt:lpstr>
      <vt:lpstr>Homework </vt:lpstr>
      <vt:lpstr>Supporting at Home </vt:lpstr>
      <vt:lpstr>Supporting at Home </vt:lpstr>
      <vt:lpstr>Supporting at Home </vt:lpstr>
      <vt:lpstr>Thank you for your time.</vt:lpstr>
    </vt:vector>
  </TitlesOfParts>
  <Company>West Lothian Council - Education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 Calder Virtual  ‘Meet the Teacher’ Primary 2 Miss Talavero</dc:title>
  <dc:creator>Cristina Talavero Alvarez</dc:creator>
  <cp:lastModifiedBy>Hazel Thurlow</cp:lastModifiedBy>
  <cp:revision>18</cp:revision>
  <dcterms:created xsi:type="dcterms:W3CDTF">2020-09-14T16:17:26Z</dcterms:created>
  <dcterms:modified xsi:type="dcterms:W3CDTF">2020-09-16T13:55:14Z</dcterms:modified>
</cp:coreProperties>
</file>