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300" r:id="rId5"/>
    <p:sldId id="285" r:id="rId6"/>
    <p:sldId id="267" r:id="rId7"/>
    <p:sldId id="274" r:id="rId8"/>
    <p:sldId id="310" r:id="rId9"/>
    <p:sldId id="298" r:id="rId10"/>
    <p:sldId id="296" r:id="rId11"/>
    <p:sldId id="319" r:id="rId12"/>
    <p:sldId id="301" r:id="rId13"/>
    <p:sldId id="302" r:id="rId14"/>
    <p:sldId id="303" r:id="rId15"/>
    <p:sldId id="295" r:id="rId16"/>
    <p:sldId id="304" r:id="rId17"/>
    <p:sldId id="311" r:id="rId18"/>
    <p:sldId id="320" r:id="rId19"/>
    <p:sldId id="312" r:id="rId20"/>
    <p:sldId id="313" r:id="rId21"/>
    <p:sldId id="314" r:id="rId22"/>
    <p:sldId id="315" r:id="rId23"/>
    <p:sldId id="316" r:id="rId24"/>
    <p:sldId id="309" r:id="rId25"/>
    <p:sldId id="318" r:id="rId26"/>
    <p:sldId id="317"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42" autoAdjust="0"/>
    <p:restoredTop sz="94660"/>
  </p:normalViewPr>
  <p:slideViewPr>
    <p:cSldViewPr>
      <p:cViewPr>
        <p:scale>
          <a:sx n="108" d="100"/>
          <a:sy n="108" d="100"/>
        </p:scale>
        <p:origin x="-48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15/09/2020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3</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104717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8</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9</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15</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16</a:t>
            </a:fld>
            <a:endParaRPr lang="en-GB"/>
          </a:p>
        </p:txBody>
      </p:sp>
    </p:spTree>
    <p:extLst>
      <p:ext uri="{BB962C8B-B14F-4D97-AF65-F5344CB8AC3E}">
        <p14:creationId xmlns:p14="http://schemas.microsoft.com/office/powerpoint/2010/main" val="360766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9/15/2020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9502"/>
            <a:ext cx="7772400" cy="757907"/>
          </a:xfrm>
        </p:spPr>
        <p:txBody>
          <a:bodyPr>
            <a:normAutofit fontScale="90000"/>
          </a:bodyPr>
          <a:lstStyle/>
          <a:p>
            <a:r>
              <a:rPr lang="en-US" b="1" dirty="0"/>
              <a:t>Mid Calder Primary School</a:t>
            </a:r>
          </a:p>
        </p:txBody>
      </p:sp>
      <p:sp>
        <p:nvSpPr>
          <p:cNvPr id="3" name="Subtitle 2"/>
          <p:cNvSpPr>
            <a:spLocks noGrp="1"/>
          </p:cNvSpPr>
          <p:nvPr>
            <p:ph type="subTitle" idx="1"/>
          </p:nvPr>
        </p:nvSpPr>
        <p:spPr>
          <a:xfrm>
            <a:off x="1403648" y="1275606"/>
            <a:ext cx="6400800" cy="593204"/>
          </a:xfrm>
        </p:spPr>
        <p:txBody>
          <a:bodyPr>
            <a:noAutofit/>
          </a:bodyPr>
          <a:lstStyle/>
          <a:p>
            <a:r>
              <a:rPr lang="en-US" sz="2800" b="1" dirty="0"/>
              <a:t>P1 </a:t>
            </a:r>
            <a:r>
              <a:rPr lang="en-US" sz="2800" b="1" dirty="0" smtClean="0"/>
              <a:t>Meet </a:t>
            </a:r>
            <a:r>
              <a:rPr lang="en-US" sz="2800" b="1" dirty="0"/>
              <a:t>the Teacher</a:t>
            </a:r>
          </a:p>
          <a:p>
            <a:r>
              <a:rPr lang="en-US" sz="2800" b="1" dirty="0"/>
              <a:t>September </a:t>
            </a:r>
            <a:r>
              <a:rPr lang="en-US" sz="2800" b="1" dirty="0" smtClean="0"/>
              <a:t>2020</a:t>
            </a:r>
            <a:endParaRPr lang="en-US" sz="2800" b="1" dirty="0"/>
          </a:p>
        </p:txBody>
      </p:sp>
      <p:pic>
        <p:nvPicPr>
          <p:cNvPr id="4" name="Picture 3" descr="https://blogs.glowscotland.org.uk/wl/MidCalderPrimary/files/2012/10/badge-small-copy1.jpg"/>
          <p:cNvPicPr/>
          <p:nvPr/>
        </p:nvPicPr>
        <p:blipFill>
          <a:blip r:embed="rId2" cstate="print"/>
          <a:srcRect/>
          <a:stretch>
            <a:fillRect/>
          </a:stretch>
        </p:blipFill>
        <p:spPr bwMode="auto">
          <a:xfrm>
            <a:off x="8316416" y="123478"/>
            <a:ext cx="584205" cy="720080"/>
          </a:xfrm>
          <a:prstGeom prst="rect">
            <a:avLst/>
          </a:prstGeom>
          <a:noFill/>
          <a:ln w="9525">
            <a:noFill/>
            <a:miter lim="800000"/>
            <a:headEnd/>
            <a:tailEnd/>
          </a:ln>
        </p:spPr>
      </p:pic>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fontScale="90000"/>
          </a:bodyPr>
          <a:lstStyle/>
          <a:p>
            <a:r>
              <a:rPr lang="en-GB" b="1" dirty="0"/>
              <a:t>Literacy – </a:t>
            </a:r>
            <a:r>
              <a:rPr lang="en-GB" b="1" dirty="0" smtClean="0"/>
              <a:t>Colourful Consonants</a:t>
            </a:r>
            <a:endParaRPr lang="en-GB" b="1" dirty="0"/>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62327" y="987574"/>
            <a:ext cx="6347048" cy="339447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GB" altLang="en-US" sz="2600" b="1" dirty="0"/>
              <a:t>Children will participate in various activities which will develop </a:t>
            </a:r>
            <a:r>
              <a:rPr lang="en-GB" altLang="en-US" sz="2600" b="1" dirty="0" smtClean="0"/>
              <a:t>:</a:t>
            </a:r>
            <a:endParaRPr lang="en-GB" altLang="en-US" sz="2600" b="1" dirty="0"/>
          </a:p>
          <a:p>
            <a:pPr marL="1028700" lvl="1" indent="-571500">
              <a:lnSpc>
                <a:spcPct val="90000"/>
              </a:lnSpc>
              <a:buFont typeface="Arial" panose="020B0604020202020204" pitchFamily="34" charset="0"/>
              <a:buChar char="•"/>
            </a:pPr>
            <a:r>
              <a:rPr lang="en-GB" altLang="en-US" sz="2600" dirty="0"/>
              <a:t>S</a:t>
            </a:r>
            <a:r>
              <a:rPr lang="en-GB" altLang="en-US" sz="2600" dirty="0" smtClean="0"/>
              <a:t>ound recognition </a:t>
            </a:r>
          </a:p>
          <a:p>
            <a:pPr marL="1028700" lvl="1" indent="-571500">
              <a:lnSpc>
                <a:spcPct val="90000"/>
              </a:lnSpc>
              <a:buFont typeface="Arial" panose="020B0604020202020204" pitchFamily="34" charset="0"/>
              <a:buChar char="•"/>
            </a:pPr>
            <a:r>
              <a:rPr lang="en-GB" altLang="en-US" sz="2600" dirty="0" smtClean="0"/>
              <a:t>Letter </a:t>
            </a:r>
            <a:r>
              <a:rPr lang="en-GB" altLang="en-US" sz="2600" dirty="0"/>
              <a:t>formation </a:t>
            </a:r>
            <a:endParaRPr lang="en-GB" altLang="en-US" sz="2600" dirty="0" smtClean="0"/>
          </a:p>
          <a:p>
            <a:pPr marL="1028700" lvl="1" indent="-571500">
              <a:lnSpc>
                <a:spcPct val="90000"/>
              </a:lnSpc>
              <a:buFont typeface="Arial" panose="020B0604020202020204" pitchFamily="34" charset="0"/>
              <a:buChar char="•"/>
            </a:pPr>
            <a:r>
              <a:rPr lang="en-GB" altLang="en-US" sz="2600" dirty="0" smtClean="0"/>
              <a:t>Recognition of the position  of sounds in a word (beginning, middle and end sounds)</a:t>
            </a:r>
          </a:p>
          <a:p>
            <a:pPr marL="1028700" lvl="1" indent="-571500">
              <a:lnSpc>
                <a:spcPct val="90000"/>
              </a:lnSpc>
              <a:buFont typeface="Arial" panose="020B0604020202020204" pitchFamily="34" charset="0"/>
              <a:buChar char="•"/>
            </a:pPr>
            <a:r>
              <a:rPr lang="en-GB" altLang="en-US" sz="2600" dirty="0" smtClean="0"/>
              <a:t>Blending sounds</a:t>
            </a:r>
            <a:endParaRPr lang="en-GB" altLang="en-US" sz="2600" dirty="0"/>
          </a:p>
          <a:p>
            <a:pPr marL="1028700" lvl="1" indent="-571500">
              <a:lnSpc>
                <a:spcPct val="90000"/>
              </a:lnSpc>
              <a:buFont typeface="Arial" panose="020B0604020202020204" pitchFamily="34" charset="0"/>
              <a:buChar char="•"/>
            </a:pPr>
            <a:r>
              <a:rPr lang="en-GB" altLang="en-US" sz="2600" dirty="0" smtClean="0"/>
              <a:t>Tricky </a:t>
            </a:r>
            <a:r>
              <a:rPr lang="en-GB" altLang="en-US" sz="2600" dirty="0"/>
              <a:t>words</a:t>
            </a:r>
          </a:p>
          <a:p>
            <a:pPr marL="1028700" lvl="1" indent="-571500">
              <a:lnSpc>
                <a:spcPct val="90000"/>
              </a:lnSpc>
              <a:buFont typeface="Arial" panose="020B0604020202020204" pitchFamily="34" charset="0"/>
              <a:buChar char="•"/>
            </a:pPr>
            <a:endParaRPr lang="en-GB" altLang="en-US" sz="2000" dirty="0">
              <a:latin typeface="KG Primary Italics" pitchFamily="2" charset="0"/>
            </a:endParaRPr>
          </a:p>
          <a:p>
            <a:endParaRPr lang="en-GB" dirty="0"/>
          </a:p>
        </p:txBody>
      </p:sp>
    </p:spTree>
    <p:extLst>
      <p:ext uri="{BB962C8B-B14F-4D97-AF65-F5344CB8AC3E}">
        <p14:creationId xmlns:p14="http://schemas.microsoft.com/office/powerpoint/2010/main" val="230588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17419564"/>
              </p:ext>
            </p:extLst>
          </p:nvPr>
        </p:nvGraphicFramePr>
        <p:xfrm>
          <a:off x="3563888" y="267494"/>
          <a:ext cx="4392488" cy="4752528"/>
        </p:xfrm>
        <a:graphic>
          <a:graphicData uri="http://schemas.openxmlformats.org/presentationml/2006/ole">
            <mc:AlternateContent xmlns:mc="http://schemas.openxmlformats.org/markup-compatibility/2006">
              <mc:Choice xmlns:v="urn:schemas-microsoft-com:vml" Requires="v">
                <p:oleObj spid="_x0000_s1031" name="Document" r:id="rId3" imgW="7045753" imgH="9407138" progId="Word.Document.12">
                  <p:embed/>
                </p:oleObj>
              </mc:Choice>
              <mc:Fallback>
                <p:oleObj name="Document" r:id="rId3" imgW="7045753" imgH="9407138" progId="Word.Document.12">
                  <p:embed/>
                  <p:pic>
                    <p:nvPicPr>
                      <p:cNvPr id="0" name=""/>
                      <p:cNvPicPr/>
                      <p:nvPr/>
                    </p:nvPicPr>
                    <p:blipFill>
                      <a:blip r:embed="rId4"/>
                      <a:stretch>
                        <a:fillRect/>
                      </a:stretch>
                    </p:blipFill>
                    <p:spPr>
                      <a:xfrm>
                        <a:off x="3563888" y="267494"/>
                        <a:ext cx="4392488" cy="4752528"/>
                      </a:xfrm>
                      <a:prstGeom prst="rect">
                        <a:avLst/>
                      </a:prstGeom>
                    </p:spPr>
                  </p:pic>
                </p:oleObj>
              </mc:Fallback>
            </mc:AlternateContent>
          </a:graphicData>
        </a:graphic>
      </p:graphicFrame>
    </p:spTree>
    <p:extLst>
      <p:ext uri="{BB962C8B-B14F-4D97-AF65-F5344CB8AC3E}">
        <p14:creationId xmlns:p14="http://schemas.microsoft.com/office/powerpoint/2010/main" val="13208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987574"/>
            <a:ext cx="6347048" cy="383145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dirty="0"/>
              <a:t>C</a:t>
            </a:r>
            <a:r>
              <a:rPr lang="en-GB" altLang="en-US" dirty="0" smtClean="0"/>
              <a:t>hildren may initially </a:t>
            </a:r>
            <a:r>
              <a:rPr lang="en-GB" altLang="en-US" dirty="0"/>
              <a:t>be sent home with wordless books and/or picture books for you to read with them</a:t>
            </a:r>
            <a:r>
              <a:rPr lang="en-GB" altLang="en-US" dirty="0" smtClean="0"/>
              <a:t>.</a:t>
            </a:r>
          </a:p>
          <a:p>
            <a:pPr>
              <a:lnSpc>
                <a:spcPct val="90000"/>
              </a:lnSpc>
            </a:pPr>
            <a:endParaRPr lang="en-GB" altLang="en-US" dirty="0"/>
          </a:p>
          <a:p>
            <a:pPr>
              <a:lnSpc>
                <a:spcPct val="90000"/>
              </a:lnSpc>
            </a:pPr>
            <a:r>
              <a:rPr lang="en-GB" altLang="en-US" dirty="0" smtClean="0"/>
              <a:t>Oxford Reading </a:t>
            </a:r>
            <a:r>
              <a:rPr lang="en-GB" altLang="en-US" dirty="0"/>
              <a:t>Tree will be our main reading </a:t>
            </a:r>
            <a:r>
              <a:rPr lang="en-GB" altLang="en-US" dirty="0" smtClean="0"/>
              <a:t>scheme to begin with.</a:t>
            </a:r>
          </a:p>
          <a:p>
            <a:pPr>
              <a:lnSpc>
                <a:spcPct val="90000"/>
              </a:lnSpc>
            </a:pPr>
            <a:endParaRPr lang="en-GB" altLang="en-US" dirty="0" smtClean="0"/>
          </a:p>
          <a:p>
            <a:pPr>
              <a:lnSpc>
                <a:spcPct val="90000"/>
              </a:lnSpc>
            </a:pPr>
            <a:r>
              <a:rPr lang="en-GB" altLang="en-US" dirty="0" smtClean="0"/>
              <a:t>Jolly </a:t>
            </a:r>
            <a:r>
              <a:rPr lang="en-GB" altLang="en-US" dirty="0"/>
              <a:t>P</a:t>
            </a:r>
            <a:r>
              <a:rPr lang="en-GB" altLang="en-US" dirty="0" smtClean="0"/>
              <a:t>honics </a:t>
            </a:r>
            <a:r>
              <a:rPr lang="en-GB" altLang="en-US" dirty="0"/>
              <a:t>readers </a:t>
            </a:r>
            <a:r>
              <a:rPr lang="en-GB" altLang="en-US" dirty="0" smtClean="0"/>
              <a:t>may also be sent </a:t>
            </a:r>
            <a:r>
              <a:rPr lang="en-GB" altLang="en-US" dirty="0"/>
              <a:t>home when your child is able to confidently recognise and blend the first 42 Jolly Phonics sounds. </a:t>
            </a:r>
          </a:p>
          <a:p>
            <a:pPr>
              <a:lnSpc>
                <a:spcPct val="90000"/>
              </a:lnSpc>
            </a:pPr>
            <a:endParaRPr lang="en-GB" altLang="en-US" dirty="0"/>
          </a:p>
          <a:p>
            <a:r>
              <a:rPr lang="en-GB" dirty="0"/>
              <a:t>Each </a:t>
            </a:r>
            <a:r>
              <a:rPr lang="en-GB" dirty="0" smtClean="0"/>
              <a:t>book comes </a:t>
            </a:r>
            <a:r>
              <a:rPr lang="en-GB" dirty="0"/>
              <a:t>with a set of key words </a:t>
            </a:r>
            <a:r>
              <a:rPr lang="en-GB" dirty="0" smtClean="0"/>
              <a:t>to </a:t>
            </a:r>
            <a:r>
              <a:rPr lang="en-GB" dirty="0" smtClean="0"/>
              <a:t>practise </a:t>
            </a:r>
            <a:r>
              <a:rPr lang="en-GB" dirty="0"/>
              <a:t>at home before reading. </a:t>
            </a:r>
          </a:p>
        </p:txBody>
      </p:sp>
    </p:spTree>
    <p:extLst>
      <p:ext uri="{BB962C8B-B14F-4D97-AF65-F5344CB8AC3E}">
        <p14:creationId xmlns:p14="http://schemas.microsoft.com/office/powerpoint/2010/main" val="11947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dirty="0"/>
              <a:t>Other resources that may be used include:</a:t>
            </a:r>
          </a:p>
          <a:p>
            <a:pPr>
              <a:lnSpc>
                <a:spcPct val="90000"/>
              </a:lnSpc>
            </a:pPr>
            <a:r>
              <a:rPr lang="en-GB" dirty="0"/>
              <a:t>Oxford Reading Tree books – fiction</a:t>
            </a:r>
          </a:p>
          <a:p>
            <a:pPr>
              <a:lnSpc>
                <a:spcPct val="90000"/>
              </a:lnSpc>
            </a:pPr>
            <a:r>
              <a:rPr lang="en-GB" dirty="0"/>
              <a:t>Dandelion readers - fiction</a:t>
            </a:r>
          </a:p>
          <a:p>
            <a:pPr>
              <a:lnSpc>
                <a:spcPct val="90000"/>
              </a:lnSpc>
            </a:pPr>
            <a:r>
              <a:rPr lang="en-GB" dirty="0"/>
              <a:t>Snapdragon books - fiction</a:t>
            </a:r>
          </a:p>
          <a:p>
            <a:pPr>
              <a:lnSpc>
                <a:spcPct val="90000"/>
              </a:lnSpc>
            </a:pPr>
            <a:r>
              <a:rPr lang="en-GB" dirty="0"/>
              <a:t>Fireflies – non-fiction</a:t>
            </a:r>
          </a:p>
          <a:p>
            <a:pPr>
              <a:lnSpc>
                <a:spcPct val="90000"/>
              </a:lnSpc>
            </a:pPr>
            <a:r>
              <a:rPr lang="en-GB" dirty="0"/>
              <a:t>Rhyme books</a:t>
            </a:r>
          </a:p>
        </p:txBody>
      </p:sp>
    </p:spTree>
    <p:extLst>
      <p:ext uri="{BB962C8B-B14F-4D97-AF65-F5344CB8AC3E}">
        <p14:creationId xmlns:p14="http://schemas.microsoft.com/office/powerpoint/2010/main" val="331168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Writing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339752" y="987574"/>
            <a:ext cx="6624736" cy="3960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smtClean="0"/>
              <a:t>Black </a:t>
            </a:r>
            <a:r>
              <a:rPr lang="en-GB" altLang="en-US" dirty="0"/>
              <a:t>pen </a:t>
            </a:r>
            <a:r>
              <a:rPr lang="en-GB" altLang="en-US" dirty="0" smtClean="0"/>
              <a:t>drawings</a:t>
            </a:r>
          </a:p>
          <a:p>
            <a:r>
              <a:rPr lang="en-GB" altLang="en-US" dirty="0" smtClean="0"/>
              <a:t>Writing </a:t>
            </a:r>
            <a:r>
              <a:rPr lang="en-GB" altLang="en-US" dirty="0" smtClean="0"/>
              <a:t>from own experience</a:t>
            </a:r>
            <a:endParaRPr lang="en-GB" altLang="en-US" dirty="0"/>
          </a:p>
          <a:p>
            <a:r>
              <a:rPr lang="en-GB" altLang="en-US" dirty="0"/>
              <a:t>Teacher </a:t>
            </a:r>
            <a:r>
              <a:rPr lang="en-GB" altLang="en-US" dirty="0" smtClean="0"/>
              <a:t>modelling writing </a:t>
            </a:r>
            <a:endParaRPr lang="en-GB" altLang="en-US" dirty="0"/>
          </a:p>
          <a:p>
            <a:r>
              <a:rPr lang="en-GB" altLang="en-US" dirty="0" smtClean="0"/>
              <a:t>Children use emergent writing </a:t>
            </a:r>
            <a:endParaRPr lang="en-GB" altLang="en-US" dirty="0" smtClean="0"/>
          </a:p>
          <a:p>
            <a:r>
              <a:rPr lang="en-GB" altLang="en-US" dirty="0" smtClean="0"/>
              <a:t>Teacher </a:t>
            </a:r>
            <a:r>
              <a:rPr lang="en-GB" altLang="en-US" dirty="0" smtClean="0"/>
              <a:t>may </a:t>
            </a:r>
            <a:r>
              <a:rPr lang="en-GB" altLang="en-US" dirty="0" smtClean="0"/>
              <a:t>scribe </a:t>
            </a:r>
            <a:r>
              <a:rPr lang="en-GB" altLang="en-US" dirty="0" smtClean="0"/>
              <a:t>the story as the child tells </a:t>
            </a:r>
            <a:r>
              <a:rPr lang="en-GB" altLang="en-US" dirty="0" smtClean="0"/>
              <a:t>it</a:t>
            </a:r>
            <a:endParaRPr lang="en-GB" altLang="en-US" dirty="0"/>
          </a:p>
          <a:p>
            <a:pPr>
              <a:defRPr/>
            </a:pPr>
            <a:r>
              <a:rPr lang="en-GB" dirty="0" smtClean="0"/>
              <a:t>Begin to use the PM Writing scheme to write Descriptions and </a:t>
            </a:r>
            <a:r>
              <a:rPr lang="en-GB" dirty="0" smtClean="0"/>
              <a:t>Recounts</a:t>
            </a:r>
            <a:endParaRPr lang="en-GB" dirty="0">
              <a:latin typeface="SassoonCRInfant" pitchFamily="2" charset="0"/>
            </a:endParaRPr>
          </a:p>
        </p:txBody>
      </p:sp>
    </p:spTree>
    <p:extLst>
      <p:ext uri="{BB962C8B-B14F-4D97-AF65-F5344CB8AC3E}">
        <p14:creationId xmlns:p14="http://schemas.microsoft.com/office/powerpoint/2010/main" val="4086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3" name="Content Placeholder 2"/>
          <p:cNvSpPr>
            <a:spLocks noGrp="1"/>
          </p:cNvSpPr>
          <p:nvPr>
            <p:ph idx="1"/>
          </p:nvPr>
        </p:nvSpPr>
        <p:spPr>
          <a:xfrm>
            <a:off x="2267744" y="771550"/>
            <a:ext cx="6768752" cy="4176464"/>
          </a:xfrm>
        </p:spPr>
        <p:txBody>
          <a:bodyPr>
            <a:normAutofit/>
          </a:bodyPr>
          <a:lstStyle/>
          <a:p>
            <a:endParaRPr lang="en-GB" dirty="0"/>
          </a:p>
          <a:p>
            <a:endParaRPr lang="en-GB" dirty="0"/>
          </a:p>
        </p:txBody>
      </p:sp>
      <p:sp>
        <p:nvSpPr>
          <p:cNvPr id="4" name="Rectangle 3"/>
          <p:cNvSpPr/>
          <p:nvPr/>
        </p:nvSpPr>
        <p:spPr>
          <a:xfrm>
            <a:off x="2195736" y="699542"/>
            <a:ext cx="6552728" cy="4413516"/>
          </a:xfrm>
          <a:prstGeom prst="rect">
            <a:avLst/>
          </a:prstGeom>
        </p:spPr>
        <p:txBody>
          <a:bodyPr wrap="square">
            <a:spAutoFit/>
          </a:bodyPr>
          <a:lstStyle/>
          <a:p>
            <a:pPr>
              <a:lnSpc>
                <a:spcPct val="90000"/>
              </a:lnSpc>
            </a:pPr>
            <a:r>
              <a:rPr lang="en-GB" altLang="en-US" sz="2400" b="1" dirty="0"/>
              <a:t>Number will be taught through active </a:t>
            </a:r>
            <a:r>
              <a:rPr lang="en-GB" altLang="en-US" sz="2400" b="1" dirty="0" smtClean="0"/>
              <a:t>tasks. </a:t>
            </a:r>
            <a:r>
              <a:rPr lang="en-GB" altLang="en-US" sz="2400" b="1" dirty="0"/>
              <a:t>This will develop skills in:</a:t>
            </a:r>
          </a:p>
          <a:p>
            <a:pPr marL="1028700" lvl="1" indent="-571500">
              <a:lnSpc>
                <a:spcPct val="90000"/>
              </a:lnSpc>
              <a:buFont typeface="Arial" panose="020B0604020202020204" pitchFamily="34" charset="0"/>
              <a:buChar char="•"/>
            </a:pPr>
            <a:r>
              <a:rPr lang="en-GB" altLang="en-US" sz="2400" dirty="0" smtClean="0"/>
              <a:t>Number </a:t>
            </a:r>
            <a:r>
              <a:rPr lang="en-GB" altLang="en-US" sz="2400" dirty="0"/>
              <a:t>structure from 0 to 10 and </a:t>
            </a:r>
            <a:r>
              <a:rPr lang="en-GB" altLang="en-US" sz="2400" dirty="0" smtClean="0"/>
              <a:t>beyond </a:t>
            </a:r>
            <a:r>
              <a:rPr lang="en-GB" altLang="en-US" sz="2400" dirty="0"/>
              <a:t>– </a:t>
            </a:r>
            <a:r>
              <a:rPr lang="en-GB" altLang="en-US" sz="2400" dirty="0" smtClean="0"/>
              <a:t>dot patterns, finger patterns, tally marks five/ten </a:t>
            </a:r>
            <a:r>
              <a:rPr lang="en-GB" altLang="en-US" sz="2400" dirty="0"/>
              <a:t>frames, </a:t>
            </a:r>
            <a:r>
              <a:rPr lang="en-GB" altLang="en-US" sz="2400" dirty="0" err="1" smtClean="0"/>
              <a:t>rekenrek</a:t>
            </a:r>
            <a:r>
              <a:rPr lang="en-GB" altLang="en-US" sz="2400" dirty="0" err="1"/>
              <a:t>s</a:t>
            </a:r>
            <a:endParaRPr lang="en-GB" altLang="en-US" sz="2400" dirty="0" smtClean="0"/>
          </a:p>
          <a:p>
            <a:pPr marL="1028700" lvl="1" indent="-571500">
              <a:lnSpc>
                <a:spcPct val="90000"/>
              </a:lnSpc>
              <a:buFont typeface="Arial" panose="020B0604020202020204" pitchFamily="34" charset="0"/>
              <a:buChar char="•"/>
            </a:pPr>
            <a:r>
              <a:rPr lang="en-GB" altLang="en-US" sz="2400" dirty="0" smtClean="0"/>
              <a:t>Numeral Identification</a:t>
            </a:r>
            <a:endParaRPr lang="en-GB" altLang="en-US" sz="2400" dirty="0"/>
          </a:p>
          <a:p>
            <a:pPr marL="1028700" lvl="1" indent="-571500">
              <a:lnSpc>
                <a:spcPct val="90000"/>
              </a:lnSpc>
              <a:buFont typeface="Arial" panose="020B0604020202020204" pitchFamily="34" charset="0"/>
              <a:buChar char="•"/>
            </a:pPr>
            <a:r>
              <a:rPr lang="en-GB" altLang="en-US" sz="2400" dirty="0"/>
              <a:t>Forward and backward number word sequences</a:t>
            </a:r>
          </a:p>
          <a:p>
            <a:pPr marL="1028700" lvl="1" indent="-571500">
              <a:lnSpc>
                <a:spcPct val="90000"/>
              </a:lnSpc>
              <a:buFont typeface="Arial" panose="020B0604020202020204" pitchFamily="34" charset="0"/>
              <a:buChar char="•"/>
            </a:pPr>
            <a:r>
              <a:rPr lang="en-GB" altLang="en-US" sz="2400" dirty="0"/>
              <a:t>Counting in steps of one, two, five &amp; ten</a:t>
            </a:r>
          </a:p>
          <a:p>
            <a:pPr marL="1028700" lvl="1" indent="-571500">
              <a:lnSpc>
                <a:spcPct val="90000"/>
              </a:lnSpc>
              <a:buFont typeface="Arial" panose="020B0604020202020204" pitchFamily="34" charset="0"/>
              <a:buChar char="•"/>
            </a:pPr>
            <a:r>
              <a:rPr lang="en-GB" altLang="en-US" sz="2400" dirty="0"/>
              <a:t>Formation of numbers</a:t>
            </a:r>
          </a:p>
          <a:p>
            <a:pPr marL="1028700" lvl="1" indent="-571500">
              <a:lnSpc>
                <a:spcPct val="90000"/>
              </a:lnSpc>
              <a:buFont typeface="Arial" panose="020B0604020202020204" pitchFamily="34" charset="0"/>
              <a:buChar char="•"/>
            </a:pPr>
            <a:r>
              <a:rPr lang="en-GB" altLang="en-US" sz="2400" dirty="0"/>
              <a:t>Addition and subtraction within 10 and beyond</a:t>
            </a:r>
          </a:p>
          <a:p>
            <a:pPr marL="1028700" lvl="1" indent="-571500">
              <a:lnSpc>
                <a:spcPct val="90000"/>
              </a:lnSpc>
              <a:buFont typeface="Arial" panose="020B0604020202020204" pitchFamily="34" charset="0"/>
              <a:buChar char="•"/>
            </a:pPr>
            <a:r>
              <a:rPr lang="en-GB" altLang="en-US" sz="2400" dirty="0" smtClean="0"/>
              <a:t>Sharing and Grouping</a:t>
            </a:r>
            <a:endParaRPr lang="en-GB" altLang="en-US" sz="2400" dirty="0"/>
          </a:p>
        </p:txBody>
      </p:sp>
    </p:spTree>
    <p:extLst>
      <p:ext uri="{BB962C8B-B14F-4D97-AF65-F5344CB8AC3E}">
        <p14:creationId xmlns:p14="http://schemas.microsoft.com/office/powerpoint/2010/main" val="7443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3" name="Content Placeholder 2"/>
          <p:cNvSpPr>
            <a:spLocks noGrp="1"/>
          </p:cNvSpPr>
          <p:nvPr>
            <p:ph idx="1"/>
          </p:nvPr>
        </p:nvSpPr>
        <p:spPr>
          <a:xfrm>
            <a:off x="2231182" y="1203598"/>
            <a:ext cx="6768752" cy="4176464"/>
          </a:xfrm>
        </p:spPr>
        <p:txBody>
          <a:bodyPr>
            <a:normAutofit/>
          </a:bodyPr>
          <a:lstStyle/>
          <a:p>
            <a:endParaRPr lang="en-GB" dirty="0"/>
          </a:p>
          <a:p>
            <a:endParaRPr lang="en-GB" dirty="0"/>
          </a:p>
        </p:txBody>
      </p:sp>
      <p:sp>
        <p:nvSpPr>
          <p:cNvPr id="4" name="Rectangle 3"/>
          <p:cNvSpPr/>
          <p:nvPr/>
        </p:nvSpPr>
        <p:spPr>
          <a:xfrm>
            <a:off x="2195736" y="1059582"/>
            <a:ext cx="6552728" cy="3637919"/>
          </a:xfrm>
          <a:prstGeom prst="rect">
            <a:avLst/>
          </a:prstGeom>
        </p:spPr>
        <p:txBody>
          <a:bodyPr wrap="square">
            <a:spAutoFit/>
          </a:bodyPr>
          <a:lstStyle/>
          <a:p>
            <a:pPr>
              <a:lnSpc>
                <a:spcPct val="90000"/>
              </a:lnSpc>
            </a:pPr>
            <a:r>
              <a:rPr lang="en-GB" altLang="en-US" sz="3200" b="1" dirty="0"/>
              <a:t>Beyond Number:</a:t>
            </a:r>
          </a:p>
          <a:p>
            <a:pPr marL="1028700" lvl="1" indent="-571500">
              <a:lnSpc>
                <a:spcPct val="90000"/>
              </a:lnSpc>
              <a:buFont typeface="Arial" panose="020B0604020202020204" pitchFamily="34" charset="0"/>
              <a:buChar char="•"/>
            </a:pPr>
            <a:r>
              <a:rPr lang="en-GB" altLang="en-US" sz="3200" dirty="0"/>
              <a:t>Sorting and matching</a:t>
            </a:r>
          </a:p>
          <a:p>
            <a:pPr marL="1028700" lvl="1" indent="-571500">
              <a:lnSpc>
                <a:spcPct val="90000"/>
              </a:lnSpc>
              <a:buFont typeface="Arial" panose="020B0604020202020204" pitchFamily="34" charset="0"/>
              <a:buChar char="•"/>
            </a:pPr>
            <a:r>
              <a:rPr lang="en-GB" altLang="en-US" sz="3200" dirty="0"/>
              <a:t>Pattern</a:t>
            </a:r>
          </a:p>
          <a:p>
            <a:pPr marL="1028700" lvl="1" indent="-571500">
              <a:lnSpc>
                <a:spcPct val="90000"/>
              </a:lnSpc>
              <a:buFont typeface="Arial" panose="020B0604020202020204" pitchFamily="34" charset="0"/>
              <a:buChar char="•"/>
            </a:pPr>
            <a:r>
              <a:rPr lang="en-GB" altLang="en-US" sz="3200" dirty="0"/>
              <a:t>2D shapes and 3D objects</a:t>
            </a:r>
          </a:p>
          <a:p>
            <a:pPr marL="1028700" lvl="1" indent="-571500">
              <a:lnSpc>
                <a:spcPct val="90000"/>
              </a:lnSpc>
              <a:buFont typeface="Arial" panose="020B0604020202020204" pitchFamily="34" charset="0"/>
              <a:buChar char="•"/>
            </a:pPr>
            <a:r>
              <a:rPr lang="en-GB" altLang="en-US" sz="3200" dirty="0"/>
              <a:t>Recognising and using coins</a:t>
            </a:r>
          </a:p>
          <a:p>
            <a:pPr marL="1028700" lvl="1" indent="-571500">
              <a:lnSpc>
                <a:spcPct val="90000"/>
              </a:lnSpc>
              <a:buFont typeface="Arial" panose="020B0604020202020204" pitchFamily="34" charset="0"/>
              <a:buChar char="•"/>
            </a:pPr>
            <a:r>
              <a:rPr lang="en-GB" altLang="en-US" sz="3200" dirty="0"/>
              <a:t>Information handling</a:t>
            </a:r>
          </a:p>
          <a:p>
            <a:pPr marL="1028700" lvl="1" indent="-571500">
              <a:lnSpc>
                <a:spcPct val="90000"/>
              </a:lnSpc>
              <a:buFont typeface="Arial" panose="020B0604020202020204" pitchFamily="34" charset="0"/>
              <a:buChar char="•"/>
            </a:pPr>
            <a:r>
              <a:rPr lang="en-GB" altLang="en-US" sz="3200" dirty="0"/>
              <a:t>Time -days of week, months of year, seasons, key dates, o’clock</a:t>
            </a:r>
          </a:p>
        </p:txBody>
      </p:sp>
    </p:spTree>
    <p:extLst>
      <p:ext uri="{BB962C8B-B14F-4D97-AF65-F5344CB8AC3E}">
        <p14:creationId xmlns:p14="http://schemas.microsoft.com/office/powerpoint/2010/main" val="2213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Homework Folders</a:t>
            </a:r>
          </a:p>
        </p:txBody>
      </p:sp>
      <p:sp>
        <p:nvSpPr>
          <p:cNvPr id="3" name="Content Placeholder 2"/>
          <p:cNvSpPr>
            <a:spLocks noGrp="1"/>
          </p:cNvSpPr>
          <p:nvPr>
            <p:ph idx="1"/>
          </p:nvPr>
        </p:nvSpPr>
        <p:spPr>
          <a:xfrm>
            <a:off x="2339752" y="915566"/>
            <a:ext cx="6347048" cy="3747863"/>
          </a:xfrm>
        </p:spPr>
        <p:txBody>
          <a:bodyPr>
            <a:noAutofit/>
          </a:bodyPr>
          <a:lstStyle/>
          <a:p>
            <a:pPr marL="0" indent="0">
              <a:buNone/>
              <a:defRPr/>
            </a:pPr>
            <a:r>
              <a:rPr lang="en-GB" sz="1800" u="sng" dirty="0" smtClean="0"/>
              <a:t>P1 </a:t>
            </a:r>
            <a:r>
              <a:rPr lang="en-GB" sz="1800" u="sng" dirty="0"/>
              <a:t>homework folders </a:t>
            </a:r>
            <a:r>
              <a:rPr lang="en-GB" sz="1800" u="sng" dirty="0" smtClean="0"/>
              <a:t>will </a:t>
            </a:r>
            <a:r>
              <a:rPr lang="en-GB" sz="1800" u="sng" dirty="0"/>
              <a:t>include:</a:t>
            </a:r>
          </a:p>
          <a:p>
            <a:pPr>
              <a:defRPr/>
            </a:pPr>
            <a:r>
              <a:rPr lang="en-GB" sz="1800" dirty="0"/>
              <a:t>Reading </a:t>
            </a:r>
            <a:r>
              <a:rPr lang="en-GB" sz="1800" dirty="0" smtClean="0"/>
              <a:t>record (Purple Book)</a:t>
            </a:r>
            <a:endParaRPr lang="en-GB" sz="1800" dirty="0"/>
          </a:p>
          <a:p>
            <a:pPr>
              <a:defRPr/>
            </a:pPr>
            <a:r>
              <a:rPr lang="en-GB" sz="1800" dirty="0"/>
              <a:t>Reading </a:t>
            </a:r>
            <a:r>
              <a:rPr lang="en-GB" sz="1800" dirty="0" smtClean="0"/>
              <a:t>books </a:t>
            </a:r>
          </a:p>
          <a:p>
            <a:pPr>
              <a:defRPr/>
            </a:pPr>
            <a:r>
              <a:rPr lang="en-GB" sz="1800" dirty="0" smtClean="0"/>
              <a:t>Homework Jotter to record any tasks </a:t>
            </a:r>
            <a:endParaRPr lang="en-GB" sz="1800" dirty="0"/>
          </a:p>
          <a:p>
            <a:pPr>
              <a:defRPr/>
            </a:pPr>
            <a:r>
              <a:rPr lang="en-GB" sz="1800" dirty="0" smtClean="0"/>
              <a:t>ORT Key words keyring </a:t>
            </a:r>
          </a:p>
          <a:p>
            <a:pPr>
              <a:defRPr/>
            </a:pPr>
            <a:r>
              <a:rPr lang="en-GB" sz="1800" dirty="0" smtClean="0"/>
              <a:t>Tricky words keyring </a:t>
            </a:r>
            <a:endParaRPr lang="en-GB" sz="1800" dirty="0"/>
          </a:p>
          <a:p>
            <a:pPr marL="0" indent="0">
              <a:buNone/>
              <a:defRPr/>
            </a:pPr>
            <a:r>
              <a:rPr lang="en-GB" sz="1800" dirty="0" smtClean="0"/>
              <a:t>Spelling Grids, </a:t>
            </a:r>
            <a:r>
              <a:rPr lang="en-GB" sz="1800" dirty="0" smtClean="0"/>
              <a:t>Numeracy </a:t>
            </a:r>
            <a:r>
              <a:rPr lang="en-GB" sz="1800" dirty="0" smtClean="0"/>
              <a:t>Grids and IDL Grids </a:t>
            </a:r>
            <a:r>
              <a:rPr lang="en-GB" sz="1800" dirty="0" smtClean="0"/>
              <a:t>will be uploaded to the Blog </a:t>
            </a:r>
            <a:r>
              <a:rPr lang="en-GB" sz="1800" dirty="0" smtClean="0"/>
              <a:t>during </a:t>
            </a:r>
            <a:r>
              <a:rPr lang="en-GB" sz="1800" dirty="0" smtClean="0"/>
              <a:t>the first full week back after the September holiday. </a:t>
            </a:r>
            <a:endParaRPr lang="en-GB" sz="1800" dirty="0" smtClean="0"/>
          </a:p>
          <a:p>
            <a:pPr marL="0" indent="0">
              <a:buNone/>
              <a:defRPr/>
            </a:pPr>
            <a:r>
              <a:rPr lang="en-GB" sz="1800" dirty="0" smtClean="0"/>
              <a:t>These </a:t>
            </a:r>
            <a:r>
              <a:rPr lang="en-GB" sz="1800" dirty="0" smtClean="0"/>
              <a:t>will provide </a:t>
            </a:r>
            <a:r>
              <a:rPr lang="en-GB" sz="1800" dirty="0" smtClean="0"/>
              <a:t>different ideas </a:t>
            </a:r>
            <a:r>
              <a:rPr lang="en-GB" sz="1800" dirty="0" smtClean="0"/>
              <a:t>for practising spelling and number</a:t>
            </a:r>
            <a:r>
              <a:rPr lang="en-GB" sz="1800" dirty="0" smtClean="0"/>
              <a:t>.</a:t>
            </a:r>
            <a:endParaRPr lang="en-GB" sz="1800" dirty="0"/>
          </a:p>
          <a:p>
            <a:pPr marL="0" indent="0" algn="ctr">
              <a:buNone/>
              <a:defRPr/>
            </a:pPr>
            <a:r>
              <a:rPr lang="en-GB" sz="1800" dirty="0">
                <a:solidFill>
                  <a:srgbClr val="FF0000"/>
                </a:solidFill>
              </a:rPr>
              <a:t>**Please note that </a:t>
            </a:r>
            <a:r>
              <a:rPr lang="en-GB" sz="1800" dirty="0" smtClean="0">
                <a:solidFill>
                  <a:srgbClr val="FF0000"/>
                </a:solidFill>
              </a:rPr>
              <a:t>Reading </a:t>
            </a:r>
            <a:r>
              <a:rPr lang="en-GB" sz="1800" dirty="0">
                <a:solidFill>
                  <a:srgbClr val="FF0000"/>
                </a:solidFill>
              </a:rPr>
              <a:t>R</a:t>
            </a:r>
            <a:r>
              <a:rPr lang="en-GB" sz="1800" dirty="0" smtClean="0">
                <a:solidFill>
                  <a:srgbClr val="FF0000"/>
                </a:solidFill>
              </a:rPr>
              <a:t>ecords (</a:t>
            </a:r>
            <a:r>
              <a:rPr lang="en-GB" sz="1800" dirty="0">
                <a:solidFill>
                  <a:srgbClr val="FF0000"/>
                </a:solidFill>
              </a:rPr>
              <a:t>P</a:t>
            </a:r>
            <a:r>
              <a:rPr lang="en-GB" sz="1800" dirty="0" smtClean="0">
                <a:solidFill>
                  <a:srgbClr val="FF0000"/>
                </a:solidFill>
              </a:rPr>
              <a:t>urple </a:t>
            </a:r>
            <a:r>
              <a:rPr lang="en-GB" sz="1800" dirty="0">
                <a:solidFill>
                  <a:srgbClr val="FF0000"/>
                </a:solidFill>
              </a:rPr>
              <a:t>B</a:t>
            </a:r>
            <a:r>
              <a:rPr lang="en-GB" sz="1800" dirty="0" smtClean="0">
                <a:solidFill>
                  <a:srgbClr val="FF0000"/>
                </a:solidFill>
              </a:rPr>
              <a:t>ooks) will </a:t>
            </a:r>
            <a:r>
              <a:rPr lang="en-GB" sz="1800" dirty="0">
                <a:solidFill>
                  <a:srgbClr val="FF0000"/>
                </a:solidFill>
              </a:rPr>
              <a:t>not be </a:t>
            </a:r>
            <a:r>
              <a:rPr lang="en-GB" sz="1800" dirty="0" smtClean="0">
                <a:solidFill>
                  <a:srgbClr val="FF0000"/>
                </a:solidFill>
              </a:rPr>
              <a:t>looked at every day</a:t>
            </a:r>
            <a:r>
              <a:rPr lang="en-GB" sz="1800" dirty="0">
                <a:solidFill>
                  <a:srgbClr val="FF0000"/>
                </a:solidFill>
              </a:rPr>
              <a:t>. Ensure important notes/messages are passed to a member of staff.**</a:t>
            </a:r>
          </a:p>
          <a:p>
            <a:pPr>
              <a:defRPr/>
            </a:pPr>
            <a:endParaRPr lang="en-GB" sz="1800" dirty="0"/>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21676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Homework</a:t>
            </a:r>
            <a:endParaRPr lang="en-GB" dirty="0"/>
          </a:p>
        </p:txBody>
      </p:sp>
      <p:sp>
        <p:nvSpPr>
          <p:cNvPr id="3" name="Content Placeholder 2"/>
          <p:cNvSpPr>
            <a:spLocks noGrp="1"/>
          </p:cNvSpPr>
          <p:nvPr>
            <p:ph idx="1"/>
          </p:nvPr>
        </p:nvSpPr>
        <p:spPr>
          <a:xfrm>
            <a:off x="2339752" y="1059582"/>
            <a:ext cx="6347048" cy="3394472"/>
          </a:xfrm>
        </p:spPr>
        <p:txBody>
          <a:bodyPr>
            <a:normAutofit fontScale="55000" lnSpcReduction="20000"/>
          </a:bodyPr>
          <a:lstStyle/>
          <a:p>
            <a:r>
              <a:rPr lang="en-GB" dirty="0"/>
              <a:t>Whilst homework is not compulsory, we would strongly recommend that you read regularly with your child. </a:t>
            </a:r>
            <a:endParaRPr lang="en-GB" dirty="0" smtClean="0"/>
          </a:p>
          <a:p>
            <a:pPr marL="0" indent="0">
              <a:buNone/>
            </a:pPr>
            <a:endParaRPr lang="en-GB" dirty="0"/>
          </a:p>
          <a:p>
            <a:r>
              <a:rPr lang="en-GB" dirty="0"/>
              <a:t>If you choose to do Spelling, Maths and IDL (Topic) homework, then you may complete tasks from the homework grids at a pace that suits you and your child</a:t>
            </a:r>
            <a:r>
              <a:rPr lang="en-GB" dirty="0" smtClean="0"/>
              <a:t>.</a:t>
            </a:r>
          </a:p>
          <a:p>
            <a:pPr marL="0" indent="0">
              <a:buNone/>
            </a:pPr>
            <a:r>
              <a:rPr lang="en-GB" dirty="0" smtClean="0"/>
              <a:t> </a:t>
            </a:r>
            <a:endParaRPr lang="en-GB" dirty="0"/>
          </a:p>
          <a:p>
            <a:r>
              <a:rPr lang="en-GB" dirty="0"/>
              <a:t>If you would like the class teacher </a:t>
            </a:r>
            <a:r>
              <a:rPr lang="en-GB" dirty="0" smtClean="0"/>
              <a:t>to </a:t>
            </a:r>
            <a:r>
              <a:rPr lang="en-GB" dirty="0"/>
              <a:t>look at any completed activities from time to time, then feel free to send </a:t>
            </a:r>
            <a:r>
              <a:rPr lang="en-GB" dirty="0" smtClean="0"/>
              <a:t>the homework jotter </a:t>
            </a:r>
            <a:r>
              <a:rPr lang="en-GB" dirty="0"/>
              <a:t>back to school</a:t>
            </a:r>
            <a:r>
              <a:rPr lang="en-GB" dirty="0" smtClean="0"/>
              <a:t>.</a:t>
            </a:r>
          </a:p>
          <a:p>
            <a:endParaRPr lang="en-GB" dirty="0"/>
          </a:p>
          <a:p>
            <a:r>
              <a:rPr lang="en-GB" dirty="0"/>
              <a:t>All </a:t>
            </a:r>
            <a:r>
              <a:rPr lang="en-GB" dirty="0" smtClean="0"/>
              <a:t>jotters </a:t>
            </a:r>
            <a:r>
              <a:rPr lang="en-GB" dirty="0"/>
              <a:t>will be kept in a safe resting place for 72 hours before being returned to you.</a:t>
            </a:r>
          </a:p>
        </p:txBody>
      </p:sp>
    </p:spTree>
    <p:extLst>
      <p:ext uri="{BB962C8B-B14F-4D97-AF65-F5344CB8AC3E}">
        <p14:creationId xmlns:p14="http://schemas.microsoft.com/office/powerpoint/2010/main" val="417671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Reading Homework</a:t>
            </a:r>
            <a:endParaRPr lang="en-GB" dirty="0"/>
          </a:p>
        </p:txBody>
      </p:sp>
      <p:sp>
        <p:nvSpPr>
          <p:cNvPr id="3" name="Content Placeholder 2"/>
          <p:cNvSpPr>
            <a:spLocks noGrp="1"/>
          </p:cNvSpPr>
          <p:nvPr>
            <p:ph idx="1"/>
          </p:nvPr>
        </p:nvSpPr>
        <p:spPr>
          <a:xfrm>
            <a:off x="2339752" y="1059582"/>
            <a:ext cx="6347048" cy="3747863"/>
          </a:xfrm>
        </p:spPr>
        <p:txBody>
          <a:bodyPr>
            <a:noAutofit/>
          </a:bodyPr>
          <a:lstStyle/>
          <a:p>
            <a:pPr>
              <a:defRPr/>
            </a:pPr>
            <a:r>
              <a:rPr lang="en-GB" sz="2800" dirty="0" smtClean="0"/>
              <a:t>Reading Homework </a:t>
            </a:r>
            <a:r>
              <a:rPr lang="en-GB" sz="2800" dirty="0"/>
              <a:t>will be given out on a </a:t>
            </a:r>
            <a:r>
              <a:rPr lang="en-GB" sz="2800" b="1" dirty="0"/>
              <a:t>Monday</a:t>
            </a:r>
            <a:r>
              <a:rPr lang="en-GB" sz="2800" dirty="0"/>
              <a:t> and should be returned on a </a:t>
            </a:r>
            <a:r>
              <a:rPr lang="en-GB" sz="2800" b="1" dirty="0" smtClean="0"/>
              <a:t>Friday</a:t>
            </a:r>
            <a:endParaRPr lang="en-GB" sz="2800" dirty="0"/>
          </a:p>
          <a:p>
            <a:pPr>
              <a:defRPr/>
            </a:pPr>
            <a:r>
              <a:rPr lang="en-GB" sz="2800" dirty="0" smtClean="0"/>
              <a:t>ORT Key words will be added to the keyring as they are covered in class. Please go over these regularly</a:t>
            </a:r>
            <a:endParaRPr lang="en-GB" sz="2800" dirty="0" smtClean="0"/>
          </a:p>
          <a:p>
            <a:pPr>
              <a:defRPr/>
            </a:pPr>
            <a:r>
              <a:rPr lang="en-GB" sz="2800" dirty="0" smtClean="0"/>
              <a:t>Please feel free to write a comment in the Reading Record </a:t>
            </a:r>
            <a:r>
              <a:rPr lang="en-GB" dirty="0" smtClean="0"/>
              <a:t>book.</a:t>
            </a:r>
            <a:endParaRPr lang="en-GB" dirty="0"/>
          </a:p>
          <a:p>
            <a:pPr marL="0" indent="0">
              <a:buNone/>
              <a:defRPr/>
            </a:pPr>
            <a:endParaRPr lang="en-GB" sz="1800" dirty="0">
              <a:latin typeface="SassoonCRInfant" pitchFamily="2" charset="0"/>
            </a:endParaRPr>
          </a:p>
          <a:p>
            <a:pPr marL="0" indent="0">
              <a:buNone/>
              <a:defRPr/>
            </a:pPr>
            <a:endParaRPr lang="en-GB" sz="1800" dirty="0">
              <a:latin typeface="SassoonCRInfant" pitchFamily="2" charset="0"/>
            </a:endParaRPr>
          </a:p>
          <a:p>
            <a:pPr>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511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1059582"/>
            <a:ext cx="6347048" cy="3394472"/>
          </a:xfrm>
        </p:spPr>
        <p:txBody>
          <a:bodyPr>
            <a:normAutofit fontScale="55000" lnSpcReduction="20000"/>
          </a:bodyPr>
          <a:lstStyle/>
          <a:p>
            <a:pPr marL="0" indent="0" algn="ctr">
              <a:buNone/>
            </a:pPr>
            <a:r>
              <a:rPr lang="en-GB" sz="5100" b="1" dirty="0">
                <a:solidFill>
                  <a:srgbClr val="C00000"/>
                </a:solidFill>
                <a:latin typeface="Calibri" panose="020F0502020204030204" pitchFamily="34" charset="0"/>
              </a:rPr>
              <a:t>Monday to Thursday</a:t>
            </a:r>
          </a:p>
          <a:p>
            <a:pPr marL="0" indent="0">
              <a:buNone/>
            </a:pPr>
            <a:endParaRPr lang="en-GB" dirty="0">
              <a:latin typeface="Calibri" panose="020F0502020204030204" pitchFamily="34" charset="0"/>
            </a:endParaRPr>
          </a:p>
          <a:p>
            <a:r>
              <a:rPr lang="en-GB" dirty="0" smtClean="0">
                <a:latin typeface="Calibri" panose="020F0502020204030204" pitchFamily="34" charset="0"/>
              </a:rPr>
              <a:t>8.00 </a:t>
            </a:r>
            <a:r>
              <a:rPr lang="en-GB" dirty="0">
                <a:latin typeface="Calibri" panose="020F0502020204030204" pitchFamily="34" charset="0"/>
              </a:rPr>
              <a:t>		Breakfast Club (Optional)</a:t>
            </a:r>
          </a:p>
          <a:p>
            <a:r>
              <a:rPr lang="en-GB" dirty="0" smtClean="0">
                <a:latin typeface="Calibri" panose="020F0502020204030204" pitchFamily="34" charset="0"/>
              </a:rPr>
              <a:t>8.25 </a:t>
            </a:r>
            <a:r>
              <a:rPr lang="en-GB" dirty="0">
                <a:latin typeface="Calibri" panose="020F0502020204030204" pitchFamily="34" charset="0"/>
              </a:rPr>
              <a:t>		</a:t>
            </a:r>
            <a:r>
              <a:rPr lang="en-GB" dirty="0" smtClean="0">
                <a:latin typeface="Calibri" panose="020F0502020204030204" pitchFamily="34" charset="0"/>
              </a:rPr>
              <a:t>Soft Start supervision</a:t>
            </a:r>
            <a:endParaRPr lang="en-GB" dirty="0">
              <a:latin typeface="Calibri" panose="020F0502020204030204" pitchFamily="34" charset="0"/>
            </a:endParaRPr>
          </a:p>
          <a:p>
            <a:r>
              <a:rPr lang="en-GB" dirty="0" smtClean="0">
                <a:latin typeface="Calibri" panose="020F0502020204030204" pitchFamily="34" charset="0"/>
              </a:rPr>
              <a:t>8.40 </a:t>
            </a:r>
            <a:r>
              <a:rPr lang="en-GB" dirty="0">
                <a:latin typeface="Calibri" panose="020F0502020204030204" pitchFamily="34" charset="0"/>
              </a:rPr>
              <a:t>		School Day starts</a:t>
            </a:r>
          </a:p>
          <a:p>
            <a:r>
              <a:rPr lang="en-GB" dirty="0">
                <a:latin typeface="Calibri" panose="020F0502020204030204" pitchFamily="34" charset="0"/>
              </a:rPr>
              <a:t>9:00		Morning Session 1 </a:t>
            </a:r>
          </a:p>
          <a:p>
            <a:r>
              <a:rPr lang="en-GB" dirty="0" smtClean="0">
                <a:latin typeface="Calibri" panose="020F0502020204030204" pitchFamily="34" charset="0"/>
              </a:rPr>
              <a:t>10.15 </a:t>
            </a:r>
            <a:r>
              <a:rPr lang="en-GB" dirty="0">
                <a:latin typeface="Calibri" panose="020F0502020204030204" pitchFamily="34" charset="0"/>
              </a:rPr>
              <a:t>	Interval</a:t>
            </a:r>
          </a:p>
          <a:p>
            <a:r>
              <a:rPr lang="en-GB" dirty="0" smtClean="0">
                <a:latin typeface="Calibri" panose="020F0502020204030204" pitchFamily="34" charset="0"/>
              </a:rPr>
              <a:t>10.32 </a:t>
            </a:r>
            <a:r>
              <a:rPr lang="en-GB" dirty="0">
                <a:latin typeface="Calibri" panose="020F0502020204030204" pitchFamily="34" charset="0"/>
              </a:rPr>
              <a:t>	Morning Session 2</a:t>
            </a:r>
          </a:p>
          <a:p>
            <a:r>
              <a:rPr lang="en-GB" dirty="0" smtClean="0">
                <a:latin typeface="Calibri" panose="020F0502020204030204" pitchFamily="34" charset="0"/>
              </a:rPr>
              <a:t>11.50</a:t>
            </a:r>
            <a:r>
              <a:rPr lang="en-GB" dirty="0">
                <a:latin typeface="Calibri" panose="020F0502020204030204" pitchFamily="34" charset="0"/>
              </a:rPr>
              <a:t>		Lunch</a:t>
            </a:r>
          </a:p>
          <a:p>
            <a:r>
              <a:rPr lang="en-GB" dirty="0" smtClean="0">
                <a:latin typeface="Calibri" panose="020F0502020204030204" pitchFamily="34" charset="0"/>
              </a:rPr>
              <a:t>12.30</a:t>
            </a:r>
            <a:r>
              <a:rPr lang="en-GB" dirty="0">
                <a:latin typeface="Calibri" panose="020F0502020204030204" pitchFamily="34" charset="0"/>
              </a:rPr>
              <a:t>		Afternoon Session</a:t>
            </a:r>
          </a:p>
          <a:p>
            <a:r>
              <a:rPr lang="en-GB" dirty="0" smtClean="0">
                <a:latin typeface="Calibri" panose="020F0502020204030204" pitchFamily="34" charset="0"/>
              </a:rPr>
              <a:t>15.00</a:t>
            </a:r>
            <a:r>
              <a:rPr lang="en-GB" dirty="0">
                <a:latin typeface="Calibri" panose="020F0502020204030204" pitchFamily="34" charset="0"/>
              </a:rPr>
              <a:t>		End of School Day</a:t>
            </a:r>
          </a:p>
        </p:txBody>
      </p:sp>
      <p:sp>
        <p:nvSpPr>
          <p:cNvPr id="2" name="Title 1"/>
          <p:cNvSpPr>
            <a:spLocks noGrp="1"/>
          </p:cNvSpPr>
          <p:nvPr>
            <p:ph type="title"/>
          </p:nvPr>
        </p:nvSpPr>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Homework </a:t>
            </a:r>
            <a:r>
              <a:rPr lang="en-GB" sz="3600" dirty="0" smtClean="0"/>
              <a:t>– Ideas to Support     </a:t>
            </a:r>
            <a:br>
              <a:rPr lang="en-GB" sz="3600" dirty="0" smtClean="0"/>
            </a:br>
            <a:r>
              <a:rPr lang="en-GB" sz="3600" dirty="0"/>
              <a:t> </a:t>
            </a:r>
            <a:r>
              <a:rPr lang="en-GB" sz="3600" dirty="0" smtClean="0"/>
              <a:t>                       Reading at Home</a:t>
            </a:r>
            <a:endParaRPr lang="en-GB" sz="3600" dirty="0"/>
          </a:p>
        </p:txBody>
      </p:sp>
      <p:sp>
        <p:nvSpPr>
          <p:cNvPr id="3" name="Content Placeholder 2"/>
          <p:cNvSpPr>
            <a:spLocks noGrp="1"/>
          </p:cNvSpPr>
          <p:nvPr>
            <p:ph idx="1"/>
          </p:nvPr>
        </p:nvSpPr>
        <p:spPr>
          <a:xfrm>
            <a:off x="2339752" y="1059582"/>
            <a:ext cx="6347048" cy="3747863"/>
          </a:xfrm>
        </p:spPr>
        <p:txBody>
          <a:bodyPr>
            <a:noAutofit/>
          </a:bodyPr>
          <a:lstStyle/>
          <a:p>
            <a:pPr lvl="0"/>
            <a:r>
              <a:rPr lang="en-GB" sz="1650" dirty="0"/>
              <a:t>Look </a:t>
            </a:r>
            <a:r>
              <a:rPr lang="en-GB" sz="1650" dirty="0" smtClean="0"/>
              <a:t>at, </a:t>
            </a:r>
            <a:r>
              <a:rPr lang="en-GB" sz="1650" dirty="0"/>
              <a:t>and discuss the front cover, back cover, spine, blurb, author and illustrator.</a:t>
            </a:r>
          </a:p>
          <a:p>
            <a:pPr lvl="0"/>
            <a:r>
              <a:rPr lang="en-GB" sz="1650" dirty="0"/>
              <a:t>Look at the pictures and talk about them together.</a:t>
            </a:r>
          </a:p>
          <a:p>
            <a:pPr lvl="0"/>
            <a:r>
              <a:rPr lang="en-GB" sz="1650" dirty="0"/>
              <a:t>Stop at different parts and predict what will happen next.  Also discuss the sequence of the story (Beginning, Middle, End or First, Next, Then, Last).</a:t>
            </a:r>
          </a:p>
          <a:p>
            <a:pPr lvl="0"/>
            <a:r>
              <a:rPr lang="en-GB" sz="1650" dirty="0"/>
              <a:t>Look at sentence structure (capital letters, full stops, finger spaces etc.)</a:t>
            </a:r>
          </a:p>
          <a:p>
            <a:pPr lvl="0"/>
            <a:r>
              <a:rPr lang="en-GB" sz="1650" dirty="0"/>
              <a:t>Look for known tricky words and sounds (Your child may begin to attempt to blend sounds together to read simple words).</a:t>
            </a:r>
          </a:p>
          <a:p>
            <a:pPr lvl="0"/>
            <a:r>
              <a:rPr lang="en-GB" sz="1650" dirty="0"/>
              <a:t>Try to relate the themes in the book to your child’s own experiences.</a:t>
            </a:r>
          </a:p>
          <a:p>
            <a:pPr lvl="0"/>
            <a:r>
              <a:rPr lang="en-GB" sz="1650" dirty="0"/>
              <a:t>Also allow time for your child to explore the book independently after reading it together.</a:t>
            </a:r>
          </a:p>
          <a:p>
            <a:pPr>
              <a:defRPr/>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spTree>
    <p:extLst>
      <p:ext uri="{BB962C8B-B14F-4D97-AF65-F5344CB8AC3E}">
        <p14:creationId xmlns:p14="http://schemas.microsoft.com/office/powerpoint/2010/main" val="15683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563072" cy="857250"/>
          </a:xfrm>
        </p:spPr>
        <p:txBody>
          <a:bodyPr>
            <a:normAutofit/>
          </a:bodyPr>
          <a:lstStyle/>
          <a:p>
            <a:pPr algn="ctr"/>
            <a:r>
              <a:rPr lang="en-GB" dirty="0"/>
              <a:t>Homework – </a:t>
            </a:r>
            <a:r>
              <a:rPr lang="en-GB" dirty="0" smtClean="0"/>
              <a:t>Spelling</a:t>
            </a:r>
            <a:endParaRPr lang="en-GB" dirty="0"/>
          </a:p>
        </p:txBody>
      </p:sp>
      <p:sp>
        <p:nvSpPr>
          <p:cNvPr id="3" name="Content Placeholder 2"/>
          <p:cNvSpPr>
            <a:spLocks noGrp="1"/>
          </p:cNvSpPr>
          <p:nvPr>
            <p:ph idx="1"/>
          </p:nvPr>
        </p:nvSpPr>
        <p:spPr>
          <a:xfrm>
            <a:off x="2335758" y="987574"/>
            <a:ext cx="6347048" cy="3747863"/>
          </a:xfrm>
        </p:spPr>
        <p:txBody>
          <a:bodyPr>
            <a:noAutofit/>
          </a:bodyPr>
          <a:lstStyle/>
          <a:p>
            <a:pPr marL="0" indent="0">
              <a:buNone/>
            </a:pPr>
            <a:r>
              <a:rPr lang="en-GB" sz="1650" dirty="0" smtClean="0"/>
              <a:t>Later in P1 your </a:t>
            </a:r>
            <a:r>
              <a:rPr lang="en-GB" sz="1650" dirty="0"/>
              <a:t>child will receive a list </a:t>
            </a:r>
            <a:r>
              <a:rPr lang="en-GB" sz="1650" dirty="0" smtClean="0"/>
              <a:t>of Spelling words </a:t>
            </a:r>
            <a:r>
              <a:rPr lang="en-GB" sz="1650" dirty="0"/>
              <a:t>that </a:t>
            </a:r>
            <a:r>
              <a:rPr lang="en-GB" sz="1650" dirty="0" smtClean="0"/>
              <a:t>they </a:t>
            </a:r>
            <a:r>
              <a:rPr lang="en-GB" sz="1650" dirty="0"/>
              <a:t>have covered in class. </a:t>
            </a:r>
          </a:p>
          <a:p>
            <a:pPr marL="0" indent="0">
              <a:buNone/>
            </a:pPr>
            <a:endParaRPr lang="en-GB" sz="1650" dirty="0"/>
          </a:p>
          <a:p>
            <a:pPr marL="0" indent="0">
              <a:buNone/>
            </a:pPr>
            <a:r>
              <a:rPr lang="en-GB" sz="1650" dirty="0"/>
              <a:t>You may want to discuss these words </a:t>
            </a:r>
            <a:r>
              <a:rPr lang="en-GB" sz="1650" dirty="0" smtClean="0"/>
              <a:t>with </a:t>
            </a:r>
            <a:r>
              <a:rPr lang="en-GB" sz="1650" dirty="0"/>
              <a:t>your </a:t>
            </a:r>
            <a:r>
              <a:rPr lang="en-GB" sz="1650" dirty="0" smtClean="0"/>
              <a:t>child, </a:t>
            </a:r>
            <a:r>
              <a:rPr lang="en-GB" sz="1650" dirty="0" smtClean="0"/>
              <a:t>and </a:t>
            </a:r>
            <a:r>
              <a:rPr lang="en-GB" sz="1650" dirty="0"/>
              <a:t>complete one of the </a:t>
            </a:r>
            <a:r>
              <a:rPr lang="en-GB" sz="1650" dirty="0" smtClean="0"/>
              <a:t>tasks from the </a:t>
            </a:r>
            <a:r>
              <a:rPr lang="en-GB" sz="1650" dirty="0"/>
              <a:t>literacy grid in </a:t>
            </a:r>
            <a:r>
              <a:rPr lang="en-GB" sz="1650" dirty="0" smtClean="0"/>
              <a:t>the </a:t>
            </a:r>
            <a:r>
              <a:rPr lang="en-GB" sz="1650" dirty="0"/>
              <a:t>homework jotter.</a:t>
            </a:r>
          </a:p>
          <a:p>
            <a:pPr marL="0" indent="0">
              <a:buNone/>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pic>
        <p:nvPicPr>
          <p:cNvPr id="4" name="Picture 3">
            <a:extLst>
              <a:ext uri="{FF2B5EF4-FFF2-40B4-BE49-F238E27FC236}">
                <a16:creationId xmlns:a16="http://schemas.microsoft.com/office/drawing/2014/main" xmlns="" id="{D450F8AC-E013-420E-9267-BEFD7E47F1CF}"/>
              </a:ext>
            </a:extLst>
          </p:cNvPr>
          <p:cNvPicPr>
            <a:picLocks noChangeAspect="1"/>
          </p:cNvPicPr>
          <p:nvPr/>
        </p:nvPicPr>
        <p:blipFill>
          <a:blip r:embed="rId2"/>
          <a:stretch>
            <a:fillRect/>
          </a:stretch>
        </p:blipFill>
        <p:spPr>
          <a:xfrm>
            <a:off x="3419872" y="2592621"/>
            <a:ext cx="3888432" cy="2546860"/>
          </a:xfrm>
          <a:prstGeom prst="rect">
            <a:avLst/>
          </a:prstGeom>
        </p:spPr>
      </p:pic>
    </p:spTree>
    <p:extLst>
      <p:ext uri="{BB962C8B-B14F-4D97-AF65-F5344CB8AC3E}">
        <p14:creationId xmlns:p14="http://schemas.microsoft.com/office/powerpoint/2010/main" val="11621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95486"/>
            <a:ext cx="7067128" cy="857250"/>
          </a:xfrm>
        </p:spPr>
        <p:txBody>
          <a:bodyPr>
            <a:normAutofit fontScale="90000"/>
          </a:bodyPr>
          <a:lstStyle/>
          <a:p>
            <a:pPr algn="ctr"/>
            <a:r>
              <a:rPr lang="en-GB" dirty="0"/>
              <a:t>Homework – Tricky Word Keyring</a:t>
            </a:r>
          </a:p>
        </p:txBody>
      </p:sp>
      <p:sp>
        <p:nvSpPr>
          <p:cNvPr id="3" name="Content Placeholder 2"/>
          <p:cNvSpPr>
            <a:spLocks noGrp="1"/>
          </p:cNvSpPr>
          <p:nvPr>
            <p:ph idx="1"/>
          </p:nvPr>
        </p:nvSpPr>
        <p:spPr>
          <a:xfrm>
            <a:off x="2411760" y="1200151"/>
            <a:ext cx="6347048" cy="3747863"/>
          </a:xfrm>
        </p:spPr>
        <p:txBody>
          <a:bodyPr>
            <a:noAutofit/>
          </a:bodyPr>
          <a:lstStyle/>
          <a:p>
            <a:pPr marL="0" indent="0">
              <a:buNone/>
            </a:pPr>
            <a:r>
              <a:rPr lang="en-GB" sz="1650" dirty="0"/>
              <a:t>Your child’s T</a:t>
            </a:r>
            <a:r>
              <a:rPr lang="en-GB" sz="1650" dirty="0" smtClean="0"/>
              <a:t>ricky </a:t>
            </a:r>
            <a:r>
              <a:rPr lang="en-GB" sz="1650" dirty="0"/>
              <a:t>W</a:t>
            </a:r>
            <a:r>
              <a:rPr lang="en-GB" sz="1650" dirty="0" smtClean="0"/>
              <a:t>ord </a:t>
            </a:r>
            <a:r>
              <a:rPr lang="en-GB" sz="1650" dirty="0"/>
              <a:t>keyring will build up a list of tricky words that they will gradually cover </a:t>
            </a:r>
            <a:r>
              <a:rPr lang="en-GB" sz="1650" dirty="0" smtClean="0"/>
              <a:t>in </a:t>
            </a:r>
            <a:r>
              <a:rPr lang="en-GB" sz="1650" dirty="0"/>
              <a:t>class.</a:t>
            </a:r>
          </a:p>
          <a:p>
            <a:pPr marL="0" indent="0">
              <a:buNone/>
            </a:pPr>
            <a:endParaRPr lang="en-GB" sz="1650" dirty="0"/>
          </a:p>
          <a:p>
            <a:pPr marL="0" indent="0">
              <a:buNone/>
            </a:pPr>
            <a:r>
              <a:rPr lang="en-GB" sz="1650" dirty="0"/>
              <a:t>Please practise the tricky words provided on a regular basis with your child to increase their word recognition and fluency when reading.</a:t>
            </a:r>
          </a:p>
          <a:p>
            <a:pPr marL="0" indent="0">
              <a:buNone/>
            </a:pPr>
            <a:endParaRPr lang="en-GB" sz="1650" dirty="0"/>
          </a:p>
          <a:p>
            <a:pPr marL="0" indent="0">
              <a:buNone/>
            </a:pPr>
            <a:r>
              <a:rPr lang="en-GB" sz="1650" dirty="0"/>
              <a:t>When we start a new set of tricky words, </a:t>
            </a:r>
            <a:r>
              <a:rPr lang="en-GB" sz="1650" dirty="0" smtClean="0"/>
              <a:t>these will </a:t>
            </a:r>
            <a:r>
              <a:rPr lang="en-GB" sz="1650" dirty="0"/>
              <a:t>be added to </a:t>
            </a:r>
            <a:r>
              <a:rPr lang="en-GB" sz="1650" dirty="0" smtClean="0"/>
              <a:t>the </a:t>
            </a:r>
            <a:r>
              <a:rPr lang="en-GB" sz="1650" dirty="0" smtClean="0"/>
              <a:t>keyring</a:t>
            </a:r>
            <a:r>
              <a:rPr lang="en-GB" sz="1650" dirty="0"/>
              <a:t> </a:t>
            </a:r>
            <a:r>
              <a:rPr lang="en-GB" sz="1650" dirty="0" smtClean="0"/>
              <a:t>as soon as possible.</a:t>
            </a:r>
            <a:r>
              <a:rPr lang="en-GB" sz="1650" dirty="0" smtClean="0"/>
              <a:t> </a:t>
            </a:r>
            <a:endParaRPr lang="en-GB" sz="1650" dirty="0"/>
          </a:p>
          <a:p>
            <a:pPr marL="0" indent="0">
              <a:buNone/>
            </a:pPr>
            <a:endParaRPr lang="en-GB" sz="1650" dirty="0"/>
          </a:p>
          <a:p>
            <a:pPr marL="0" indent="0">
              <a:buNone/>
            </a:pPr>
            <a:r>
              <a:rPr lang="en-GB" sz="1650" dirty="0"/>
              <a:t>It is important to revise all tricky words on a regular basis.</a:t>
            </a:r>
          </a:p>
          <a:p>
            <a:pPr>
              <a:defRPr/>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spTree>
    <p:extLst>
      <p:ext uri="{BB962C8B-B14F-4D97-AF65-F5344CB8AC3E}">
        <p14:creationId xmlns:p14="http://schemas.microsoft.com/office/powerpoint/2010/main" val="37811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563072" cy="857250"/>
          </a:xfrm>
        </p:spPr>
        <p:txBody>
          <a:bodyPr>
            <a:normAutofit/>
          </a:bodyPr>
          <a:lstStyle/>
          <a:p>
            <a:pPr algn="ctr"/>
            <a:r>
              <a:rPr lang="en-GB" dirty="0"/>
              <a:t>Homework – Numeracy</a:t>
            </a:r>
          </a:p>
        </p:txBody>
      </p:sp>
      <p:sp>
        <p:nvSpPr>
          <p:cNvPr id="3" name="Content Placeholder 2"/>
          <p:cNvSpPr>
            <a:spLocks noGrp="1"/>
          </p:cNvSpPr>
          <p:nvPr>
            <p:ph idx="1"/>
          </p:nvPr>
        </p:nvSpPr>
        <p:spPr>
          <a:xfrm>
            <a:off x="2411760" y="483518"/>
            <a:ext cx="6347048" cy="3747863"/>
          </a:xfrm>
        </p:spPr>
        <p:txBody>
          <a:bodyPr>
            <a:noAutofit/>
          </a:bodyPr>
          <a:lstStyle/>
          <a:p>
            <a:endParaRPr lang="en-GB" sz="1600" dirty="0">
              <a:latin typeface="SassoonCRInfant" pitchFamily="2" charset="0"/>
            </a:endParaRPr>
          </a:p>
          <a:p>
            <a:pPr marL="0" indent="0">
              <a:buNone/>
            </a:pPr>
            <a:endParaRPr lang="en-GB" sz="1600" dirty="0"/>
          </a:p>
          <a:p>
            <a:r>
              <a:rPr lang="en-GB" sz="1600" dirty="0"/>
              <a:t>You may want to complete one of the active learning tasks on </a:t>
            </a:r>
            <a:r>
              <a:rPr lang="en-GB" sz="1600" dirty="0" smtClean="0"/>
              <a:t>the numeracy grid.</a:t>
            </a:r>
            <a:endParaRPr lang="en-GB" sz="1600" dirty="0">
              <a:latin typeface="SassoonCRInfant" pitchFamily="2" charset="0"/>
            </a:endParaRPr>
          </a:p>
        </p:txBody>
      </p:sp>
      <p:pic>
        <p:nvPicPr>
          <p:cNvPr id="4" name="Picture 3">
            <a:extLst>
              <a:ext uri="{FF2B5EF4-FFF2-40B4-BE49-F238E27FC236}">
                <a16:creationId xmlns:a16="http://schemas.microsoft.com/office/drawing/2014/main" xmlns="" id="{8FBE4955-C652-489D-88A8-54462311B4F2}"/>
              </a:ext>
            </a:extLst>
          </p:cNvPr>
          <p:cNvPicPr>
            <a:picLocks noChangeAspect="1"/>
          </p:cNvPicPr>
          <p:nvPr/>
        </p:nvPicPr>
        <p:blipFill>
          <a:blip r:embed="rId2"/>
          <a:stretch>
            <a:fillRect/>
          </a:stretch>
        </p:blipFill>
        <p:spPr>
          <a:xfrm>
            <a:off x="3131840" y="1779662"/>
            <a:ext cx="4199114" cy="2663085"/>
          </a:xfrm>
          <a:prstGeom prst="rect">
            <a:avLst/>
          </a:prstGeom>
        </p:spPr>
      </p:pic>
    </p:spTree>
    <p:extLst>
      <p:ext uri="{BB962C8B-B14F-4D97-AF65-F5344CB8AC3E}">
        <p14:creationId xmlns:p14="http://schemas.microsoft.com/office/powerpoint/2010/main" val="32730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95486"/>
            <a:ext cx="6768752" cy="4896544"/>
          </a:xfrm>
        </p:spPr>
        <p:txBody>
          <a:bodyPr>
            <a:normAutofit/>
          </a:bodyPr>
          <a:lstStyle/>
          <a:p>
            <a:pPr>
              <a:defRPr/>
            </a:pP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Dojo Points </a:t>
            </a:r>
            <a:r>
              <a:rPr lang="en-GB" sz="2400" dirty="0">
                <a:latin typeface="+mn-lt"/>
                <a:ea typeface="HelloIHeart1" panose="02000603000000000000" pitchFamily="2" charset="0"/>
              </a:rPr>
              <a:t>for </a:t>
            </a:r>
            <a:r>
              <a:rPr lang="en-GB" sz="2400" dirty="0" smtClean="0">
                <a:latin typeface="+mn-lt"/>
                <a:ea typeface="HelloIHeart1" panose="02000603000000000000" pitchFamily="2" charset="0"/>
              </a:rPr>
              <a:t>Living </a:t>
            </a:r>
            <a:r>
              <a:rPr lang="en-GB" sz="2400" dirty="0">
                <a:latin typeface="+mn-lt"/>
                <a:ea typeface="HelloIHeart1" panose="02000603000000000000" pitchFamily="2" charset="0"/>
              </a:rPr>
              <a:t>the </a:t>
            </a:r>
            <a:r>
              <a:rPr lang="en-GB" sz="2400" dirty="0" smtClean="0">
                <a:latin typeface="+mn-lt"/>
                <a:ea typeface="HelloIHeart1" panose="02000603000000000000" pitchFamily="2" charset="0"/>
              </a:rPr>
              <a:t>School Values </a:t>
            </a:r>
            <a:r>
              <a:rPr lang="en-GB" sz="2400" dirty="0">
                <a:latin typeface="+mn-lt"/>
                <a:ea typeface="HelloIHeart1" panose="02000603000000000000" pitchFamily="2" charset="0"/>
              </a:rPr>
              <a:t>(Respectful, Responsible, Friendly, Successful, Inclusive and Enthusiastic</a:t>
            </a:r>
            <a:r>
              <a:rPr lang="en-GB" sz="2400" dirty="0" smtClean="0">
                <a:latin typeface="+mn-lt"/>
                <a:ea typeface="HelloIHeart1" panose="02000603000000000000" pitchFamily="2" charset="0"/>
              </a:rPr>
              <a:t>)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Living Our Values certificate at </a:t>
            </a:r>
            <a:r>
              <a:rPr lang="en-GB" sz="2400" dirty="0" smtClean="0">
                <a:latin typeface="+mn-lt"/>
                <a:ea typeface="HelloIHeart1" panose="02000603000000000000" pitchFamily="2" charset="0"/>
              </a:rPr>
              <a:t>our Virtual Assembly</a:t>
            </a: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Sharing success and achievements </a:t>
            </a:r>
            <a:r>
              <a:rPr lang="en-GB" sz="2400" dirty="0">
                <a:latin typeface="+mn-lt"/>
                <a:ea typeface="HelloIHeart1" panose="02000603000000000000" pitchFamily="2" charset="0"/>
              </a:rPr>
              <a:t>in </a:t>
            </a:r>
            <a:r>
              <a:rPr lang="en-GB" sz="2400" dirty="0" smtClean="0">
                <a:latin typeface="+mn-lt"/>
                <a:ea typeface="HelloIHeart1" panose="02000603000000000000" pitchFamily="2" charset="0"/>
              </a:rPr>
              <a:t>class with peers</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Mid Calder Magical Moments – sharing success and achievements with Mrs </a:t>
            </a:r>
            <a:r>
              <a:rPr lang="en-GB" sz="2400" dirty="0" err="1" smtClean="0">
                <a:latin typeface="+mn-lt"/>
                <a:ea typeface="HelloIHeart1" panose="02000603000000000000" pitchFamily="2" charset="0"/>
              </a:rPr>
              <a:t>Thurlow</a:t>
            </a:r>
            <a:r>
              <a:rPr lang="en-GB" sz="2400" dirty="0" smtClean="0">
                <a:latin typeface="+mn-lt"/>
                <a:ea typeface="HelloIHeart1" panose="02000603000000000000" pitchFamily="2" charset="0"/>
              </a:rPr>
              <a:t> and Mrs Ross through </a:t>
            </a:r>
            <a:r>
              <a:rPr lang="en-GB" sz="2400" dirty="0" smtClean="0">
                <a:latin typeface="+mn-lt"/>
                <a:ea typeface="HelloIHeart1" panose="02000603000000000000" pitchFamily="2" charset="0"/>
              </a:rPr>
              <a:t>a video call on TEAMS</a:t>
            </a:r>
            <a:endParaRPr lang="en-GB" sz="2400" dirty="0">
              <a:latin typeface="+mn-lt"/>
              <a:ea typeface="HelloIHeart1" panose="02000603000000000000" pitchFamily="2" charset="0"/>
            </a:endParaRPr>
          </a:p>
        </p:txBody>
      </p:sp>
      <p:sp>
        <p:nvSpPr>
          <p:cNvPr id="3" name="Rectangle 2"/>
          <p:cNvSpPr/>
          <p:nvPr/>
        </p:nvSpPr>
        <p:spPr>
          <a:xfrm>
            <a:off x="2411760" y="267494"/>
            <a:ext cx="6264696" cy="646331"/>
          </a:xfrm>
          <a:prstGeom prst="rect">
            <a:avLst/>
          </a:prstGeom>
        </p:spPr>
        <p:txBody>
          <a:bodyPr wrap="square">
            <a:spAutoFit/>
          </a:bodyPr>
          <a:lstStyle/>
          <a:p>
            <a:r>
              <a:rPr lang="en-GB" sz="3600" dirty="0" smtClean="0"/>
              <a:t>Celebrating Success</a:t>
            </a:r>
            <a:endParaRPr lang="en-GB" sz="3600" dirty="0"/>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32" y="-92546"/>
            <a:ext cx="6768752" cy="4896544"/>
          </a:xfrm>
        </p:spPr>
        <p:txBody>
          <a:bodyPr>
            <a:normAutofit fontScale="90000"/>
          </a:bodyPr>
          <a:lstStyle/>
          <a:p>
            <a:pPr marL="571500" indent="-571500">
              <a:buFont typeface="Arial" panose="020B0604020202020204" pitchFamily="34" charset="0"/>
              <a:buChar char="•"/>
              <a:defRPr/>
            </a:pP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a:latin typeface="+mn-lt"/>
                <a:ea typeface="HelloIHeart1" panose="02000603000000000000" pitchFamily="2" charset="0"/>
              </a:rPr>
              <a:t/>
            </a:r>
            <a:br>
              <a:rPr lang="en-GB" sz="2400" dirty="0">
                <a:latin typeface="+mn-lt"/>
                <a:ea typeface="HelloIHeart1" panose="02000603000000000000" pitchFamily="2" charset="0"/>
              </a:rPr>
            </a:br>
            <a:r>
              <a:rPr lang="en-GB" sz="2400" dirty="0">
                <a:ea typeface="HelloIHeart1" panose="02000603000000000000" pitchFamily="2" charset="0"/>
              </a:rPr>
              <a:t>I can earn 25 minutes of free time on a </a:t>
            </a:r>
            <a:r>
              <a:rPr lang="en-GB" sz="2400" dirty="0" smtClean="0">
                <a:ea typeface="HelloIHeart1" panose="02000603000000000000" pitchFamily="2" charset="0"/>
              </a:rPr>
              <a:t>Friday.</a:t>
            </a:r>
            <a:r>
              <a:rPr lang="en-GB" sz="2400" dirty="0" smtClean="0">
                <a:latin typeface="+mn-lt"/>
                <a:ea typeface="HelloIHeart1" panose="02000603000000000000" pitchFamily="2" charset="0"/>
              </a:rPr>
              <a:t/>
            </a:r>
            <a:br>
              <a:rPr lang="en-GB" sz="2400" dirty="0" smtClean="0">
                <a:latin typeface="+mn-lt"/>
                <a:ea typeface="HelloIHeart1" panose="02000603000000000000" pitchFamily="2" charset="0"/>
              </a:rPr>
            </a:br>
            <a:r>
              <a:rPr lang="en-GB" sz="2400" dirty="0" smtClean="0">
                <a:latin typeface="+mn-lt"/>
                <a:ea typeface="HelloIHeart1" panose="02000603000000000000" pitchFamily="2" charset="0"/>
              </a:rPr>
              <a:t>                                                                                                                    </a:t>
            </a:r>
            <a:r>
              <a:rPr lang="en-GB" sz="2400" dirty="0">
                <a:latin typeface="+mn-lt"/>
                <a:ea typeface="HelloIHeart1" panose="02000603000000000000" pitchFamily="2" charset="0"/>
              </a:rPr>
              <a:t>Each day I can earn 5 minutes of </a:t>
            </a:r>
            <a:r>
              <a:rPr lang="en-GB" sz="2400" dirty="0" smtClean="0">
                <a:latin typeface="+mn-lt"/>
                <a:ea typeface="HelloIHeart1" panose="02000603000000000000" pitchFamily="2" charset="0"/>
              </a:rPr>
              <a:t>Friday free time by </a:t>
            </a:r>
            <a:r>
              <a:rPr lang="en-GB" sz="2400" dirty="0">
                <a:latin typeface="+mn-lt"/>
                <a:ea typeface="HelloIHeart1" panose="02000603000000000000" pitchFamily="2" charset="0"/>
              </a:rPr>
              <a:t>following the school’s </a:t>
            </a:r>
            <a:r>
              <a:rPr lang="en-GB" sz="2400" dirty="0" smtClean="0">
                <a:latin typeface="+mn-lt"/>
                <a:ea typeface="HelloIHeart1" panose="02000603000000000000" pitchFamily="2" charset="0"/>
              </a:rPr>
              <a:t>Behaviour </a:t>
            </a:r>
            <a:r>
              <a:rPr lang="en-GB" sz="2400" dirty="0">
                <a:latin typeface="+mn-lt"/>
                <a:ea typeface="HelloIHeart1" panose="02000603000000000000" pitchFamily="2" charset="0"/>
              </a:rPr>
              <a:t>P</a:t>
            </a:r>
            <a:r>
              <a:rPr lang="en-GB" sz="2400" dirty="0" smtClean="0">
                <a:latin typeface="+mn-lt"/>
                <a:ea typeface="HelloIHeart1" panose="02000603000000000000" pitchFamily="2" charset="0"/>
              </a:rPr>
              <a:t>olicy and ending the day on the green circle.</a:t>
            </a:r>
            <a:br>
              <a:rPr lang="en-GB" sz="2400" dirty="0" smtClean="0">
                <a:latin typeface="+mn-lt"/>
                <a:ea typeface="HelloIHeart1" panose="02000603000000000000" pitchFamily="2" charset="0"/>
              </a:rPr>
            </a:br>
            <a:r>
              <a:rPr lang="en-GB" sz="2400" dirty="0">
                <a:latin typeface="+mn-lt"/>
                <a:ea typeface="HelloIHeart1" panose="02000603000000000000" pitchFamily="2" charset="0"/>
              </a:rPr>
              <a:t/>
            </a:r>
            <a:br>
              <a:rPr lang="en-GB" sz="2400" dirty="0">
                <a:latin typeface="+mn-lt"/>
                <a:ea typeface="HelloIHeart1" panose="02000603000000000000" pitchFamily="2" charset="0"/>
              </a:rPr>
            </a:br>
            <a:r>
              <a:rPr lang="en-GB" sz="2400" dirty="0">
                <a:latin typeface="+mn-lt"/>
                <a:ea typeface="HelloIHeart1" panose="02000603000000000000" pitchFamily="2" charset="0"/>
              </a:rPr>
              <a:t>I can use this </a:t>
            </a:r>
            <a:r>
              <a:rPr lang="en-GB" sz="2400" dirty="0" smtClean="0">
                <a:latin typeface="+mn-lt"/>
                <a:ea typeface="HelloIHeart1" panose="02000603000000000000" pitchFamily="2" charset="0"/>
              </a:rPr>
              <a:t>time on Friday </a:t>
            </a:r>
            <a:r>
              <a:rPr lang="en-GB" sz="2400" dirty="0">
                <a:latin typeface="+mn-lt"/>
                <a:ea typeface="HelloIHeart1" panose="02000603000000000000" pitchFamily="2" charset="0"/>
              </a:rPr>
              <a:t>to play, </a:t>
            </a:r>
            <a:r>
              <a:rPr lang="en-GB" sz="2400" dirty="0" smtClean="0">
                <a:latin typeface="+mn-lt"/>
                <a:ea typeface="HelloIHeart1" panose="02000603000000000000" pitchFamily="2" charset="0"/>
              </a:rPr>
              <a:t>draw, colour, relax </a:t>
            </a:r>
            <a:r>
              <a:rPr lang="en-GB" sz="2400" dirty="0">
                <a:latin typeface="+mn-lt"/>
                <a:ea typeface="HelloIHeart1" panose="02000603000000000000" pitchFamily="2" charset="0"/>
              </a:rPr>
              <a:t>and talk with my friends</a:t>
            </a:r>
            <a:r>
              <a:rPr lang="en-GB" sz="2400" dirty="0" smtClean="0">
                <a:latin typeface="+mn-lt"/>
                <a:ea typeface="HelloIHeart1" panose="02000603000000000000" pitchFamily="2" charset="0"/>
              </a:rPr>
              <a:t>.</a:t>
            </a:r>
            <a:br>
              <a:rPr lang="en-GB" sz="2400" dirty="0" smtClean="0">
                <a:latin typeface="+mn-lt"/>
                <a:ea typeface="HelloIHeart1" panose="02000603000000000000" pitchFamily="2" charset="0"/>
              </a:rPr>
            </a:br>
            <a:r>
              <a:rPr lang="en-GB" sz="2400" dirty="0">
                <a:latin typeface="+mn-lt"/>
                <a:ea typeface="HelloIHeart1" panose="02000603000000000000" pitchFamily="2" charset="0"/>
              </a:rPr>
              <a:t/>
            </a:r>
            <a:br>
              <a:rPr lang="en-GB" sz="2400" dirty="0">
                <a:latin typeface="+mn-lt"/>
                <a:ea typeface="HelloIHeart1" panose="02000603000000000000" pitchFamily="2" charset="0"/>
              </a:rPr>
            </a:br>
            <a:r>
              <a:rPr lang="en-GB" sz="2400" dirty="0">
                <a:latin typeface="+mn-lt"/>
                <a:ea typeface="HelloIHeart1" panose="02000603000000000000" pitchFamily="2" charset="0"/>
              </a:rPr>
              <a:t>I can play games provided by </a:t>
            </a:r>
            <a:r>
              <a:rPr lang="en-GB" sz="2400" dirty="0" smtClean="0">
                <a:latin typeface="+mn-lt"/>
                <a:ea typeface="HelloIHeart1" panose="02000603000000000000" pitchFamily="2" charset="0"/>
              </a:rPr>
              <a:t>school but </a:t>
            </a:r>
            <a:r>
              <a:rPr lang="en-GB" sz="2400" dirty="0">
                <a:latin typeface="+mn-lt"/>
                <a:ea typeface="HelloIHeart1" panose="02000603000000000000" pitchFamily="2" charset="0"/>
              </a:rPr>
              <a:t>at the moment I can’t bring in toys/games etc. from home.</a:t>
            </a:r>
            <a:r>
              <a:rPr lang="en-GB" sz="2400" dirty="0">
                <a:latin typeface="HelloIHeart1" panose="02000603000000000000" pitchFamily="2" charset="0"/>
                <a:ea typeface="HelloIHeart1" panose="02000603000000000000" pitchFamily="2" charset="0"/>
              </a:rPr>
              <a:t/>
            </a:r>
            <a:br>
              <a:rPr lang="en-GB" sz="2400" dirty="0">
                <a:latin typeface="HelloIHeart1" panose="02000603000000000000" pitchFamily="2" charset="0"/>
                <a:ea typeface="HelloIHeart1" panose="02000603000000000000" pitchFamily="2" charset="0"/>
              </a:rPr>
            </a:br>
            <a:endParaRPr lang="en-GB" sz="2400" dirty="0">
              <a:latin typeface="+mn-lt"/>
              <a:ea typeface="HelloIHeart1" panose="02000603000000000000" pitchFamily="2" charset="0"/>
            </a:endParaRPr>
          </a:p>
        </p:txBody>
      </p:sp>
      <p:sp>
        <p:nvSpPr>
          <p:cNvPr id="3" name="Rectangle 2"/>
          <p:cNvSpPr/>
          <p:nvPr/>
        </p:nvSpPr>
        <p:spPr>
          <a:xfrm>
            <a:off x="2411760" y="38894"/>
            <a:ext cx="6264696" cy="7848302"/>
          </a:xfrm>
          <a:prstGeom prst="rect">
            <a:avLst/>
          </a:prstGeom>
        </p:spPr>
        <p:txBody>
          <a:bodyPr wrap="square">
            <a:spAutoFit/>
          </a:bodyPr>
          <a:lstStyle/>
          <a:p>
            <a:r>
              <a:rPr lang="en-GB" sz="3600" dirty="0" smtClean="0"/>
              <a:t>Fun Time Friday </a:t>
            </a:r>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a:p>
        </p:txBody>
      </p:sp>
    </p:spTree>
    <p:extLst>
      <p:ext uri="{BB962C8B-B14F-4D97-AF65-F5344CB8AC3E}">
        <p14:creationId xmlns:p14="http://schemas.microsoft.com/office/powerpoint/2010/main" val="6223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39752" y="339502"/>
            <a:ext cx="6347048" cy="3747863"/>
          </a:xfrm>
        </p:spPr>
        <p:txBody>
          <a:bodyPr>
            <a:noAutofit/>
          </a:bodyPr>
          <a:lstStyle/>
          <a:p>
            <a:pPr marL="0" indent="0">
              <a:buNone/>
              <a:defRPr/>
            </a:pPr>
            <a:endParaRPr lang="en-GB" sz="1800" dirty="0" smtClean="0"/>
          </a:p>
          <a:p>
            <a:pPr marL="0" indent="0" algn="ctr">
              <a:buNone/>
              <a:defRPr/>
            </a:pPr>
            <a:r>
              <a:rPr lang="en-GB" sz="4400" dirty="0" smtClean="0"/>
              <a:t>Thank you </a:t>
            </a:r>
          </a:p>
          <a:p>
            <a:pPr marL="0" indent="0">
              <a:buNone/>
              <a:defRPr/>
            </a:pPr>
            <a:endParaRPr lang="en-GB" sz="2800" dirty="0"/>
          </a:p>
          <a:p>
            <a:pPr marL="0" indent="0" algn="ctr">
              <a:buNone/>
              <a:defRPr/>
            </a:pPr>
            <a:r>
              <a:rPr lang="en-GB" sz="2800" dirty="0"/>
              <a:t>f</a:t>
            </a:r>
            <a:r>
              <a:rPr lang="en-GB" sz="2800" dirty="0" smtClean="0"/>
              <a:t>or all your support, as the children continue to settle so well into Primary 1.</a:t>
            </a:r>
            <a:endParaRPr lang="en-GB" sz="2800" dirty="0"/>
          </a:p>
          <a:p>
            <a:pPr marL="0" indent="0">
              <a:buNone/>
              <a:defRPr/>
            </a:pPr>
            <a:endParaRPr lang="en-GB" sz="1800" dirty="0">
              <a:latin typeface="SassoonCRInfant" pitchFamily="2" charset="0"/>
            </a:endParaRPr>
          </a:p>
          <a:p>
            <a:pPr>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31479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endParaRPr lang="en-GB" b="1"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GB" sz="5100" b="1" dirty="0">
                <a:solidFill>
                  <a:srgbClr val="C00000"/>
                </a:solidFill>
                <a:latin typeface="Calibri" panose="020F0502020204030204" pitchFamily="34" charset="0"/>
              </a:rPr>
              <a:t>Friday</a:t>
            </a:r>
          </a:p>
          <a:p>
            <a:pPr marL="0" indent="0" algn="ctr">
              <a:buNone/>
            </a:pPr>
            <a:endParaRPr lang="en-GB" sz="2800" b="1" dirty="0">
              <a:solidFill>
                <a:srgbClr val="C00000"/>
              </a:solidFill>
              <a:latin typeface="Calibri" panose="020F0502020204030204" pitchFamily="34" charset="0"/>
            </a:endParaRPr>
          </a:p>
          <a:p>
            <a:r>
              <a:rPr lang="en-GB" dirty="0" smtClean="0">
                <a:latin typeface="Calibri" panose="020F0502020204030204" pitchFamily="34" charset="0"/>
              </a:rPr>
              <a:t>8.00 </a:t>
            </a:r>
            <a:r>
              <a:rPr lang="en-GB" dirty="0">
                <a:latin typeface="Calibri" panose="020F0502020204030204" pitchFamily="34" charset="0"/>
              </a:rPr>
              <a:t>		Breakfast Club (Optional)</a:t>
            </a:r>
          </a:p>
          <a:p>
            <a:r>
              <a:rPr lang="en-GB" dirty="0">
                <a:latin typeface="Calibri" panose="020F0502020204030204" pitchFamily="34" charset="0"/>
              </a:rPr>
              <a:t>8.25 		Soft Start supervision</a:t>
            </a:r>
          </a:p>
          <a:p>
            <a:r>
              <a:rPr lang="en-GB" dirty="0">
                <a:latin typeface="Calibri" panose="020F0502020204030204" pitchFamily="34" charset="0"/>
              </a:rPr>
              <a:t>8.40 		School Day starts</a:t>
            </a:r>
          </a:p>
          <a:p>
            <a:r>
              <a:rPr lang="en-GB" dirty="0">
                <a:latin typeface="Calibri" panose="020F0502020204030204" pitchFamily="34" charset="0"/>
              </a:rPr>
              <a:t>9:00		Morning Session 1 </a:t>
            </a:r>
          </a:p>
          <a:p>
            <a:r>
              <a:rPr lang="en-GB" dirty="0">
                <a:latin typeface="Calibri" panose="020F0502020204030204" pitchFamily="34" charset="0"/>
              </a:rPr>
              <a:t>10.15 	Interval</a:t>
            </a:r>
          </a:p>
          <a:p>
            <a:r>
              <a:rPr lang="en-GB" dirty="0">
                <a:latin typeface="Calibri" panose="020F0502020204030204" pitchFamily="34" charset="0"/>
              </a:rPr>
              <a:t>10.32 	Morning Session 2</a:t>
            </a:r>
          </a:p>
          <a:p>
            <a:r>
              <a:rPr lang="en-GB" dirty="0" smtClean="0">
                <a:latin typeface="Calibri" panose="020F0502020204030204" pitchFamily="34" charset="0"/>
              </a:rPr>
              <a:t>12.25</a:t>
            </a:r>
            <a:r>
              <a:rPr lang="en-GB" dirty="0">
                <a:latin typeface="Calibri" panose="020F0502020204030204" pitchFamily="34" charset="0"/>
              </a:rPr>
              <a:t>	</a:t>
            </a:r>
            <a:r>
              <a:rPr lang="en-GB" dirty="0" smtClean="0">
                <a:latin typeface="Calibri" panose="020F0502020204030204" pitchFamily="34" charset="0"/>
              </a:rPr>
              <a:t>Home</a:t>
            </a:r>
            <a:endParaRPr lang="en-GB" dirty="0">
              <a:latin typeface="Calibri" panose="020F0502020204030204" pitchFamily="34" charset="0"/>
            </a:endParaRPr>
          </a:p>
        </p:txBody>
      </p:sp>
    </p:spTree>
    <p:extLst>
      <p:ext uri="{BB962C8B-B14F-4D97-AF65-F5344CB8AC3E}">
        <p14:creationId xmlns:p14="http://schemas.microsoft.com/office/powerpoint/2010/main" val="2283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40" y="771550"/>
            <a:ext cx="8229600" cy="857250"/>
          </a:xfrm>
        </p:spPr>
        <p:txBody>
          <a:bodyPr/>
          <a:lstStyle/>
          <a:p>
            <a:r>
              <a:rPr lang="en-GB" dirty="0"/>
              <a:t>Weekly Timetable</a:t>
            </a:r>
          </a:p>
        </p:txBody>
      </p:sp>
      <p:graphicFrame>
        <p:nvGraphicFramePr>
          <p:cNvPr id="5" name="Table 4"/>
          <p:cNvGraphicFramePr>
            <a:graphicFrameLocks noGrp="1"/>
          </p:cNvGraphicFramePr>
          <p:nvPr>
            <p:extLst>
              <p:ext uri="{D42A27DB-BD31-4B8C-83A1-F6EECF244321}">
                <p14:modId xmlns:p14="http://schemas.microsoft.com/office/powerpoint/2010/main" val="851146770"/>
              </p:ext>
            </p:extLst>
          </p:nvPr>
        </p:nvGraphicFramePr>
        <p:xfrm>
          <a:off x="611560" y="1683547"/>
          <a:ext cx="7932097" cy="3451437"/>
        </p:xfrm>
        <a:graphic>
          <a:graphicData uri="http://schemas.openxmlformats.org/drawingml/2006/table">
            <a:tbl>
              <a:tblPr firstRow="1" firstCol="1" bandRow="1"/>
              <a:tblGrid>
                <a:gridCol w="760205"/>
                <a:gridCol w="446509"/>
                <a:gridCol w="2088828"/>
                <a:gridCol w="432137"/>
                <a:gridCol w="503995"/>
                <a:gridCol w="1387597"/>
                <a:gridCol w="484667"/>
                <a:gridCol w="792417"/>
                <a:gridCol w="1035742"/>
              </a:tblGrid>
              <a:tr h="402428">
                <a:tc>
                  <a:txBody>
                    <a:bodyPr/>
                    <a:lstStyle/>
                    <a:p>
                      <a:pPr algn="ctr">
                        <a:lnSpc>
                          <a:spcPct val="115000"/>
                        </a:lnSpc>
                        <a:spcAft>
                          <a:spcPts val="0"/>
                        </a:spcAft>
                      </a:pPr>
                      <a:r>
                        <a:rPr lang="en-GB" sz="900" dirty="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8:40 -9:00</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9:00 – 9:50</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9:50- 10:15</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effectLst/>
                          <a:latin typeface="Calibri"/>
                          <a:ea typeface="Calibri"/>
                          <a:cs typeface="Times New Roman"/>
                        </a:rPr>
                        <a:t>10:15-</a:t>
                      </a:r>
                    </a:p>
                    <a:p>
                      <a:pPr algn="ctr">
                        <a:lnSpc>
                          <a:spcPct val="115000"/>
                        </a:lnSpc>
                        <a:spcAft>
                          <a:spcPts val="0"/>
                        </a:spcAft>
                      </a:pPr>
                      <a:r>
                        <a:rPr lang="en-GB" sz="900" dirty="0">
                          <a:effectLst/>
                          <a:latin typeface="Calibri"/>
                          <a:ea typeface="Calibri"/>
                          <a:cs typeface="Times New Roman"/>
                        </a:rPr>
                        <a:t>10:32</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10:35 – 11:45</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11:50- 12:30</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12:30-2:00</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2:00-3:00</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243">
                <a:tc>
                  <a:txBody>
                    <a:bodyPr/>
                    <a:lstStyle/>
                    <a:p>
                      <a:pPr algn="ctr">
                        <a:lnSpc>
                          <a:spcPct val="115000"/>
                        </a:lnSpc>
                        <a:spcAft>
                          <a:spcPts val="0"/>
                        </a:spcAft>
                      </a:pPr>
                      <a:r>
                        <a:rPr lang="en-GB" sz="900" dirty="0">
                          <a:effectLst/>
                          <a:latin typeface="Calibri"/>
                          <a:ea typeface="Calibri"/>
                          <a:cs typeface="Times New Roman"/>
                        </a:rPr>
                        <a:t>Monday</a:t>
                      </a:r>
                    </a:p>
                    <a:p>
                      <a:pPr algn="ctr">
                        <a:lnSpc>
                          <a:spcPct val="115000"/>
                        </a:lnSpc>
                        <a:spcAft>
                          <a:spcPts val="0"/>
                        </a:spcAft>
                      </a:pPr>
                      <a:r>
                        <a:rPr lang="en-GB" sz="900" dirty="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71755" marR="71755" algn="ctr">
                        <a:lnSpc>
                          <a:spcPct val="115000"/>
                        </a:lnSpc>
                        <a:spcAft>
                          <a:spcPts val="0"/>
                        </a:spcAft>
                      </a:pPr>
                      <a:r>
                        <a:rPr lang="en-GB" sz="900">
                          <a:effectLst/>
                          <a:latin typeface="Calibri"/>
                          <a:ea typeface="Calibri"/>
                          <a:cs typeface="Times New Roman"/>
                        </a:rPr>
                        <a:t> Soft Start Registration, Lunches </a:t>
                      </a:r>
                    </a:p>
                  </a:txBody>
                  <a:tcPr marL="53525" marR="5352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Literacy</a:t>
                      </a:r>
                    </a:p>
                    <a:p>
                      <a:pPr algn="ctr">
                        <a:lnSpc>
                          <a:spcPct val="115000"/>
                        </a:lnSpc>
                        <a:spcAft>
                          <a:spcPts val="0"/>
                        </a:spcAft>
                      </a:pPr>
                      <a:r>
                        <a:rPr lang="en-GB" sz="900">
                          <a:effectLst/>
                          <a:latin typeface="Calibri"/>
                          <a:ea typeface="Calibri"/>
                          <a:cs typeface="Times New Roman"/>
                        </a:rPr>
                        <a:t> (Phonics/Reading)</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5">
                  <a:txBody>
                    <a:bodyPr/>
                    <a:lstStyle/>
                    <a:p>
                      <a:pPr marL="71755" marR="71755" algn="ctr">
                        <a:lnSpc>
                          <a:spcPct val="115000"/>
                        </a:lnSpc>
                        <a:spcAft>
                          <a:spcPts val="0"/>
                        </a:spcAft>
                      </a:pPr>
                      <a:r>
                        <a:rPr lang="en-GB" sz="900">
                          <a:effectLst/>
                          <a:latin typeface="Calibri"/>
                          <a:ea typeface="Calibri"/>
                          <a:cs typeface="Times New Roman"/>
                        </a:rPr>
                        <a:t>Story, Milk &amp; Snack</a:t>
                      </a:r>
                    </a:p>
                  </a:txBody>
                  <a:tcPr marL="53525" marR="5352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B</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Maths/Numeracy</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900">
                          <a:effectLst/>
                          <a:latin typeface="Calibri"/>
                          <a:ea typeface="Calibri"/>
                          <a:cs typeface="Times New Roman"/>
                        </a:rPr>
                        <a:t>L</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900">
                          <a:effectLst/>
                          <a:latin typeface="Calibri"/>
                          <a:ea typeface="Calibri"/>
                          <a:cs typeface="Times New Roman"/>
                        </a:rPr>
                        <a:t>P.E.</a:t>
                      </a:r>
                    </a:p>
                    <a:p>
                      <a:pPr algn="ctr">
                        <a:lnSpc>
                          <a:spcPct val="115000"/>
                        </a:lnSpc>
                        <a:spcAft>
                          <a:spcPts val="0"/>
                        </a:spcAft>
                      </a:pPr>
                      <a:r>
                        <a:rPr lang="en-GB" sz="900">
                          <a:effectLst/>
                          <a:latin typeface="Calibri"/>
                          <a:ea typeface="Calibri"/>
                          <a:cs typeface="Times New Roman"/>
                        </a:rPr>
                        <a:t> </a:t>
                      </a:r>
                    </a:p>
                    <a:p>
                      <a:pPr algn="ctr">
                        <a:lnSpc>
                          <a:spcPct val="115000"/>
                        </a:lnSpc>
                        <a:spcAft>
                          <a:spcPts val="0"/>
                        </a:spcAft>
                      </a:pPr>
                      <a:r>
                        <a:rPr lang="en-GB" sz="900">
                          <a:effectLst/>
                          <a:latin typeface="Calibri"/>
                          <a:ea typeface="Calibri"/>
                          <a:cs typeface="Times New Roman"/>
                        </a:rPr>
                        <a:t>HWB</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GB"/>
                    </a:p>
                  </a:txBody>
                  <a:tcPr/>
                </a:tc>
              </a:tr>
              <a:tr h="602651">
                <a:tc>
                  <a:txBody>
                    <a:bodyPr/>
                    <a:lstStyle/>
                    <a:p>
                      <a:pPr algn="ctr">
                        <a:lnSpc>
                          <a:spcPct val="115000"/>
                        </a:lnSpc>
                        <a:spcAft>
                          <a:spcPts val="0"/>
                        </a:spcAft>
                      </a:pPr>
                      <a:r>
                        <a:rPr lang="en-GB" sz="900">
                          <a:effectLst/>
                          <a:latin typeface="Calibri"/>
                          <a:ea typeface="Calibri"/>
                          <a:cs typeface="Times New Roman"/>
                        </a:rPr>
                        <a:t>Tuesday</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900" dirty="0">
                          <a:effectLst/>
                          <a:latin typeface="Calibri"/>
                          <a:ea typeface="Calibri"/>
                          <a:cs typeface="Times New Roman"/>
                        </a:rPr>
                        <a:t>Literacy</a:t>
                      </a:r>
                    </a:p>
                    <a:p>
                      <a:pPr algn="ctr">
                        <a:lnSpc>
                          <a:spcPct val="115000"/>
                        </a:lnSpc>
                        <a:spcAft>
                          <a:spcPts val="0"/>
                        </a:spcAft>
                      </a:pPr>
                      <a:r>
                        <a:rPr lang="en-GB" sz="900" dirty="0">
                          <a:effectLst/>
                          <a:latin typeface="Calibri"/>
                          <a:ea typeface="Calibri"/>
                          <a:cs typeface="Times New Roman"/>
                        </a:rPr>
                        <a:t> (Phonics/Reading)</a:t>
                      </a:r>
                    </a:p>
                    <a:p>
                      <a:pPr algn="ctr">
                        <a:lnSpc>
                          <a:spcPct val="115000"/>
                        </a:lnSpc>
                        <a:spcAft>
                          <a:spcPts val="0"/>
                        </a:spcAft>
                      </a:pPr>
                      <a:r>
                        <a:rPr lang="en-GB" sz="900" dirty="0">
                          <a:effectLst/>
                          <a:latin typeface="Calibri"/>
                          <a:ea typeface="Calibri"/>
                          <a:cs typeface="Times New Roman"/>
                        </a:rPr>
                        <a:t> </a:t>
                      </a:r>
                    </a:p>
                    <a:p>
                      <a:pPr algn="ctr">
                        <a:lnSpc>
                          <a:spcPct val="115000"/>
                        </a:lnSpc>
                        <a:spcAft>
                          <a:spcPts val="0"/>
                        </a:spcAft>
                      </a:pPr>
                      <a:r>
                        <a:rPr lang="en-GB" sz="900" dirty="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R</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Maths/Numeracy</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900">
                          <a:effectLst/>
                          <a:latin typeface="Calibri"/>
                          <a:ea typeface="Calibri"/>
                          <a:cs typeface="Times New Roman"/>
                        </a:rPr>
                        <a:t>U</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RCCT</a:t>
                      </a:r>
                    </a:p>
                    <a:p>
                      <a:pPr algn="ctr">
                        <a:lnSpc>
                          <a:spcPct val="115000"/>
                        </a:lnSpc>
                        <a:spcAft>
                          <a:spcPts val="0"/>
                        </a:spcAft>
                      </a:pPr>
                      <a:r>
                        <a:rPr lang="en-GB" sz="900">
                          <a:effectLst/>
                          <a:latin typeface="Calibri"/>
                          <a:ea typeface="Calibri"/>
                          <a:cs typeface="Times New Roman"/>
                        </a:rPr>
                        <a:t>EB – Outdoor Learning</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900" dirty="0">
                          <a:effectLst/>
                          <a:latin typeface="Calibri"/>
                          <a:ea typeface="Calibri"/>
                          <a:cs typeface="Times New Roman"/>
                        </a:rPr>
                        <a:t>IDL</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1858">
                <a:tc>
                  <a:txBody>
                    <a:bodyPr/>
                    <a:lstStyle/>
                    <a:p>
                      <a:pPr algn="ctr">
                        <a:lnSpc>
                          <a:spcPct val="115000"/>
                        </a:lnSpc>
                        <a:spcAft>
                          <a:spcPts val="0"/>
                        </a:spcAft>
                      </a:pPr>
                      <a:r>
                        <a:rPr lang="en-GB" sz="900">
                          <a:effectLst/>
                          <a:latin typeface="Calibri"/>
                          <a:ea typeface="Calibri"/>
                          <a:cs typeface="Times New Roman"/>
                        </a:rPr>
                        <a:t>Wednesday</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Literacy</a:t>
                      </a:r>
                    </a:p>
                    <a:p>
                      <a:pPr algn="ctr">
                        <a:lnSpc>
                          <a:spcPct val="115000"/>
                        </a:lnSpc>
                        <a:spcAft>
                          <a:spcPts val="0"/>
                        </a:spcAft>
                      </a:pPr>
                      <a:r>
                        <a:rPr lang="en-GB" sz="900">
                          <a:effectLst/>
                          <a:latin typeface="Calibri"/>
                          <a:ea typeface="Calibri"/>
                          <a:cs typeface="Times New Roman"/>
                        </a:rPr>
                        <a:t>Writing</a:t>
                      </a:r>
                    </a:p>
                    <a:p>
                      <a:pPr algn="ctr">
                        <a:lnSpc>
                          <a:spcPct val="115000"/>
                        </a:lnSpc>
                        <a:spcAft>
                          <a:spcPts val="0"/>
                        </a:spcAft>
                      </a:pPr>
                      <a:r>
                        <a:rPr lang="en-GB" sz="900">
                          <a:effectLst/>
                          <a:latin typeface="Calibri"/>
                          <a:ea typeface="Calibri"/>
                          <a:cs typeface="Times New Roman"/>
                        </a:rPr>
                        <a:t> </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E</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Maths/Numeracy</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900">
                          <a:effectLst/>
                          <a:latin typeface="Calibri"/>
                          <a:ea typeface="Calibri"/>
                          <a:cs typeface="Times New Roman"/>
                        </a:rPr>
                        <a:t>N</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RCCT</a:t>
                      </a:r>
                    </a:p>
                    <a:p>
                      <a:pPr algn="ctr">
                        <a:lnSpc>
                          <a:spcPct val="115000"/>
                        </a:lnSpc>
                        <a:spcAft>
                          <a:spcPts val="0"/>
                        </a:spcAft>
                      </a:pPr>
                      <a:r>
                        <a:rPr lang="en-GB" sz="900">
                          <a:effectLst/>
                          <a:latin typeface="Calibri"/>
                          <a:ea typeface="Calibri"/>
                          <a:cs typeface="Times New Roman"/>
                        </a:rPr>
                        <a:t>EB – Outdoor Learning</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900">
                          <a:effectLst/>
                          <a:latin typeface="Calibri"/>
                          <a:ea typeface="Calibri"/>
                          <a:cs typeface="Times New Roman"/>
                        </a:rPr>
                        <a:t>IDL</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2243">
                <a:tc>
                  <a:txBody>
                    <a:bodyPr/>
                    <a:lstStyle/>
                    <a:p>
                      <a:pPr algn="ctr">
                        <a:lnSpc>
                          <a:spcPct val="115000"/>
                        </a:lnSpc>
                        <a:spcAft>
                          <a:spcPts val="0"/>
                        </a:spcAft>
                      </a:pPr>
                      <a:r>
                        <a:rPr lang="en-GB" sz="900">
                          <a:effectLst/>
                          <a:latin typeface="Calibri"/>
                          <a:ea typeface="Calibri"/>
                          <a:cs typeface="Times New Roman"/>
                        </a:rPr>
                        <a:t>Thursday</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Literacy</a:t>
                      </a:r>
                    </a:p>
                    <a:p>
                      <a:pPr algn="ctr">
                        <a:lnSpc>
                          <a:spcPct val="115000"/>
                        </a:lnSpc>
                        <a:spcAft>
                          <a:spcPts val="0"/>
                        </a:spcAft>
                      </a:pPr>
                      <a:r>
                        <a:rPr lang="en-GB" sz="900">
                          <a:effectLst/>
                          <a:latin typeface="Calibri"/>
                          <a:ea typeface="Calibri"/>
                          <a:cs typeface="Times New Roman"/>
                        </a:rPr>
                        <a:t>(Phonics/Reading)</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A</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Maths/Numeracy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900">
                          <a:effectLst/>
                          <a:latin typeface="Calibri"/>
                          <a:ea typeface="Calibri"/>
                          <a:cs typeface="Times New Roman"/>
                        </a:rPr>
                        <a:t>C</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HWB</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900">
                          <a:effectLst/>
                          <a:latin typeface="Calibri"/>
                          <a:ea typeface="Calibri"/>
                          <a:cs typeface="Times New Roman"/>
                        </a:rPr>
                        <a:t>Expressive Arts</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602651">
                <a:tc>
                  <a:txBody>
                    <a:bodyPr/>
                    <a:lstStyle/>
                    <a:p>
                      <a:pPr algn="ctr">
                        <a:lnSpc>
                          <a:spcPct val="115000"/>
                        </a:lnSpc>
                        <a:spcAft>
                          <a:spcPts val="0"/>
                        </a:spcAft>
                      </a:pPr>
                      <a:r>
                        <a:rPr lang="en-GB" sz="900">
                          <a:effectLst/>
                          <a:latin typeface="Calibri"/>
                          <a:ea typeface="Calibri"/>
                          <a:cs typeface="Times New Roman"/>
                        </a:rPr>
                        <a:t>Friday</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900">
                          <a:effectLst/>
                          <a:latin typeface="Calibri"/>
                          <a:ea typeface="Calibri"/>
                          <a:cs typeface="Times New Roman"/>
                        </a:rPr>
                        <a:t>Literacy</a:t>
                      </a:r>
                    </a:p>
                    <a:p>
                      <a:pPr algn="ctr">
                        <a:lnSpc>
                          <a:spcPct val="115000"/>
                        </a:lnSpc>
                        <a:spcAft>
                          <a:spcPts val="0"/>
                        </a:spcAft>
                      </a:pPr>
                      <a:r>
                        <a:rPr lang="en-GB" sz="900">
                          <a:effectLst/>
                          <a:latin typeface="Calibri"/>
                          <a:ea typeface="Calibri"/>
                          <a:cs typeface="Times New Roman"/>
                        </a:rPr>
                        <a:t> (Phonics/Reading)</a:t>
                      </a:r>
                    </a:p>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a:lnSpc>
                          <a:spcPct val="115000"/>
                        </a:lnSpc>
                        <a:spcAft>
                          <a:spcPts val="0"/>
                        </a:spcAft>
                      </a:pPr>
                      <a:r>
                        <a:rPr lang="en-GB" sz="900" dirty="0">
                          <a:effectLst/>
                          <a:latin typeface="Calibri"/>
                          <a:ea typeface="Calibri"/>
                          <a:cs typeface="Times New Roman"/>
                        </a:rPr>
                        <a:t>K</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Maths/Numeracy</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900">
                          <a:effectLst/>
                          <a:latin typeface="Calibri"/>
                          <a:ea typeface="Calibri"/>
                          <a:cs typeface="Times New Roman"/>
                        </a:rPr>
                        <a:t>H</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en-GB" sz="900" dirty="0">
                          <a:effectLst/>
                          <a:latin typeface="Calibri"/>
                          <a:ea typeface="Calibri"/>
                          <a:cs typeface="Times New Roman"/>
                        </a:rPr>
                        <a:t> </a:t>
                      </a:r>
                    </a:p>
                  </a:txBody>
                  <a:tcPr marL="53525" marR="5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rPr>
              <a:t>School Uniform</a:t>
            </a:r>
            <a:endParaRPr lang="en-GB" b="1" dirty="0"/>
          </a:p>
        </p:txBody>
      </p:sp>
      <p:sp>
        <p:nvSpPr>
          <p:cNvPr id="3" name="Content Placeholder 2"/>
          <p:cNvSpPr>
            <a:spLocks noGrp="1"/>
          </p:cNvSpPr>
          <p:nvPr>
            <p:ph idx="1"/>
          </p:nvPr>
        </p:nvSpPr>
        <p:spPr>
          <a:xfrm>
            <a:off x="2339752" y="627534"/>
            <a:ext cx="6347048" cy="3168352"/>
          </a:xfrm>
        </p:spPr>
        <p:txBody>
          <a:bodyPr>
            <a:noAutofit/>
          </a:bodyPr>
          <a:lstStyle/>
          <a:p>
            <a:r>
              <a:rPr lang="en-GB" sz="1600" dirty="0">
                <a:latin typeface="Calibri" panose="020F0502020204030204" pitchFamily="34" charset="0"/>
              </a:rPr>
              <a:t>Grey trousers/skirt/ shorts  and  white shirt/blouse and red &amp; grey striped school tie (grey/red cardigan optional)</a:t>
            </a:r>
          </a:p>
          <a:p>
            <a:pPr marL="0" indent="0">
              <a:buNone/>
            </a:pPr>
            <a:r>
              <a:rPr lang="en-GB" sz="1600" dirty="0" smtClean="0">
                <a:latin typeface="Calibri" panose="020F0502020204030204" pitchFamily="34" charset="0"/>
              </a:rPr>
              <a:t>                                                     </a:t>
            </a:r>
            <a:r>
              <a:rPr lang="en-GB" sz="1600" b="1" dirty="0" smtClean="0">
                <a:latin typeface="Calibri" panose="020F0502020204030204" pitchFamily="34" charset="0"/>
              </a:rPr>
              <a:t>OR</a:t>
            </a:r>
            <a:endParaRPr lang="en-GB" sz="1600" b="1" dirty="0">
              <a:latin typeface="Calibri" panose="020F0502020204030204" pitchFamily="34" charset="0"/>
            </a:endParaRPr>
          </a:p>
          <a:p>
            <a:r>
              <a:rPr lang="en-GB" sz="1600" dirty="0">
                <a:latin typeface="Calibri" panose="020F0502020204030204" pitchFamily="34" charset="0"/>
              </a:rPr>
              <a:t>Grey trousers/skirt / shorts and  red school polo shirt with school badge and  grey school sweatshirt with school badge</a:t>
            </a:r>
          </a:p>
          <a:p>
            <a:pPr marL="0" indent="0">
              <a:buNone/>
            </a:pPr>
            <a:r>
              <a:rPr lang="en-GB" sz="1600" b="1" dirty="0" smtClean="0">
                <a:latin typeface="Calibri" panose="020F0502020204030204" pitchFamily="34" charset="0"/>
              </a:rPr>
              <a:t>                                                     OR</a:t>
            </a:r>
            <a:endParaRPr lang="en-GB" sz="1600" dirty="0">
              <a:latin typeface="Calibri" panose="020F0502020204030204" pitchFamily="34" charset="0"/>
            </a:endParaRPr>
          </a:p>
          <a:p>
            <a:r>
              <a:rPr lang="en-GB" sz="1600" b="1" dirty="0" smtClean="0">
                <a:latin typeface="Calibri" panose="020F0502020204030204" pitchFamily="34" charset="0"/>
              </a:rPr>
              <a:t>Summer</a:t>
            </a:r>
            <a:r>
              <a:rPr lang="en-GB" sz="1600" b="1" dirty="0">
                <a:latin typeface="Calibri" panose="020F0502020204030204" pitchFamily="34" charset="0"/>
              </a:rPr>
              <a:t>: </a:t>
            </a:r>
            <a:r>
              <a:rPr lang="en-GB" sz="1600" dirty="0">
                <a:latin typeface="Calibri" panose="020F0502020204030204" pitchFamily="34" charset="0"/>
              </a:rPr>
              <a:t> Red and white gingham dress with red or grey cardigan</a:t>
            </a:r>
          </a:p>
          <a:p>
            <a:endParaRPr lang="en-GB" sz="1600" dirty="0">
              <a:latin typeface="Calibri" panose="020F0502020204030204" pitchFamily="34" charset="0"/>
            </a:endParaRPr>
          </a:p>
          <a:p>
            <a:r>
              <a:rPr lang="en-GB" sz="1600" b="1" dirty="0">
                <a:latin typeface="Calibri" panose="020F0502020204030204" pitchFamily="34" charset="0"/>
              </a:rPr>
              <a:t>P.E. </a:t>
            </a:r>
            <a:r>
              <a:rPr lang="en-GB" sz="1600" b="1" dirty="0" smtClean="0">
                <a:latin typeface="Calibri" panose="020F0502020204030204" pitchFamily="34" charset="0"/>
              </a:rPr>
              <a:t>Kit         </a:t>
            </a:r>
            <a:r>
              <a:rPr lang="en-GB" sz="1600" dirty="0" smtClean="0">
                <a:latin typeface="Calibri" panose="020F0502020204030204" pitchFamily="34" charset="0"/>
              </a:rPr>
              <a:t>White t-shirt (school logo optional)</a:t>
            </a:r>
          </a:p>
          <a:p>
            <a:pPr marL="0" indent="0">
              <a:buNone/>
            </a:pPr>
            <a:r>
              <a:rPr lang="en-GB" sz="1600" dirty="0">
                <a:latin typeface="Calibri" panose="020F0502020204030204" pitchFamily="34" charset="0"/>
              </a:rPr>
              <a:t> </a:t>
            </a:r>
            <a:r>
              <a:rPr lang="en-GB" sz="1600" dirty="0" smtClean="0">
                <a:latin typeface="Calibri" panose="020F0502020204030204" pitchFamily="34" charset="0"/>
              </a:rPr>
              <a:t>                             Black </a:t>
            </a:r>
            <a:r>
              <a:rPr lang="en-GB" sz="1600" dirty="0">
                <a:latin typeface="Calibri" panose="020F0502020204030204" pitchFamily="34" charset="0"/>
              </a:rPr>
              <a:t>s</a:t>
            </a:r>
            <a:r>
              <a:rPr lang="en-GB" sz="1600" dirty="0" smtClean="0">
                <a:latin typeface="Calibri" panose="020F0502020204030204" pitchFamily="34" charset="0"/>
              </a:rPr>
              <a:t>horts</a:t>
            </a:r>
          </a:p>
          <a:p>
            <a:pPr marL="0" indent="0">
              <a:buNone/>
            </a:pPr>
            <a:r>
              <a:rPr lang="en-GB" sz="1600" dirty="0" smtClean="0">
                <a:latin typeface="Calibri" panose="020F0502020204030204" pitchFamily="34" charset="0"/>
              </a:rPr>
              <a:t>                              Gym shoes  </a:t>
            </a:r>
          </a:p>
          <a:p>
            <a:pPr marL="0" indent="0">
              <a:buNone/>
            </a:pPr>
            <a:r>
              <a:rPr lang="en-GB" sz="1600" dirty="0" smtClean="0">
                <a:latin typeface="Calibri" panose="020F0502020204030204" pitchFamily="34" charset="0"/>
              </a:rPr>
              <a:t>       Please </a:t>
            </a:r>
            <a:r>
              <a:rPr lang="en-GB" sz="1600" dirty="0">
                <a:latin typeface="Calibri" panose="020F0502020204030204" pitchFamily="34" charset="0"/>
              </a:rPr>
              <a:t>note that as there is </a:t>
            </a:r>
            <a:r>
              <a:rPr lang="en-GB" sz="1600" b="1" dirty="0">
                <a:latin typeface="Calibri" panose="020F0502020204030204" pitchFamily="34" charset="0"/>
              </a:rPr>
              <a:t>No Indoor PE </a:t>
            </a:r>
            <a:r>
              <a:rPr lang="en-GB" sz="1600" dirty="0">
                <a:latin typeface="Calibri" panose="020F0502020204030204" pitchFamily="34" charset="0"/>
              </a:rPr>
              <a:t>at the moment, a       </a:t>
            </a:r>
          </a:p>
          <a:p>
            <a:pPr marL="0" indent="0">
              <a:buNone/>
            </a:pPr>
            <a:r>
              <a:rPr lang="en-GB" sz="1600" dirty="0">
                <a:latin typeface="Calibri" panose="020F0502020204030204" pitchFamily="34" charset="0"/>
              </a:rPr>
              <a:t>       </a:t>
            </a:r>
            <a:r>
              <a:rPr lang="en-GB" sz="1600" dirty="0" smtClean="0">
                <a:latin typeface="Calibri" panose="020F0502020204030204" pitchFamily="34" charset="0"/>
              </a:rPr>
              <a:t>PE </a:t>
            </a:r>
            <a:r>
              <a:rPr lang="en-GB" sz="1600" dirty="0">
                <a:latin typeface="Calibri" panose="020F0502020204030204" pitchFamily="34" charset="0"/>
              </a:rPr>
              <a:t>kit is not currently </a:t>
            </a:r>
            <a:r>
              <a:rPr lang="en-GB" sz="1600" dirty="0" smtClean="0">
                <a:latin typeface="Calibri" panose="020F0502020204030204" pitchFamily="34" charset="0"/>
              </a:rPr>
              <a:t>required </a:t>
            </a:r>
            <a:r>
              <a:rPr lang="en-GB" sz="1600" dirty="0">
                <a:latin typeface="Calibri" panose="020F0502020204030204" pitchFamily="34" charset="0"/>
              </a:rPr>
              <a:t>in school</a:t>
            </a:r>
            <a:r>
              <a:rPr lang="en-GB" sz="1600" dirty="0" smtClean="0">
                <a:latin typeface="Calibri" panose="020F0502020204030204" pitchFamily="34" charset="0"/>
              </a:rPr>
              <a:t>. </a:t>
            </a:r>
          </a:p>
          <a:p>
            <a:r>
              <a:rPr lang="en-GB" sz="1600" b="1" dirty="0" smtClean="0">
                <a:latin typeface="Calibri" panose="020F0502020204030204" pitchFamily="34" charset="0"/>
              </a:rPr>
              <a:t>Suitable clothing for Outdoor Learning on Tuesday and Wednesday</a:t>
            </a:r>
          </a:p>
          <a:p>
            <a:pPr marL="0" indent="0">
              <a:buNone/>
            </a:pPr>
            <a:r>
              <a:rPr lang="en-GB" sz="2000" b="1" dirty="0" smtClean="0">
                <a:solidFill>
                  <a:srgbClr val="FF0000"/>
                </a:solidFill>
                <a:latin typeface="Calibri" panose="020F0502020204030204" pitchFamily="34" charset="0"/>
              </a:rPr>
              <a:t>                        PLEASE </a:t>
            </a:r>
            <a:r>
              <a:rPr lang="en-GB" sz="2000" b="1" dirty="0">
                <a:solidFill>
                  <a:srgbClr val="FF0000"/>
                </a:solidFill>
                <a:latin typeface="Calibri" panose="020F0502020204030204" pitchFamily="34" charset="0"/>
              </a:rPr>
              <a:t>NAME EVERYTHING!</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Lunchtime Reminder</a:t>
            </a:r>
          </a:p>
        </p:txBody>
      </p:sp>
      <p:sp>
        <p:nvSpPr>
          <p:cNvPr id="3" name="Content Placeholder 2"/>
          <p:cNvSpPr>
            <a:spLocks noGrp="1"/>
          </p:cNvSpPr>
          <p:nvPr>
            <p:ph idx="1"/>
          </p:nvPr>
        </p:nvSpPr>
        <p:spPr>
          <a:xfrm>
            <a:off x="2051720" y="1005576"/>
            <a:ext cx="6912768" cy="4446494"/>
          </a:xfrm>
        </p:spPr>
        <p:txBody>
          <a:bodyPr>
            <a:normAutofit/>
          </a:bodyPr>
          <a:lstStyle/>
          <a:p>
            <a:r>
              <a:rPr lang="en-GB" sz="2400" dirty="0"/>
              <a:t>School lunches are ordered daily through </a:t>
            </a:r>
            <a:r>
              <a:rPr lang="en-GB" sz="2400" dirty="0" err="1"/>
              <a:t>iPay</a:t>
            </a:r>
            <a:r>
              <a:rPr lang="en-GB" sz="2400" dirty="0"/>
              <a:t> </a:t>
            </a:r>
            <a:r>
              <a:rPr lang="en-GB" sz="2400" dirty="0" smtClean="0"/>
              <a:t>Impact. All </a:t>
            </a:r>
            <a:r>
              <a:rPr lang="en-GB" sz="2400" dirty="0"/>
              <a:t>P1-3 children are entitled to </a:t>
            </a:r>
            <a:r>
              <a:rPr lang="en-GB" sz="2400" dirty="0" smtClean="0"/>
              <a:t>a free </a:t>
            </a:r>
            <a:r>
              <a:rPr lang="en-GB" sz="2400" dirty="0"/>
              <a:t>school </a:t>
            </a:r>
            <a:r>
              <a:rPr lang="en-GB" sz="2400" dirty="0" smtClean="0"/>
              <a:t>meal.</a:t>
            </a:r>
            <a:endParaRPr lang="en-GB" sz="2400" dirty="0" smtClean="0"/>
          </a:p>
          <a:p>
            <a:pPr marL="0" indent="0">
              <a:buNone/>
            </a:pPr>
            <a:endParaRPr lang="en-GB" sz="2400" dirty="0"/>
          </a:p>
          <a:p>
            <a:r>
              <a:rPr lang="en-GB" sz="2400" dirty="0"/>
              <a:t>You can look at the </a:t>
            </a:r>
            <a:r>
              <a:rPr lang="en-GB" sz="2400" dirty="0" smtClean="0"/>
              <a:t>lunch options </a:t>
            </a:r>
            <a:r>
              <a:rPr lang="en-GB" sz="2400" dirty="0" smtClean="0"/>
              <a:t>with </a:t>
            </a:r>
            <a:r>
              <a:rPr lang="en-GB" sz="2400" dirty="0"/>
              <a:t>your child and pre order </a:t>
            </a:r>
            <a:r>
              <a:rPr lang="en-GB" sz="2400" dirty="0" smtClean="0"/>
              <a:t>from </a:t>
            </a:r>
            <a:r>
              <a:rPr lang="en-GB" sz="2400" dirty="0" smtClean="0"/>
              <a:t>home.</a:t>
            </a:r>
          </a:p>
          <a:p>
            <a:pPr marL="0" indent="0">
              <a:buNone/>
            </a:pPr>
            <a:r>
              <a:rPr lang="en-GB" sz="2400" b="1" dirty="0" smtClean="0"/>
              <a:t>                                          OR</a:t>
            </a:r>
          </a:p>
          <a:p>
            <a:r>
              <a:rPr lang="en-GB" sz="2400" dirty="0" smtClean="0"/>
              <a:t>Children can order independently in class each morning.</a:t>
            </a:r>
            <a:endParaRPr lang="en-GB" sz="2400" dirty="0"/>
          </a:p>
          <a:p>
            <a:endParaRPr lang="en-GB" sz="2800" dirty="0"/>
          </a:p>
          <a:p>
            <a:endParaRPr lang="en-GB" sz="3400" dirty="0"/>
          </a:p>
          <a:p>
            <a:endParaRPr lang="en-GB" dirty="0"/>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7494"/>
            <a:ext cx="6419056" cy="1003751"/>
          </a:xfrm>
        </p:spPr>
        <p:txBody>
          <a:bodyPr/>
          <a:lstStyle/>
          <a:p>
            <a:r>
              <a:rPr lang="en-GB" b="1" dirty="0"/>
              <a:t> </a:t>
            </a:r>
          </a:p>
        </p:txBody>
      </p:sp>
      <p:sp>
        <p:nvSpPr>
          <p:cNvPr id="3" name="Content Placeholder 2"/>
          <p:cNvSpPr>
            <a:spLocks noGrp="1"/>
          </p:cNvSpPr>
          <p:nvPr>
            <p:ph idx="1"/>
          </p:nvPr>
        </p:nvSpPr>
        <p:spPr>
          <a:xfrm>
            <a:off x="2267744" y="195487"/>
            <a:ext cx="5688632" cy="1082496"/>
          </a:xfrm>
        </p:spPr>
        <p:txBody>
          <a:bodyPr>
            <a:normAutofit fontScale="40000" lnSpcReduction="20000"/>
          </a:bodyPr>
          <a:lstStyle/>
          <a:p>
            <a:pPr marL="0" indent="0">
              <a:buNone/>
            </a:pPr>
            <a:r>
              <a:rPr lang="en-GB" sz="4800" b="1" dirty="0" smtClean="0"/>
              <a:t>Keep in touch through - </a:t>
            </a:r>
          </a:p>
          <a:p>
            <a:pPr marL="0" indent="0">
              <a:buNone/>
            </a:pPr>
            <a:endParaRPr lang="en-GB" sz="2000" b="1" dirty="0"/>
          </a:p>
          <a:p>
            <a:pPr marL="0" indent="0">
              <a:buNone/>
            </a:pPr>
            <a:endParaRPr lang="en-GB" sz="2000" b="1" dirty="0" smtClean="0"/>
          </a:p>
          <a:p>
            <a:pPr marL="0" indent="0">
              <a:buNone/>
            </a:pPr>
            <a:r>
              <a:rPr lang="en-GB" sz="4000" b="1" dirty="0" smtClean="0"/>
              <a:t>Blog</a:t>
            </a:r>
            <a:r>
              <a:rPr lang="en-GB" sz="4000" b="1" dirty="0"/>
              <a:t>: </a:t>
            </a:r>
            <a:r>
              <a:rPr lang="en-GB" sz="4800" dirty="0">
                <a:hlinkClick r:id="rId3"/>
              </a:rPr>
              <a:t>https://midcalderprimary.westlothian.org.uk/</a:t>
            </a:r>
            <a:endParaRPr lang="en-GB" sz="48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Content Placeholder 2"/>
          <p:cNvSpPr txBox="1">
            <a:spLocks/>
          </p:cNvSpPr>
          <p:nvPr/>
        </p:nvSpPr>
        <p:spPr>
          <a:xfrm>
            <a:off x="2387915" y="2814697"/>
            <a:ext cx="2664296" cy="44807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b="1" dirty="0"/>
              <a:t>Twitter: </a:t>
            </a:r>
            <a:r>
              <a:rPr lang="en-GB" sz="2000" dirty="0"/>
              <a:t>@</a:t>
            </a:r>
            <a:r>
              <a:rPr lang="en-GB" sz="2000" dirty="0" err="1"/>
              <a:t>MidCalder_PS</a:t>
            </a: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p:txBody>
      </p:sp>
      <p:pic>
        <p:nvPicPr>
          <p:cNvPr id="5" name="Picture 4">
            <a:extLst>
              <a:ext uri="{FF2B5EF4-FFF2-40B4-BE49-F238E27FC236}">
                <a16:creationId xmlns:a16="http://schemas.microsoft.com/office/drawing/2014/main" xmlns="" id="{98979D01-7FDE-4449-B4A3-77F7EFE5FABA}"/>
              </a:ext>
            </a:extLst>
          </p:cNvPr>
          <p:cNvPicPr>
            <a:picLocks noChangeAspect="1"/>
          </p:cNvPicPr>
          <p:nvPr/>
        </p:nvPicPr>
        <p:blipFill>
          <a:blip r:embed="rId4"/>
          <a:stretch>
            <a:fillRect/>
          </a:stretch>
        </p:blipFill>
        <p:spPr>
          <a:xfrm>
            <a:off x="3349563" y="1277982"/>
            <a:ext cx="3270491" cy="1539270"/>
          </a:xfrm>
          <a:prstGeom prst="rect">
            <a:avLst/>
          </a:prstGeom>
        </p:spPr>
      </p:pic>
      <p:pic>
        <p:nvPicPr>
          <p:cNvPr id="6" name="Picture 5">
            <a:extLst>
              <a:ext uri="{FF2B5EF4-FFF2-40B4-BE49-F238E27FC236}">
                <a16:creationId xmlns:a16="http://schemas.microsoft.com/office/drawing/2014/main" xmlns="" id="{2866D4DB-8B36-4C2B-8248-384A972F35BB}"/>
              </a:ext>
            </a:extLst>
          </p:cNvPr>
          <p:cNvPicPr>
            <a:picLocks noChangeAspect="1"/>
          </p:cNvPicPr>
          <p:nvPr/>
        </p:nvPicPr>
        <p:blipFill>
          <a:blip r:embed="rId5"/>
          <a:stretch>
            <a:fillRect/>
          </a:stretch>
        </p:blipFill>
        <p:spPr>
          <a:xfrm>
            <a:off x="3474132" y="3262774"/>
            <a:ext cx="3114092" cy="1709523"/>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Important Documents</a:t>
            </a:r>
          </a:p>
        </p:txBody>
      </p:sp>
      <p:sp>
        <p:nvSpPr>
          <p:cNvPr id="3" name="Content Placeholder 2"/>
          <p:cNvSpPr>
            <a:spLocks noGrp="1"/>
          </p:cNvSpPr>
          <p:nvPr>
            <p:ph idx="1"/>
          </p:nvPr>
        </p:nvSpPr>
        <p:spPr>
          <a:xfrm>
            <a:off x="2267744" y="771550"/>
            <a:ext cx="6768752" cy="4176464"/>
          </a:xfrm>
        </p:spPr>
        <p:txBody>
          <a:bodyPr>
            <a:normAutofit/>
          </a:bodyPr>
          <a:lstStyle/>
          <a:p>
            <a:r>
              <a:rPr lang="en-GB" sz="2800" dirty="0"/>
              <a:t>Please return the photo permission forms and EE2 forms as soon as possible if you haven’t already done so. We cannot share any photos to twitter or the school blog until these </a:t>
            </a:r>
            <a:r>
              <a:rPr lang="en-GB" sz="2800" dirty="0" smtClean="0"/>
              <a:t>are all </a:t>
            </a:r>
            <a:r>
              <a:rPr lang="en-GB" sz="2800" dirty="0"/>
              <a:t>returned.</a:t>
            </a:r>
          </a:p>
          <a:p>
            <a:endParaRPr lang="en-GB" sz="2800" dirty="0"/>
          </a:p>
          <a:p>
            <a:r>
              <a:rPr lang="en-GB" sz="2800" dirty="0"/>
              <a:t>Please ensure that all medical forms are filled in fully and handed back promptly with any appropriate medication.</a:t>
            </a:r>
            <a:endParaRPr lang="en-GB" dirty="0"/>
          </a:p>
          <a:p>
            <a:endParaRPr lang="en-GB" dirty="0"/>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smtClean="0"/>
              <a:t>IDL (Topic) In P1</a:t>
            </a:r>
            <a:endParaRPr lang="en-GB" b="1" dirty="0"/>
          </a:p>
        </p:txBody>
      </p:sp>
      <p:sp>
        <p:nvSpPr>
          <p:cNvPr id="3" name="Content Placeholder 2"/>
          <p:cNvSpPr>
            <a:spLocks noGrp="1"/>
          </p:cNvSpPr>
          <p:nvPr>
            <p:ph idx="1"/>
          </p:nvPr>
        </p:nvSpPr>
        <p:spPr>
          <a:xfrm>
            <a:off x="2267744" y="771550"/>
            <a:ext cx="6768752" cy="4176464"/>
          </a:xfrm>
        </p:spPr>
        <p:txBody>
          <a:bodyPr>
            <a:normAutofit/>
          </a:bodyPr>
          <a:lstStyle/>
          <a:p>
            <a:r>
              <a:rPr lang="en-GB" sz="2800" dirty="0"/>
              <a:t>We will be using consultative planning methods (such as </a:t>
            </a:r>
            <a:r>
              <a:rPr lang="en-GB" sz="2800" dirty="0" err="1" smtClean="0"/>
              <a:t>Floorbooks</a:t>
            </a:r>
            <a:r>
              <a:rPr lang="en-GB" sz="2800" dirty="0"/>
              <a:t> </a:t>
            </a:r>
            <a:r>
              <a:rPr lang="en-GB" sz="2800" dirty="0" smtClean="0"/>
              <a:t>and Talking Tubs) </a:t>
            </a:r>
            <a:r>
              <a:rPr lang="en-GB" sz="2800" dirty="0"/>
              <a:t>and the </a:t>
            </a:r>
            <a:r>
              <a:rPr lang="en-GB" sz="2800" dirty="0" smtClean="0"/>
              <a:t>contexts for learning </a:t>
            </a:r>
            <a:r>
              <a:rPr lang="en-GB" sz="2800" dirty="0"/>
              <a:t>will come from the children.</a:t>
            </a:r>
          </a:p>
          <a:p>
            <a:r>
              <a:rPr lang="en-GB" sz="2800" dirty="0" smtClean="0"/>
              <a:t>The focus </a:t>
            </a:r>
            <a:r>
              <a:rPr lang="en-GB" sz="2800" dirty="0"/>
              <a:t>and content </a:t>
            </a:r>
            <a:r>
              <a:rPr lang="en-GB" sz="2800" dirty="0" smtClean="0"/>
              <a:t>of the IDL will </a:t>
            </a:r>
            <a:r>
              <a:rPr lang="en-GB" sz="2800" dirty="0"/>
              <a:t>be </a:t>
            </a:r>
            <a:r>
              <a:rPr lang="en-GB" sz="2800" dirty="0" smtClean="0"/>
              <a:t>specific to interests of the class</a:t>
            </a:r>
            <a:r>
              <a:rPr lang="en-GB" sz="2800" dirty="0"/>
              <a:t>.</a:t>
            </a:r>
          </a:p>
          <a:p>
            <a:r>
              <a:rPr lang="en-GB" sz="2800" dirty="0"/>
              <a:t> This term, our learning context </a:t>
            </a:r>
            <a:r>
              <a:rPr lang="en-GB" sz="2800" dirty="0" smtClean="0"/>
              <a:t>in P1 will </a:t>
            </a:r>
            <a:r>
              <a:rPr lang="en-GB" sz="2800" dirty="0"/>
              <a:t>begin with </a:t>
            </a:r>
            <a:r>
              <a:rPr lang="en-GB" sz="2800" dirty="0" smtClean="0"/>
              <a:t>“Toys”. </a:t>
            </a:r>
            <a:endParaRPr lang="en-GB" dirty="0"/>
          </a:p>
          <a:p>
            <a:endParaRPr lang="en-GB" dirty="0"/>
          </a:p>
        </p:txBody>
      </p:sp>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Template>
  <TotalTime>1504</TotalTime>
  <Words>1271</Words>
  <Application>Microsoft Office PowerPoint</Application>
  <PresentationFormat>On-screen Show (16:9)</PresentationFormat>
  <Paragraphs>270</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80</vt:lpstr>
      <vt:lpstr>Document</vt:lpstr>
      <vt:lpstr>Mid Calder Primary School</vt:lpstr>
      <vt:lpstr>Structure of the School Day</vt:lpstr>
      <vt:lpstr>Structure of the School Day</vt:lpstr>
      <vt:lpstr>Weekly Timetable</vt:lpstr>
      <vt:lpstr>School Uniform</vt:lpstr>
      <vt:lpstr>Lunchtime Reminder</vt:lpstr>
      <vt:lpstr> </vt:lpstr>
      <vt:lpstr>Important Documents</vt:lpstr>
      <vt:lpstr>IDL (Topic) In P1</vt:lpstr>
      <vt:lpstr>Literacy – Colourful Consonants</vt:lpstr>
      <vt:lpstr>PowerPoint Presentation</vt:lpstr>
      <vt:lpstr>Literacy – Reading</vt:lpstr>
      <vt:lpstr>Literacy – Reading</vt:lpstr>
      <vt:lpstr>Literacy – Writing</vt:lpstr>
      <vt:lpstr>Numeracy and Maths</vt:lpstr>
      <vt:lpstr>Numeracy and Maths</vt:lpstr>
      <vt:lpstr>Homework Folders</vt:lpstr>
      <vt:lpstr>Homework</vt:lpstr>
      <vt:lpstr>Reading Homework</vt:lpstr>
      <vt:lpstr>Homework – Ideas to Support                              Reading at Home</vt:lpstr>
      <vt:lpstr>Homework – Spelling</vt:lpstr>
      <vt:lpstr>Homework – Tricky Word Keyring</vt:lpstr>
      <vt:lpstr>Homework – Numeracy</vt:lpstr>
      <vt:lpstr> Dojo Points for Living the School Values (Respectful, Responsible, Friendly, Successful, Inclusive and Enthusiastic)   Living Our Values certificate at our Virtual Assembly  Sharing success and achievements in class with peers  Mid Calder Magical Moments – sharing success and achievements with Mrs Thurlow and Mrs Ross through a video call on TEAMS</vt:lpstr>
      <vt:lpstr>  I can earn 25 minutes of free time on a Friday.                                                                                                                     Each day I can earn 5 minutes of Friday free time by following the school’s Behaviour Policy and ending the day on the green circle.  I can use this time on Friday to play, draw, colour, relax and talk with my friends.  I can play games provided by school but at the moment I can’t bring in toys/games etc. from home. </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Shirley Smith</cp:lastModifiedBy>
  <cp:revision>136</cp:revision>
  <dcterms:created xsi:type="dcterms:W3CDTF">2017-06-06T08:10:45Z</dcterms:created>
  <dcterms:modified xsi:type="dcterms:W3CDTF">2020-09-15T19:15:26Z</dcterms:modified>
</cp:coreProperties>
</file>