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3" r:id="rId3"/>
    <p:sldId id="274" r:id="rId4"/>
    <p:sldId id="264" r:id="rId5"/>
    <p:sldId id="275" r:id="rId6"/>
    <p:sldId id="276" r:id="rId7"/>
    <p:sldId id="278" r:id="rId8"/>
    <p:sldId id="279" r:id="rId9"/>
    <p:sldId id="277" r:id="rId10"/>
    <p:sldId id="280" r:id="rId11"/>
    <p:sldId id="267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Sassoon Infant Rg" panose="02000503030000020003" charset="0"/>
      <p:regular r:id="rId19"/>
      <p:bold r:id="rId20"/>
    </p:embeddedFont>
    <p:embeddedFont>
      <p:font typeface="Twinkl" panose="020B0604020202020204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BD31"/>
    <a:srgbClr val="FFFEFB"/>
    <a:srgbClr val="B9D26D"/>
    <a:srgbClr val="F2854B"/>
    <a:srgbClr val="ED74A9"/>
    <a:srgbClr val="ED6C76"/>
    <a:srgbClr val="F29BA2"/>
    <a:srgbClr val="FAB000"/>
    <a:srgbClr val="E52121"/>
    <a:srgbClr val="0774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1038" y="-198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Plenary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55650" y="1288535"/>
            <a:ext cx="763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What have you learnt about acrostics?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651" y="1840686"/>
            <a:ext cx="7632700" cy="772107"/>
          </a:xfrm>
          <a:prstGeom prst="rect">
            <a:avLst/>
          </a:prstGeom>
          <a:solidFill>
            <a:srgbClr val="ED7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/>
              <a:t>Acrostic poems have their theme or</a:t>
            </a:r>
            <a:br>
              <a:rPr lang="en-GB" dirty="0"/>
            </a:br>
            <a:r>
              <a:rPr lang="en-GB" dirty="0"/>
              <a:t>title written down the page vertically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1" y="2864261"/>
            <a:ext cx="7632700" cy="495108"/>
          </a:xfrm>
          <a:prstGeom prst="rect">
            <a:avLst/>
          </a:prstGeom>
          <a:solidFill>
            <a:srgbClr val="F285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AU" dirty="0"/>
              <a:t>Write the theme letters in CAPITALS.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55651" y="3610837"/>
            <a:ext cx="7632700" cy="495108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AU" dirty="0"/>
              <a:t>Each line starts with a letter of the theme word(s).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55651" y="4357412"/>
            <a:ext cx="7632700" cy="772107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AU" dirty="0"/>
              <a:t>Acrostics don’t have to rhyme, but all the other poetic devices (alliteration, similes, rhythm, etc.) are great!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59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4294967295"/>
          </p:nvPr>
        </p:nvSpPr>
        <p:spPr>
          <a:xfrm>
            <a:off x="628650" y="1127760"/>
            <a:ext cx="7886700" cy="1409700"/>
          </a:xfrm>
        </p:spPr>
        <p:txBody>
          <a:bodyPr>
            <a:noAutofit/>
          </a:bodyPr>
          <a:lstStyle/>
          <a:p>
            <a:r>
              <a:rPr lang="en-GB" dirty="0">
                <a:latin typeface="Twinkl" pitchFamily="50" charset="0"/>
              </a:rPr>
              <a:t>To recognise the features of acrostic poems.</a:t>
            </a:r>
            <a:endParaRPr lang="en-GB" sz="1800" dirty="0">
              <a:latin typeface="Twinkl" pitchFamily="50" charset="0"/>
            </a:endParaRP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62602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I know that acrostics have a topic word hidden in the first letter of each line.</a:t>
            </a:r>
          </a:p>
          <a:p>
            <a:r>
              <a:rPr lang="en-AU" sz="1800" dirty="0">
                <a:latin typeface="Twinkl" pitchFamily="50" charset="0"/>
              </a:rPr>
              <a:t>I can look for the poem’s theme by reading the first letters vertically.</a:t>
            </a:r>
          </a:p>
          <a:p>
            <a:r>
              <a:rPr lang="en-AU" dirty="0">
                <a:latin typeface="Twinkl" pitchFamily="50" charset="0"/>
              </a:rPr>
              <a:t>I understand that acrostics don’t have to rhyme.</a:t>
            </a:r>
            <a:endParaRPr lang="en-GB" sz="1800" dirty="0">
              <a:latin typeface="Twink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857095" y="1652631"/>
            <a:ext cx="2969833" cy="3212984"/>
          </a:xfrm>
          <a:prstGeom prst="rect">
            <a:avLst/>
          </a:prstGeom>
          <a:solidFill>
            <a:srgbClr val="EFB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165440" y="1652631"/>
            <a:ext cx="2307602" cy="3212984"/>
          </a:xfrm>
          <a:prstGeom prst="rect">
            <a:avLst/>
          </a:prstGeom>
          <a:solidFill>
            <a:srgbClr val="CED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Acrostic Examples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255488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What is each poem about?</a:t>
            </a:r>
          </a:p>
        </p:txBody>
      </p:sp>
      <p:sp>
        <p:nvSpPr>
          <p:cNvPr id="6" name="Rectangle 5"/>
          <p:cNvSpPr/>
          <p:nvPr/>
        </p:nvSpPr>
        <p:spPr>
          <a:xfrm>
            <a:off x="1346504" y="1769809"/>
            <a:ext cx="2629878" cy="24622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/>
              <a:t>Revolting rhymes</a:t>
            </a:r>
          </a:p>
          <a:p>
            <a:r>
              <a:rPr lang="en-GB" sz="1600" dirty="0"/>
              <a:t>Oompa-</a:t>
            </a:r>
            <a:r>
              <a:rPr lang="en-GB" sz="1600" dirty="0" err="1"/>
              <a:t>Loompas</a:t>
            </a:r>
            <a:endParaRPr lang="en-GB" sz="1600" dirty="0"/>
          </a:p>
          <a:p>
            <a:r>
              <a:rPr lang="en-GB" sz="1600" dirty="0"/>
              <a:t>Angry farmers</a:t>
            </a:r>
          </a:p>
          <a:p>
            <a:r>
              <a:rPr lang="en-GB" sz="1600" dirty="0"/>
              <a:t>Lazy aunts</a:t>
            </a:r>
          </a:p>
          <a:p>
            <a:r>
              <a:rPr lang="en-GB" sz="1600" dirty="0"/>
              <a:t>Dangerous witches</a:t>
            </a:r>
          </a:p>
          <a:p>
            <a:endParaRPr lang="en-GB" sz="1600" dirty="0"/>
          </a:p>
          <a:p>
            <a:r>
              <a:rPr lang="en-GB" sz="1600" dirty="0"/>
              <a:t>Dream blower</a:t>
            </a:r>
          </a:p>
          <a:p>
            <a:r>
              <a:rPr lang="en-GB" sz="1600" dirty="0"/>
              <a:t>Adventurous animals</a:t>
            </a:r>
          </a:p>
          <a:p>
            <a:r>
              <a:rPr lang="en-GB" sz="1600" dirty="0"/>
              <a:t>Horrible </a:t>
            </a:r>
            <a:r>
              <a:rPr lang="en-GB" sz="1600" dirty="0" err="1"/>
              <a:t>headteacher</a:t>
            </a:r>
            <a:endParaRPr lang="en-GB" sz="1600" dirty="0"/>
          </a:p>
          <a:p>
            <a:r>
              <a:rPr lang="en-GB" sz="1600" dirty="0" err="1"/>
              <a:t>Lickable</a:t>
            </a:r>
            <a:r>
              <a:rPr lang="en-GB" sz="1600" dirty="0"/>
              <a:t> wallpaper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6950" y="1892918"/>
            <a:ext cx="2973827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/>
              <a:t>It’s my favourite food</a:t>
            </a:r>
          </a:p>
          <a:p>
            <a:r>
              <a:rPr lang="en-GB" sz="1600" dirty="0"/>
              <a:t>Cold as the inside of a fridge</a:t>
            </a:r>
          </a:p>
          <a:p>
            <a:r>
              <a:rPr lang="en-GB" sz="1600" dirty="0"/>
              <a:t>Every sunny day</a:t>
            </a:r>
          </a:p>
          <a:p>
            <a:endParaRPr lang="en-GB" sz="1600" dirty="0"/>
          </a:p>
          <a:p>
            <a:r>
              <a:rPr lang="en-GB" sz="1600" dirty="0"/>
              <a:t>Can’t wait</a:t>
            </a:r>
          </a:p>
          <a:p>
            <a:r>
              <a:rPr lang="en-GB" sz="1600" dirty="0"/>
              <a:t>Running to the van</a:t>
            </a:r>
          </a:p>
          <a:p>
            <a:r>
              <a:rPr lang="en-GB" sz="1600" dirty="0"/>
              <a:t>Empty out the money</a:t>
            </a:r>
          </a:p>
          <a:p>
            <a:r>
              <a:rPr lang="en-GB" sz="1600" dirty="0"/>
              <a:t>‘Any sauce on that, love?’</a:t>
            </a:r>
          </a:p>
          <a:p>
            <a:r>
              <a:rPr lang="en-GB" sz="1600" dirty="0" err="1"/>
              <a:t>Mmmmmm</a:t>
            </a:r>
            <a:r>
              <a:rPr lang="en-GB" sz="1600" dirty="0"/>
              <a:t>, yummy!</a:t>
            </a:r>
          </a:p>
        </p:txBody>
      </p:sp>
      <p:sp>
        <p:nvSpPr>
          <p:cNvPr id="9" name="Rectangle 8"/>
          <p:cNvSpPr/>
          <p:nvPr/>
        </p:nvSpPr>
        <p:spPr>
          <a:xfrm>
            <a:off x="1346504" y="1769808"/>
            <a:ext cx="2629878" cy="24622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dirty="0">
                <a:solidFill>
                  <a:srgbClr val="003F15"/>
                </a:solidFill>
              </a:rPr>
              <a:t>R</a:t>
            </a:r>
          </a:p>
          <a:p>
            <a:r>
              <a:rPr lang="en-GB" sz="1600" b="1" dirty="0">
                <a:solidFill>
                  <a:srgbClr val="003F15"/>
                </a:solidFill>
              </a:rPr>
              <a:t>O</a:t>
            </a:r>
          </a:p>
          <a:p>
            <a:r>
              <a:rPr lang="en-GB" sz="1600" b="1" dirty="0">
                <a:solidFill>
                  <a:srgbClr val="003F15"/>
                </a:solidFill>
              </a:rPr>
              <a:t>A</a:t>
            </a:r>
          </a:p>
          <a:p>
            <a:r>
              <a:rPr lang="en-GB" sz="1600" b="1" dirty="0">
                <a:solidFill>
                  <a:srgbClr val="003F15"/>
                </a:solidFill>
              </a:rPr>
              <a:t>L</a:t>
            </a:r>
          </a:p>
          <a:p>
            <a:r>
              <a:rPr lang="en-GB" sz="1600" b="1" dirty="0">
                <a:solidFill>
                  <a:srgbClr val="003F15"/>
                </a:solidFill>
              </a:rPr>
              <a:t>D</a:t>
            </a:r>
          </a:p>
          <a:p>
            <a:endParaRPr lang="en-GB" sz="1600" b="1" dirty="0">
              <a:solidFill>
                <a:srgbClr val="003F15"/>
              </a:solidFill>
            </a:endParaRPr>
          </a:p>
          <a:p>
            <a:r>
              <a:rPr lang="en-GB" sz="1600" b="1" dirty="0">
                <a:solidFill>
                  <a:srgbClr val="003F15"/>
                </a:solidFill>
              </a:rPr>
              <a:t>D</a:t>
            </a:r>
          </a:p>
          <a:p>
            <a:r>
              <a:rPr lang="en-GB" sz="1600" b="1" dirty="0">
                <a:solidFill>
                  <a:srgbClr val="003F15"/>
                </a:solidFill>
              </a:rPr>
              <a:t>A</a:t>
            </a:r>
          </a:p>
          <a:p>
            <a:r>
              <a:rPr lang="en-GB" sz="1600" b="1" dirty="0">
                <a:solidFill>
                  <a:srgbClr val="003F15"/>
                </a:solidFill>
              </a:rPr>
              <a:t>H</a:t>
            </a:r>
          </a:p>
          <a:p>
            <a:r>
              <a:rPr lang="en-GB" sz="1600" b="1" dirty="0">
                <a:solidFill>
                  <a:srgbClr val="003F15"/>
                </a:solidFill>
              </a:rPr>
              <a:t>L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66949" y="1892918"/>
            <a:ext cx="2973827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dirty="0">
                <a:solidFill>
                  <a:srgbClr val="C8075A"/>
                </a:solidFill>
              </a:rPr>
              <a:t>I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C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E</a:t>
            </a:r>
          </a:p>
          <a:p>
            <a:endParaRPr lang="en-GB" sz="1600" b="1" dirty="0">
              <a:solidFill>
                <a:srgbClr val="C8075A"/>
              </a:solidFill>
            </a:endParaRPr>
          </a:p>
          <a:p>
            <a:r>
              <a:rPr lang="en-GB" sz="1600" b="1" dirty="0">
                <a:solidFill>
                  <a:srgbClr val="C8075A"/>
                </a:solidFill>
              </a:rPr>
              <a:t>C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R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E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 A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75" y="4395831"/>
            <a:ext cx="2416831" cy="19128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105" y="4009508"/>
            <a:ext cx="1745811" cy="246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45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0885" y="1585253"/>
            <a:ext cx="3586223" cy="4701982"/>
          </a:xfrm>
          <a:prstGeom prst="rect">
            <a:avLst/>
          </a:prstGeom>
          <a:solidFill>
            <a:srgbClr val="F4C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Acrostic Examples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256422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What is the poem about?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9942" y="1593641"/>
            <a:ext cx="3661724" cy="4847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/>
              <a:t>Gigantic flames</a:t>
            </a:r>
          </a:p>
          <a:p>
            <a:r>
              <a:rPr lang="en-GB" sz="1600" dirty="0"/>
              <a:t>Remember 1666</a:t>
            </a:r>
          </a:p>
          <a:p>
            <a:r>
              <a:rPr lang="en-GB" sz="1600" dirty="0"/>
              <a:t>Every child knows</a:t>
            </a:r>
          </a:p>
          <a:p>
            <a:r>
              <a:rPr lang="en-GB" sz="1600" dirty="0"/>
              <a:t>Ash floated everywhere</a:t>
            </a:r>
          </a:p>
          <a:p>
            <a:r>
              <a:rPr lang="en-GB" sz="1600" dirty="0"/>
              <a:t>Thousands of homes destroyed</a:t>
            </a:r>
          </a:p>
          <a:p>
            <a:endParaRPr lang="en-GB" sz="1100" dirty="0"/>
          </a:p>
          <a:p>
            <a:r>
              <a:rPr lang="en-GB" sz="1600" dirty="0"/>
              <a:t>Flames all around</a:t>
            </a:r>
          </a:p>
          <a:p>
            <a:r>
              <a:rPr lang="en-GB" sz="1600" dirty="0"/>
              <a:t>Inside the bakery</a:t>
            </a:r>
          </a:p>
          <a:p>
            <a:r>
              <a:rPr lang="en-GB" sz="1600" dirty="0"/>
              <a:t>Red sky</a:t>
            </a:r>
          </a:p>
          <a:p>
            <a:r>
              <a:rPr lang="en-GB" sz="1600" dirty="0"/>
              <a:t>Everything covered in soot</a:t>
            </a:r>
          </a:p>
          <a:p>
            <a:endParaRPr lang="en-GB" sz="1100" dirty="0"/>
          </a:p>
          <a:p>
            <a:r>
              <a:rPr lang="en-GB" sz="1600" dirty="0"/>
              <a:t>Over the city</a:t>
            </a:r>
          </a:p>
          <a:p>
            <a:r>
              <a:rPr lang="en-GB" sz="1600" dirty="0"/>
              <a:t>From house to house</a:t>
            </a:r>
          </a:p>
          <a:p>
            <a:endParaRPr lang="en-GB" sz="1100" dirty="0"/>
          </a:p>
          <a:p>
            <a:r>
              <a:rPr lang="en-GB" sz="1600" dirty="0"/>
              <a:t>Lots of people escaped</a:t>
            </a:r>
          </a:p>
          <a:p>
            <a:r>
              <a:rPr lang="en-GB" sz="1600" dirty="0"/>
              <a:t>On foot, by boat and carriage</a:t>
            </a:r>
          </a:p>
          <a:p>
            <a:r>
              <a:rPr lang="en-GB" sz="1600" dirty="0"/>
              <a:t>Nearly every house</a:t>
            </a:r>
          </a:p>
          <a:p>
            <a:r>
              <a:rPr lang="en-GB" sz="1600" dirty="0"/>
              <a:t>Demolished</a:t>
            </a:r>
          </a:p>
          <a:p>
            <a:r>
              <a:rPr lang="en-GB" sz="1600" dirty="0"/>
              <a:t>On Pudding Lane – Help! Help! But</a:t>
            </a:r>
          </a:p>
          <a:p>
            <a:r>
              <a:rPr lang="en-GB" sz="1600" dirty="0"/>
              <a:t>Not many people died.</a:t>
            </a:r>
          </a:p>
        </p:txBody>
      </p:sp>
      <p:sp>
        <p:nvSpPr>
          <p:cNvPr id="8" name="Rectangle 7"/>
          <p:cNvSpPr/>
          <p:nvPr/>
        </p:nvSpPr>
        <p:spPr>
          <a:xfrm>
            <a:off x="859942" y="1593641"/>
            <a:ext cx="3661724" cy="46935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dirty="0">
                <a:solidFill>
                  <a:srgbClr val="E84D15"/>
                </a:solidFill>
              </a:rPr>
              <a:t>G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R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E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A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T</a:t>
            </a:r>
          </a:p>
          <a:p>
            <a:endParaRPr lang="en-GB" sz="1100" b="1" dirty="0">
              <a:solidFill>
                <a:srgbClr val="E84D15"/>
              </a:solidFill>
            </a:endParaRPr>
          </a:p>
          <a:p>
            <a:r>
              <a:rPr lang="en-GB" sz="1600" b="1" dirty="0">
                <a:solidFill>
                  <a:srgbClr val="E84D15"/>
                </a:solidFill>
              </a:rPr>
              <a:t>F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I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R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E</a:t>
            </a:r>
          </a:p>
          <a:p>
            <a:endParaRPr lang="en-GB" sz="1100" b="1" dirty="0">
              <a:solidFill>
                <a:srgbClr val="E84D15"/>
              </a:solidFill>
            </a:endParaRPr>
          </a:p>
          <a:p>
            <a:r>
              <a:rPr lang="en-GB" sz="1600" b="1" dirty="0">
                <a:solidFill>
                  <a:srgbClr val="E84D15"/>
                </a:solidFill>
              </a:rPr>
              <a:t>O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F</a:t>
            </a:r>
          </a:p>
          <a:p>
            <a:endParaRPr lang="en-GB" sz="1100" b="1" dirty="0">
              <a:solidFill>
                <a:srgbClr val="E84D15"/>
              </a:solidFill>
            </a:endParaRPr>
          </a:p>
          <a:p>
            <a:r>
              <a:rPr lang="en-GB" sz="1600" b="1" dirty="0">
                <a:solidFill>
                  <a:srgbClr val="E84D15"/>
                </a:solidFill>
              </a:rPr>
              <a:t>L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O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N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D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O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712" y="2186753"/>
            <a:ext cx="4572000" cy="323293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Acrostic Features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650" y="1214440"/>
            <a:ext cx="763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What did you notice?</a:t>
            </a:r>
          </a:p>
        </p:txBody>
      </p:sp>
      <p:sp>
        <p:nvSpPr>
          <p:cNvPr id="4" name="Rectangle 3"/>
          <p:cNvSpPr/>
          <p:nvPr/>
        </p:nvSpPr>
        <p:spPr>
          <a:xfrm>
            <a:off x="3087083" y="2650657"/>
            <a:ext cx="2969833" cy="2690769"/>
          </a:xfrm>
          <a:prstGeom prst="rect">
            <a:avLst/>
          </a:prstGeom>
          <a:solidFill>
            <a:srgbClr val="EFB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296938" y="2890944"/>
            <a:ext cx="2973827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/>
              <a:t>It’s my favourite food</a:t>
            </a:r>
          </a:p>
          <a:p>
            <a:r>
              <a:rPr lang="en-GB" sz="1600" dirty="0"/>
              <a:t>Cold as the inside of a fridge</a:t>
            </a:r>
          </a:p>
          <a:p>
            <a:r>
              <a:rPr lang="en-GB" sz="1600" dirty="0"/>
              <a:t>Every sunny day</a:t>
            </a:r>
          </a:p>
          <a:p>
            <a:endParaRPr lang="en-GB" sz="1600" dirty="0"/>
          </a:p>
          <a:p>
            <a:r>
              <a:rPr lang="en-GB" sz="1600" dirty="0"/>
              <a:t>Can’t wait</a:t>
            </a:r>
          </a:p>
          <a:p>
            <a:r>
              <a:rPr lang="en-GB" sz="1600" dirty="0"/>
              <a:t>Running to the van</a:t>
            </a:r>
          </a:p>
          <a:p>
            <a:r>
              <a:rPr lang="en-GB" sz="1600" dirty="0"/>
              <a:t>Empty out the money</a:t>
            </a:r>
          </a:p>
          <a:p>
            <a:r>
              <a:rPr lang="en-GB" sz="1600" dirty="0"/>
              <a:t>‘Any sauce on that, love?’</a:t>
            </a:r>
          </a:p>
          <a:p>
            <a:r>
              <a:rPr lang="en-GB" sz="1600" dirty="0" err="1"/>
              <a:t>Mmmmmm</a:t>
            </a:r>
            <a:r>
              <a:rPr lang="en-GB" sz="1600" dirty="0"/>
              <a:t>, yummy!</a:t>
            </a:r>
          </a:p>
        </p:txBody>
      </p:sp>
      <p:sp>
        <p:nvSpPr>
          <p:cNvPr id="6" name="Rectangle 5"/>
          <p:cNvSpPr/>
          <p:nvPr/>
        </p:nvSpPr>
        <p:spPr>
          <a:xfrm>
            <a:off x="3296937" y="2890944"/>
            <a:ext cx="2973827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dirty="0">
                <a:solidFill>
                  <a:srgbClr val="C8075A"/>
                </a:solidFill>
              </a:rPr>
              <a:t>I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C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E</a:t>
            </a:r>
          </a:p>
          <a:p>
            <a:endParaRPr lang="en-GB" sz="1600" b="1" dirty="0">
              <a:solidFill>
                <a:srgbClr val="C8075A"/>
              </a:solidFill>
            </a:endParaRPr>
          </a:p>
          <a:p>
            <a:r>
              <a:rPr lang="en-GB" sz="1600" b="1" dirty="0">
                <a:solidFill>
                  <a:srgbClr val="C8075A"/>
                </a:solidFill>
              </a:rPr>
              <a:t>C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R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E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 A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M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1812393"/>
            <a:ext cx="1912048" cy="2157102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 first letter of each line spells out the poem’s theme vertically – what’s this one about?</a:t>
            </a:r>
          </a:p>
        </p:txBody>
      </p:sp>
      <p:sp>
        <p:nvSpPr>
          <p:cNvPr id="8" name="Rectangle 7"/>
          <p:cNvSpPr/>
          <p:nvPr/>
        </p:nvSpPr>
        <p:spPr>
          <a:xfrm>
            <a:off x="4803332" y="1983138"/>
            <a:ext cx="1467432" cy="495108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alliteration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276488" y="2650657"/>
            <a:ext cx="1467432" cy="495108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simile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35660" y="1329506"/>
            <a:ext cx="1467432" cy="1049106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Poetic devices may be used.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70210" y="5645067"/>
            <a:ext cx="3573710" cy="495108"/>
          </a:xfrm>
          <a:prstGeom prst="rect">
            <a:avLst/>
          </a:prstGeom>
          <a:solidFill>
            <a:srgbClr val="F08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Lines can be different lengths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508308" y="3011648"/>
            <a:ext cx="704675" cy="8389"/>
          </a:xfrm>
          <a:prstGeom prst="straightConnector1">
            <a:avLst/>
          </a:prstGeom>
          <a:ln w="57150">
            <a:solidFill>
              <a:srgbClr val="4DB1E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908927" y="2803517"/>
            <a:ext cx="491873" cy="474591"/>
          </a:xfrm>
          <a:prstGeom prst="straightConnector1">
            <a:avLst/>
          </a:prstGeom>
          <a:ln w="57150">
            <a:solidFill>
              <a:srgbClr val="87B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484105" y="2396074"/>
            <a:ext cx="378384" cy="509166"/>
          </a:xfrm>
          <a:prstGeom prst="straightConnector1">
            <a:avLst/>
          </a:prstGeom>
          <a:ln w="57150">
            <a:solidFill>
              <a:srgbClr val="87B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150402" y="2063675"/>
            <a:ext cx="464051" cy="172833"/>
          </a:xfrm>
          <a:prstGeom prst="line">
            <a:avLst/>
          </a:prstGeom>
          <a:ln w="57150">
            <a:solidFill>
              <a:srgbClr val="87B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7033743" y="2228569"/>
            <a:ext cx="100332" cy="499354"/>
          </a:xfrm>
          <a:prstGeom prst="line">
            <a:avLst/>
          </a:prstGeom>
          <a:ln w="57150">
            <a:solidFill>
              <a:srgbClr val="87B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4862489" y="3559914"/>
            <a:ext cx="2553379" cy="2195661"/>
          </a:xfrm>
          <a:prstGeom prst="straightConnector1">
            <a:avLst/>
          </a:prstGeom>
          <a:ln w="57150">
            <a:solidFill>
              <a:srgbClr val="F086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5508895" y="4836319"/>
            <a:ext cx="53320" cy="830378"/>
          </a:xfrm>
          <a:prstGeom prst="straightConnector1">
            <a:avLst/>
          </a:prstGeom>
          <a:ln w="57150">
            <a:solidFill>
              <a:srgbClr val="F086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83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Let’s Try It!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650" y="1288535"/>
            <a:ext cx="763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How can we write an acrostic poem?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650" y="1692612"/>
            <a:ext cx="763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   First, we need to choose a theme. I know, let’s have…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32784" y="1692612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E52122"/>
                </a:solidFill>
              </a:rPr>
              <a:t>f</a:t>
            </a:r>
            <a:r>
              <a:rPr lang="en-GB" b="1" dirty="0">
                <a:solidFill>
                  <a:srgbClr val="F08213"/>
                </a:solidFill>
              </a:rPr>
              <a:t>i</a:t>
            </a:r>
            <a:r>
              <a:rPr lang="en-GB" b="1" dirty="0">
                <a:solidFill>
                  <a:srgbClr val="FAB001"/>
                </a:solidFill>
              </a:rPr>
              <a:t>r</a:t>
            </a:r>
            <a:r>
              <a:rPr lang="en-GB" b="1" dirty="0">
                <a:solidFill>
                  <a:srgbClr val="87BD31"/>
                </a:solidFill>
              </a:rPr>
              <a:t>e</a:t>
            </a:r>
            <a:r>
              <a:rPr lang="en-GB" b="1" dirty="0">
                <a:solidFill>
                  <a:srgbClr val="009541"/>
                </a:solidFill>
              </a:rPr>
              <a:t>w</a:t>
            </a:r>
            <a:r>
              <a:rPr lang="en-GB" b="1" dirty="0">
                <a:solidFill>
                  <a:srgbClr val="36B6B6"/>
                </a:solidFill>
              </a:rPr>
              <a:t>o</a:t>
            </a:r>
            <a:r>
              <a:rPr lang="en-GB" b="1" dirty="0">
                <a:solidFill>
                  <a:srgbClr val="00A7E6"/>
                </a:solidFill>
              </a:rPr>
              <a:t>r</a:t>
            </a:r>
            <a:r>
              <a:rPr lang="en-GB" b="1" dirty="0">
                <a:solidFill>
                  <a:srgbClr val="0175B0"/>
                </a:solidFill>
              </a:rPr>
              <a:t>k</a:t>
            </a:r>
            <a:r>
              <a:rPr lang="en-GB" b="1" dirty="0">
                <a:solidFill>
                  <a:srgbClr val="8D358B"/>
                </a:solidFill>
              </a:rPr>
              <a:t>s</a:t>
            </a:r>
            <a:r>
              <a:rPr lang="en-GB" b="1" dirty="0">
                <a:solidFill>
                  <a:srgbClr val="653B8F"/>
                </a:solidFill>
              </a:rPr>
              <a:t>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1002" y="2186157"/>
            <a:ext cx="7721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Then, we think of lots of words or phrases associated with that theme…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1071" y="3306804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bonfire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59901" y="2924172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night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59970" y="4108913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bang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198" y="4414143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noise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59970" y="5280355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rocket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35764" y="5777235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sparkle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68278" y="2813961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spectacular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92396" y="3587214"/>
            <a:ext cx="1038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pop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76655" y="2984748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smoke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00270" y="4538172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crackle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06891" y="5365769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explosion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14219" y="4085280"/>
            <a:ext cx="1092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fizz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31087" y="5185812"/>
            <a:ext cx="1092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stars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42" y="4930982"/>
            <a:ext cx="1686078" cy="155226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567" y="2703227"/>
            <a:ext cx="1394929" cy="138634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28"/>
          <a:stretch/>
        </p:blipFill>
        <p:spPr>
          <a:xfrm>
            <a:off x="3131177" y="3143773"/>
            <a:ext cx="2218208" cy="229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3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478" y="2361217"/>
            <a:ext cx="3381973" cy="47761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Let’s Try It!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650" y="1288535"/>
            <a:ext cx="7632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How can we write an acrostic poem?</a:t>
            </a:r>
          </a:p>
          <a:p>
            <a:pPr algn="ctr"/>
            <a:r>
              <a:rPr lang="en-GB" dirty="0"/>
              <a:t>Next, we write the letters of our theme word(s) vertically </a:t>
            </a:r>
            <a:br>
              <a:rPr lang="en-GB" dirty="0"/>
            </a:br>
            <a:r>
              <a:rPr lang="en-GB" dirty="0"/>
              <a:t>down the page in CAPITAL LETTERS…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6794" y="3432430"/>
            <a:ext cx="2417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fireworks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8966" y="2406775"/>
            <a:ext cx="24176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F</a:t>
            </a:r>
            <a:br>
              <a:rPr lang="en-GB" sz="2800" b="1" dirty="0"/>
            </a:br>
            <a:r>
              <a:rPr lang="en-GB" sz="2800" b="1" dirty="0"/>
              <a:t>I</a:t>
            </a:r>
            <a:br>
              <a:rPr lang="en-GB" sz="2800" b="1" dirty="0"/>
            </a:br>
            <a:r>
              <a:rPr lang="en-GB" sz="2800" b="1" dirty="0"/>
              <a:t>R</a:t>
            </a:r>
          </a:p>
          <a:p>
            <a:pPr algn="ctr"/>
            <a:r>
              <a:rPr lang="en-GB" sz="2800" b="1" dirty="0"/>
              <a:t>E</a:t>
            </a:r>
          </a:p>
          <a:p>
            <a:pPr algn="ctr"/>
            <a:r>
              <a:rPr lang="en-GB" sz="2800" b="1" dirty="0"/>
              <a:t>W</a:t>
            </a:r>
          </a:p>
          <a:p>
            <a:pPr algn="ctr"/>
            <a:r>
              <a:rPr lang="en-GB" sz="2800" b="1" dirty="0"/>
              <a:t>O</a:t>
            </a:r>
          </a:p>
          <a:p>
            <a:pPr algn="ctr"/>
            <a:r>
              <a:rPr lang="en-GB" sz="2800" b="1" dirty="0"/>
              <a:t>R</a:t>
            </a:r>
          </a:p>
          <a:p>
            <a:pPr algn="ctr"/>
            <a:r>
              <a:rPr lang="en-GB" sz="2800" b="1" dirty="0"/>
              <a:t>K</a:t>
            </a:r>
          </a:p>
          <a:p>
            <a:pPr algn="ctr"/>
            <a:r>
              <a:rPr lang="en-GB" sz="2800" b="1" dirty="0"/>
              <a:t>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572285" y="3721935"/>
            <a:ext cx="1535053" cy="0"/>
          </a:xfrm>
          <a:prstGeom prst="straightConnector1">
            <a:avLst/>
          </a:prstGeom>
          <a:ln w="5715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6395">
            <a:off x="5101411" y="2014337"/>
            <a:ext cx="2178198" cy="268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3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4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85185E-6 L 2.77778E-7 0.00023 C -0.00243 0.00162 -0.00625 0.00139 -0.00729 0.00486 C -0.00885 0.00972 -0.00677 0.01551 -0.00642 0.0206 C -0.00625 0.02246 -0.00573 0.02384 -0.00538 0.02546 C -0.00521 0.02685 -0.00365 0.02917 -0.00451 0.02917 C -0.00556 0.02917 -0.00573 0.02685 -0.00642 0.02546 C -0.0066 0.02384 -0.00764 0.02222 -0.00729 0.0206 C -0.00573 0.01273 -0.00156 0.01621 0.00278 0.0169 C 0.00122 0.01621 -0.00017 0.01482 -0.00174 0.01459 C -0.00399 0.01435 -0.00747 0.0132 -0.00816 0.01574 C -0.01094 0.02546 -0.00799 0.03033 -0.00642 0.03773 C -0.00608 0.03935 -0.00573 0.04097 -0.00538 0.04259 C -0.00521 0.04792 -0.00521 0.05347 -0.00451 0.05857 C -0.00434 0.05996 -0.00313 0.06088 -0.00278 0.06227 C -0.00226 0.06343 -0.00208 0.06482 -0.00174 0.06597 C -0.00295 0.0757 -0.00208 0.07084 -0.00451 0.08056 L -0.00538 0.08426 C -0.00521 0.08796 -0.00434 0.09167 -0.00451 0.09537 C -0.00469 0.09699 -0.0059 0.09838 -0.00642 0.10023 C -0.00712 0.10255 -0.00781 0.10509 -0.00816 0.10741 C -0.00955 0.11597 -0.00885 0.11158 -0.01007 0.12107 C -0.01163 0.16366 -0.01146 0.14699 -0.01007 0.13449 C -0.0099 0.13241 -0.0099 0.13009 -0.0092 0.12824 C -0.00851 0.12709 -0.00729 0.12662 -0.00642 0.12593 C -0.00278 0.12616 0.00122 0.12546 0.00469 0.12709 C 0.00556 0.12755 0.00417 0.12963 0.00365 0.13079 C 0.00312 0.13241 0.00295 0.13449 0.00191 0.13565 C 2.77778E-7 0.13773 -0.00226 0.13912 -0.00451 0.14051 C -0.00625 0.14167 -0.01007 0.14306 -0.01007 0.14329 C 0.00382 0.16158 -0.01042 0.1419 -0.00174 0.15509 C 0.0026 0.16204 -0.00035 0.15533 0.00278 0.16366 C 0.00434 0.17454 0.00503 0.175 0.00191 0.19074 C 0.00156 0.19213 2.77778E-7 0.19236 -0.00087 0.19306 C -0.00278 0.19236 -0.00451 0.19097 -0.00642 0.19074 C -0.0099 0.19005 -0.00955 0.19352 -0.01007 0.19676 C -0.01042 0.19884 -0.01059 0.20093 -0.01094 0.20301 C -0.01059 0.20648 -0.01198 0.21644 -0.01007 0.21389 C -0.00764 0.21065 -0.01111 0.20417 -0.0092 0.20046 C -0.00799 0.19838 -0.00538 0.20116 -0.00365 0.20162 C -0.0026 0.20185 -0.00174 0.20255 -0.00087 0.20301 C 0.00035 0.20347 0.00156 0.20371 0.00278 0.20417 C -0.00087 0.20463 -0.00503 0.20278 -0.00816 0.20533 C -0.00972 0.20671 -0.00781 0.21042 -0.00729 0.21273 C -0.00694 0.21412 -0.00625 0.21551 -0.00538 0.21644 C -0.00399 0.21806 -0.00087 0.21921 0.00104 0.22014 C -0.01094 0.22408 0.01181 0.21667 -0.01823 0.22246 C -0.01962 0.22269 -0.02066 0.22408 -0.02205 0.225 C -0.02257 0.22662 -0.02326 0.22801 -0.02378 0.22986 C -0.02674 0.24005 -0.02257 0.24051 -0.01736 0.25417 C -0.01701 0.25625 -0.01667 0.25834 -0.01649 0.26042 C -0.01615 0.26412 -0.01823 0.2713 -0.01563 0.2713 C -0.01198 0.2713 -0.01111 0.26435 -0.0092 0.26042 C -0.00851 0.25926 -0.00781 0.2581 -0.00729 0.25671 C -0.00677 0.25556 -0.0066 0.25417 -0.00642 0.25301 C -0.00538 0.25347 -0.00434 0.25347 -0.00365 0.25417 C -0.00139 0.25718 0.00191 0.26412 0.00191 0.26435 C 0.00243 0.26644 0.00295 0.27014 0.00365 0.27269 C 0.00417 0.27431 0.00486 0.27593 0.00556 0.27755 C 0.00608 0.275 0.0066 0.27246 0.00747 0.27014 C 0.00781 0.26875 0.00868 0.26783 0.0092 0.26644 C 0.00972 0.26528 0.00972 0.26389 0.01007 0.26273 C 0.01059 0.26158 0.01146 0.26042 0.01198 0.25926 C 0.01267 0.25764 0.01319 0.25579 0.01389 0.25417 C 0.01302 0.26019 0.01198 0.27014 0.01007 0.27639 C 0.0092 0.27963 0.00799 0.2831 0.00642 0.28611 L 0.00278 0.29352 C 0.00243 0.29514 0.00226 0.29676 0.00191 0.29838 C 0.00156 0.29954 0.00122 0.3007 0.00104 0.30209 C 0.00052 0.30486 0.00139 0.30834 2.77778E-7 0.31042 C -0.00087 0.31227 -0.00295 0.31158 -0.00451 0.31181 C -0.00764 0.31227 -0.01059 0.3125 -0.01372 0.31296 C -0.01424 0.31412 -0.01528 0.31528 -0.01563 0.31667 C -0.01649 0.3206 -0.01736 0.32894 -0.01736 0.32917 C -0.01684 0.33542 -0.0184 0.34121 -0.01372 0.34468 C -0.01198 0.34607 -0.01007 0.3463 -0.00816 0.34722 C -0.00642 0.34676 -0.00434 0.34699 -0.00278 0.34607 C 0.00052 0.34398 0.00104 0.33866 0.00191 0.33496 C 0.0026 0.32778 0.00382 0.32477 0.00104 0.31783 C 0.00017 0.31597 -0.00313 0.31482 -0.00451 0.31412 C -0.00573 0.3125 -0.0066 0.30996 -0.00816 0.30926 C -0.00972 0.30857 -0.01267 0.30857 -0.01285 0.31042 C -0.01389 0.32315 -0.01233 0.33588 -0.01181 0.34838 C -0.01146 0.36158 -0.01128 0.36019 -0.0092 0.37176 C -0.00885 0.37546 -0.00868 0.37894 -0.00816 0.38264 C -0.00799 0.38403 -0.00729 0.38519 -0.00729 0.38634 C -0.00677 0.3956 -0.0066 0.40509 -0.00642 0.41459 C -0.00556 0.40903 -0.00451 0.39977 -0.00174 0.39607 C -0.00052 0.39445 0.00069 0.39306 0.00191 0.39121 C 0.0059 0.38496 0.00122 0.38982 0.00642 0.38519 C 0.00677 0.38681 0.00764 0.38843 0.00747 0.39005 C 0.0059 0.39792 0.00174 0.39445 -0.00278 0.39375 C -0.00035 0.40926 -0.00382 0.3919 0.00104 0.40347 C 0.00191 0.40579 0.00278 0.41088 0.00278 0.41111 C -0.0099 0.42454 0.00469 0.41019 -0.00538 0.4169 C -0.00747 0.41829 -0.01094 0.42176 -0.01094 0.42199 C -0.01319 0.42639 -0.0151 0.42963 -0.01649 0.43519 C -0.01753 0.43935 -0.01753 0.43912 -0.01823 0.44375 C -0.01858 0.44584 -0.01875 0.44792 -0.01927 0.45 C -0.01979 0.45255 -0.02101 0.45718 -0.02101 0.45741 C -0.02101 0.45764 -0.02014 0.46667 -0.01736 0.46459 C -0.01441 0.4625 -0.01319 0.45695 -0.01007 0.45486 C -0.00035 0.44838 -0.01285 0.45741 -0.00278 0.44746 C -0.00069 0.4456 0.00174 0.44468 0.00365 0.44259 C 0.00451 0.4419 0.00191 0.44352 0.00104 0.44375 C 2.77778E-7 0.44537 -0.00087 0.44699 -0.00174 0.44884 C -0.00243 0.45 -0.00365 0.45093 -0.00365 0.45232 C -0.00365 0.45695 -0.00104 0.45949 0.00104 0.46227 C 0.0026 0.46898 0.00278 0.46852 0.00278 0.4794 C 0.00278 0.48472 0.00191 0.48588 0.00104 0.49028 C 0.00069 0.4919 0.00087 0.49398 2.77778E-7 0.49514 C -0.00052 0.4963 -0.00174 0.49607 -0.00278 0.49653 C -0.00451 0.49699 -0.00642 0.49722 -0.00816 0.49769 C -0.00799 0.50093 -0.00816 0.5044 -0.00729 0.50741 C -0.00677 0.50903 -0.00538 0.50972 -0.00451 0.51111 C -0.0026 0.51435 -0.00278 0.51482 -0.00174 0.51852 C -0.00243 0.52384 -0.00174 0.52662 -0.00538 0.5294 C -0.0066 0.53033 -0.00799 0.53033 -0.0092 0.53079 C -0.01181 0.52986 -0.01476 0.52986 -0.01736 0.52824 C -0.0184 0.52755 -0.01875 0.52593 -0.01927 0.52454 C -0.02031 0.5213 -0.02014 0.52014 -0.02014 0.51713 L -0.02014 0.51736 L -0.02014 0.51968 " pathEditMode="relative" rAng="0" ptsTypes="AAAAAAAAAAAAAAAAAAAAAAAAAAAAAAAAAAAAAAAAAAAAAAAAAAAAAAAAAAAAAAAAAAAAAAAAAAAAAAAAAAAAAAAAAAAAAAAAAAAAAAAAAAAAAAAAAAAAAAAAAAA">
                                      <p:cBhvr>
                                        <p:cTn id="21" dur="4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" y="2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Let’s Try It!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650" y="1288535"/>
            <a:ext cx="7632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How can we write an acrostic poem?</a:t>
            </a:r>
          </a:p>
          <a:p>
            <a:pPr algn="ctr"/>
            <a:r>
              <a:rPr lang="en-GB" dirty="0"/>
              <a:t>Finally, we use our list of words and phrases to create each line. Don’t worry if you can’t think of them in order – it’s fine to go back and add any missing lines afterwards.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44724" y="2488864"/>
            <a:ext cx="24176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F</a:t>
            </a:r>
            <a:br>
              <a:rPr lang="en-GB" sz="2800" b="1" dirty="0"/>
            </a:br>
            <a:r>
              <a:rPr lang="en-GB" sz="2800" b="1" dirty="0"/>
              <a:t>I</a:t>
            </a:r>
            <a:br>
              <a:rPr lang="en-GB" sz="2800" b="1" dirty="0"/>
            </a:br>
            <a:r>
              <a:rPr lang="en-GB" sz="2800" b="1" dirty="0"/>
              <a:t>R</a:t>
            </a:r>
          </a:p>
          <a:p>
            <a:pPr algn="ctr"/>
            <a:r>
              <a:rPr lang="en-GB" sz="2800" b="1" dirty="0"/>
              <a:t>E</a:t>
            </a:r>
          </a:p>
          <a:p>
            <a:pPr algn="ctr"/>
            <a:r>
              <a:rPr lang="en-GB" sz="2800" b="1" dirty="0"/>
              <a:t>W</a:t>
            </a:r>
          </a:p>
          <a:p>
            <a:pPr algn="ctr"/>
            <a:r>
              <a:rPr lang="en-GB" sz="2800" b="1" dirty="0"/>
              <a:t>O</a:t>
            </a:r>
          </a:p>
          <a:p>
            <a:pPr algn="ctr"/>
            <a:r>
              <a:rPr lang="en-GB" sz="2800" b="1" dirty="0"/>
              <a:t>R</a:t>
            </a:r>
          </a:p>
          <a:p>
            <a:pPr algn="ctr"/>
            <a:r>
              <a:rPr lang="en-GB" sz="2800" b="1" dirty="0"/>
              <a:t>K</a:t>
            </a:r>
          </a:p>
          <a:p>
            <a:pPr algn="ctr"/>
            <a:r>
              <a:rPr lang="en-GB" sz="2800" b="1" dirty="0"/>
              <a:t>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53525" y="2570088"/>
            <a:ext cx="522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lames flicker in the bonfire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5804" y="2989808"/>
            <a:ext cx="522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watch the sparks fly up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78691" y="3437526"/>
            <a:ext cx="522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ockets</a:t>
            </a:r>
            <a:r>
              <a:rPr lang="en-GB" sz="2000" dirty="0"/>
              <a:t> zoom into the night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78691" y="3837636"/>
            <a:ext cx="522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verywhere</a:t>
            </a:r>
            <a:r>
              <a:rPr lang="en-GB" sz="2000" dirty="0"/>
              <a:t> the smell of smoke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29025" y="4273968"/>
            <a:ext cx="522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aiting</a:t>
            </a:r>
            <a:r>
              <a:rPr lang="en-GB" sz="2000" dirty="0"/>
              <a:t> for the next explosion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95469" y="4707634"/>
            <a:ext cx="522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ohh</a:t>
            </a:r>
            <a:r>
              <a:rPr lang="en-GB" sz="2000" dirty="0"/>
              <a:t>... </a:t>
            </a:r>
            <a:r>
              <a:rPr lang="en-GB" sz="2000" dirty="0" err="1"/>
              <a:t>Ahhh</a:t>
            </a:r>
            <a:r>
              <a:rPr lang="en-GB" sz="2000" dirty="0"/>
              <a:t>… Wow!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95469" y="5142710"/>
            <a:ext cx="522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oaring crowds of onlookers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95469" y="5542820"/>
            <a:ext cx="522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aleidoscope</a:t>
            </a:r>
            <a:r>
              <a:rPr lang="en-GB" sz="2000" dirty="0"/>
              <a:t> of colours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95469" y="5942930"/>
            <a:ext cx="522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eems</a:t>
            </a:r>
            <a:r>
              <a:rPr lang="en-GB" sz="2000" dirty="0"/>
              <a:t> to go on forever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28"/>
          <a:stretch/>
        </p:blipFill>
        <p:spPr>
          <a:xfrm>
            <a:off x="507439" y="2687830"/>
            <a:ext cx="2218208" cy="22996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962" y="4455791"/>
            <a:ext cx="1686078" cy="155226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253" y="2602118"/>
            <a:ext cx="1394929" cy="138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80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Turn!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650" y="1288535"/>
            <a:ext cx="76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Here are some themes for an acrostic.</a:t>
            </a:r>
          </a:p>
          <a:p>
            <a:pPr algn="ctr"/>
            <a:r>
              <a:rPr lang="en-GB" dirty="0"/>
              <a:t>Which one would you choose?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28" y="2038604"/>
            <a:ext cx="1935197" cy="15398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410">
            <a:off x="4497360" y="2182183"/>
            <a:ext cx="1695616" cy="21893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11" y="4605556"/>
            <a:ext cx="2084396" cy="13086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114" y="2999734"/>
            <a:ext cx="1346295" cy="19365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394" y="1590624"/>
            <a:ext cx="1152816" cy="26476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852" y="4152550"/>
            <a:ext cx="1695119" cy="194027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573837" y="2194537"/>
            <a:ext cx="668458" cy="384215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/>
              <a:t>rain</a:t>
            </a:r>
            <a:endParaRPr lang="en-GB" b="1" dirty="0"/>
          </a:p>
        </p:txBody>
      </p:sp>
      <p:sp>
        <p:nvSpPr>
          <p:cNvPr id="16" name="Rectangle 15"/>
          <p:cNvSpPr/>
          <p:nvPr/>
        </p:nvSpPr>
        <p:spPr>
          <a:xfrm>
            <a:off x="3005114" y="3688907"/>
            <a:ext cx="1358411" cy="384215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/>
              <a:t>homework</a:t>
            </a:r>
            <a:endParaRPr lang="en-GB" b="1" dirty="0"/>
          </a:p>
        </p:txBody>
      </p:sp>
      <p:sp>
        <p:nvSpPr>
          <p:cNvPr id="17" name="Rectangle 16"/>
          <p:cNvSpPr/>
          <p:nvPr/>
        </p:nvSpPr>
        <p:spPr>
          <a:xfrm>
            <a:off x="1411096" y="4991283"/>
            <a:ext cx="1226425" cy="384215"/>
          </a:xfrm>
          <a:prstGeom prst="rect">
            <a:avLst/>
          </a:prstGeom>
          <a:solidFill>
            <a:srgbClr val="A67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/>
              <a:t>chocolate</a:t>
            </a:r>
            <a:endParaRPr lang="en-GB" b="1" dirty="0"/>
          </a:p>
        </p:txBody>
      </p:sp>
      <p:sp>
        <p:nvSpPr>
          <p:cNvPr id="18" name="Rectangle 17"/>
          <p:cNvSpPr/>
          <p:nvPr/>
        </p:nvSpPr>
        <p:spPr>
          <a:xfrm>
            <a:off x="4983196" y="2976413"/>
            <a:ext cx="1053298" cy="384215"/>
          </a:xfrm>
          <a:prstGeom prst="rect">
            <a:avLst/>
          </a:prstGeom>
          <a:solidFill>
            <a:srgbClr val="F28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/>
              <a:t>autumn</a:t>
            </a:r>
            <a:endParaRPr lang="en-GB" b="1" dirty="0"/>
          </a:p>
        </p:txBody>
      </p:sp>
      <p:sp>
        <p:nvSpPr>
          <p:cNvPr id="20" name="Rectangle 19"/>
          <p:cNvSpPr/>
          <p:nvPr/>
        </p:nvSpPr>
        <p:spPr>
          <a:xfrm>
            <a:off x="6884226" y="2976413"/>
            <a:ext cx="1261483" cy="384215"/>
          </a:xfrm>
          <a:prstGeom prst="rect">
            <a:avLst/>
          </a:prstGeom>
          <a:solidFill>
            <a:srgbClr val="E5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/>
              <a:t>Christmas</a:t>
            </a:r>
            <a:endParaRPr lang="en-GB" b="1" dirty="0"/>
          </a:p>
        </p:txBody>
      </p:sp>
      <p:sp>
        <p:nvSpPr>
          <p:cNvPr id="21" name="Rectangle 20"/>
          <p:cNvSpPr/>
          <p:nvPr/>
        </p:nvSpPr>
        <p:spPr>
          <a:xfrm>
            <a:off x="5905243" y="5297465"/>
            <a:ext cx="1111966" cy="384215"/>
          </a:xfrm>
          <a:prstGeom prst="rect">
            <a:avLst/>
          </a:prstGeom>
          <a:solidFill>
            <a:srgbClr val="FA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/>
              <a:t>holidays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75353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202</TotalTime>
  <Words>559</Words>
  <Application>Microsoft Office PowerPoint</Application>
  <PresentationFormat>On-screen Show (4:3)</PresentationFormat>
  <Paragraphs>178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Sassoon Infant Rg</vt:lpstr>
      <vt:lpstr>Twinkl</vt:lpstr>
      <vt:lpstr>Office Theme</vt:lpstr>
      <vt:lpstr>PowerPoint Presentation</vt:lpstr>
      <vt:lpstr>PowerPoint Presentation</vt:lpstr>
      <vt:lpstr>Acrostic Examples</vt:lpstr>
      <vt:lpstr>Acrostic Examples</vt:lpstr>
      <vt:lpstr>Acrostic Features</vt:lpstr>
      <vt:lpstr>Let’s Try It!</vt:lpstr>
      <vt:lpstr>Let’s Try It!</vt:lpstr>
      <vt:lpstr>Let’s Try It!</vt:lpstr>
      <vt:lpstr>Your Turn!</vt:lpstr>
      <vt:lpstr>Plenary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Maddison Wells</dc:creator>
  <cp:lastModifiedBy>Lee Anderson</cp:lastModifiedBy>
  <cp:revision>22</cp:revision>
  <dcterms:created xsi:type="dcterms:W3CDTF">2019-05-06T02:28:47Z</dcterms:created>
  <dcterms:modified xsi:type="dcterms:W3CDTF">2020-06-22T16:44:22Z</dcterms:modified>
</cp:coreProperties>
</file>