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26" r:id="rId2"/>
    <p:sldId id="599" r:id="rId3"/>
    <p:sldId id="274" r:id="rId4"/>
    <p:sldId id="268" r:id="rId5"/>
    <p:sldId id="275" r:id="rId6"/>
    <p:sldId id="269" r:id="rId7"/>
    <p:sldId id="276" r:id="rId8"/>
    <p:sldId id="277" r:id="rId9"/>
    <p:sldId id="278" r:id="rId10"/>
    <p:sldId id="279" r:id="rId11"/>
    <p:sldId id="280" r:id="rId12"/>
    <p:sldId id="281" r:id="rId13"/>
    <p:sldId id="282" r:id="rId14"/>
    <p:sldId id="283" r:id="rId15"/>
    <p:sldId id="284" r:id="rId16"/>
    <p:sldId id="285" r:id="rId17"/>
    <p:sldId id="286" r:id="rId18"/>
    <p:sldId id="320" r:id="rId19"/>
    <p:sldId id="321" r:id="rId20"/>
    <p:sldId id="322" r:id="rId21"/>
    <p:sldId id="323" r:id="rId22"/>
    <p:sldId id="324" r:id="rId23"/>
    <p:sldId id="530" r:id="rId24"/>
    <p:sldId id="627" r:id="rId25"/>
    <p:sldId id="666" r:id="rId26"/>
    <p:sldId id="667" r:id="rId27"/>
    <p:sldId id="668" r:id="rId28"/>
    <p:sldId id="628" r:id="rId29"/>
    <p:sldId id="629" r:id="rId30"/>
    <p:sldId id="59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723" autoAdjust="0"/>
    <p:restoredTop sz="94660"/>
  </p:normalViewPr>
  <p:slideViewPr>
    <p:cSldViewPr showGuides="1">
      <p:cViewPr>
        <p:scale>
          <a:sx n="84" d="100"/>
          <a:sy n="84" d="100"/>
        </p:scale>
        <p:origin x="-1548" y="-144"/>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703264-4E89-4DCC-894E-E4D7A80810BF}"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4190311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703264-4E89-4DCC-894E-E4D7A80810BF}"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1956333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703264-4E89-4DCC-894E-E4D7A80810BF}"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268707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703264-4E89-4DCC-894E-E4D7A80810BF}"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2418412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703264-4E89-4DCC-894E-E4D7A80810BF}"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2063469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703264-4E89-4DCC-894E-E4D7A80810BF}"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1031419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703264-4E89-4DCC-894E-E4D7A80810BF}" type="datetimeFigureOut">
              <a:rPr lang="en-US" smtClean="0"/>
              <a:t>5/21/2020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2555800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703264-4E89-4DCC-894E-E4D7A80810BF}" type="datetimeFigureOut">
              <a:rPr lang="en-US" smtClean="0"/>
              <a:t>5/21/2020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1235556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703264-4E89-4DCC-894E-E4D7A80810BF}" type="datetimeFigureOut">
              <a:rPr lang="en-US" smtClean="0"/>
              <a:t>5/21/2020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3214584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703264-4E89-4DCC-894E-E4D7A80810BF}"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3608111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703264-4E89-4DCC-894E-E4D7A80810BF}"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AE2EFE-C74F-4110-9B0A-DB8CC6405F83}" type="slidenum">
              <a:rPr lang="en-US" smtClean="0"/>
              <a:t>‹#›</a:t>
            </a:fld>
            <a:endParaRPr lang="en-US"/>
          </a:p>
        </p:txBody>
      </p:sp>
    </p:spTree>
    <p:extLst>
      <p:ext uri="{BB962C8B-B14F-4D97-AF65-F5344CB8AC3E}">
        <p14:creationId xmlns:p14="http://schemas.microsoft.com/office/powerpoint/2010/main" val="3412653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703264-4E89-4DCC-894E-E4D7A80810BF}" type="datetimeFigureOut">
              <a:rPr lang="en-US" smtClean="0"/>
              <a:t>5/21/2020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AE2EFE-C74F-4110-9B0A-DB8CC6405F83}" type="slidenum">
              <a:rPr lang="en-US" smtClean="0"/>
              <a:t>‹#›</a:t>
            </a:fld>
            <a:endParaRPr lang="en-US"/>
          </a:p>
        </p:txBody>
      </p:sp>
    </p:spTree>
    <p:extLst>
      <p:ext uri="{BB962C8B-B14F-4D97-AF65-F5344CB8AC3E}">
        <p14:creationId xmlns:p14="http://schemas.microsoft.com/office/powerpoint/2010/main" val="3127786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www.stevewyborney.com/?p=1483" TargetMode="External"/><Relationship Id="rId13"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3.jpeg"/><Relationship Id="rId12" Type="http://schemas.openxmlformats.org/officeDocument/2006/relationships/hyperlink" Target="http://www.stevewyborney.com/?p=893" TargetMode="External"/><Relationship Id="rId2" Type="http://schemas.openxmlformats.org/officeDocument/2006/relationships/hyperlink" Target="https://www.stevewyborney.com/?p=1704" TargetMode="External"/><Relationship Id="rId1" Type="http://schemas.openxmlformats.org/officeDocument/2006/relationships/slideLayout" Target="../slideLayouts/slideLayout1.xml"/><Relationship Id="rId6" Type="http://schemas.openxmlformats.org/officeDocument/2006/relationships/hyperlink" Target="https://www.stevewyborney.com/?p=1583" TargetMode="External"/><Relationship Id="rId11" Type="http://schemas.openxmlformats.org/officeDocument/2006/relationships/image" Target="../media/image5.jpeg"/><Relationship Id="rId5" Type="http://schemas.openxmlformats.org/officeDocument/2006/relationships/image" Target="../media/image2.jpeg"/><Relationship Id="rId15" Type="http://schemas.openxmlformats.org/officeDocument/2006/relationships/image" Target="../media/image7.jpeg"/><Relationship Id="rId10" Type="http://schemas.openxmlformats.org/officeDocument/2006/relationships/hyperlink" Target="http://www.stevewyborney.com/?p=1253" TargetMode="External"/><Relationship Id="rId4" Type="http://schemas.openxmlformats.org/officeDocument/2006/relationships/hyperlink" Target="https://www.stevewyborney.com/?p=709" TargetMode="External"/><Relationship Id="rId9" Type="http://schemas.openxmlformats.org/officeDocument/2006/relationships/image" Target="../media/image4.jpeg"/><Relationship Id="rId14" Type="http://schemas.openxmlformats.org/officeDocument/2006/relationships/hyperlink" Target="http://www.stevewyborney.com/?p=1028"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2"/>
          <p:cNvSpPr>
            <a:spLocks noChangeArrowheads="1"/>
          </p:cNvSpPr>
          <p:nvPr/>
        </p:nvSpPr>
        <p:spPr bwMode="auto">
          <a:xfrm>
            <a:off x="1219200" y="38100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7029450" y="38862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5105400" y="52578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 name="TextBox 1"/>
          <p:cNvSpPr txBox="1"/>
          <p:nvPr/>
        </p:nvSpPr>
        <p:spPr>
          <a:xfrm>
            <a:off x="1" y="-152400"/>
            <a:ext cx="9143999" cy="3447098"/>
          </a:xfrm>
          <a:prstGeom prst="rect">
            <a:avLst/>
          </a:prstGeom>
          <a:noFill/>
        </p:spPr>
        <p:txBody>
          <a:bodyPr wrap="square" rtlCol="0">
            <a:spAutoFit/>
          </a:bodyPr>
          <a:lstStyle/>
          <a:p>
            <a:pPr algn="ctr"/>
            <a:r>
              <a:rPr lang="en-US" sz="13800" b="1" dirty="0" smtClean="0"/>
              <a:t>100 </a:t>
            </a:r>
            <a:endParaRPr lang="en-US" sz="13800" b="1" dirty="0"/>
          </a:p>
          <a:p>
            <a:pPr algn="ctr"/>
            <a:r>
              <a:rPr lang="en-US" sz="8000" b="1" dirty="0" err="1" smtClean="0"/>
              <a:t>Subitizing</a:t>
            </a:r>
            <a:r>
              <a:rPr lang="en-US" sz="8000" b="1" dirty="0" smtClean="0"/>
              <a:t> Slides</a:t>
            </a:r>
          </a:p>
        </p:txBody>
      </p:sp>
      <p:sp>
        <p:nvSpPr>
          <p:cNvPr id="11" name="TextBox 10"/>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4262314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2"/>
          <p:cNvSpPr>
            <a:spLocks noChangeArrowheads="1"/>
          </p:cNvSpPr>
          <p:nvPr/>
        </p:nvSpPr>
        <p:spPr bwMode="auto">
          <a:xfrm>
            <a:off x="1219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34290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49530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34290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49530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1" name="Oval 2"/>
          <p:cNvSpPr>
            <a:spLocks noChangeArrowheads="1"/>
          </p:cNvSpPr>
          <p:nvPr/>
        </p:nvSpPr>
        <p:spPr bwMode="auto">
          <a:xfrm>
            <a:off x="73914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146159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742323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2"/>
          <p:cNvSpPr>
            <a:spLocks noChangeArrowheads="1"/>
          </p:cNvSpPr>
          <p:nvPr/>
        </p:nvSpPr>
        <p:spPr bwMode="auto">
          <a:xfrm>
            <a:off x="1219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 name="Oval 2"/>
          <p:cNvSpPr>
            <a:spLocks noChangeArrowheads="1"/>
          </p:cNvSpPr>
          <p:nvPr/>
        </p:nvSpPr>
        <p:spPr bwMode="auto">
          <a:xfrm>
            <a:off x="1219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 name="Oval 2"/>
          <p:cNvSpPr>
            <a:spLocks noChangeArrowheads="1"/>
          </p:cNvSpPr>
          <p:nvPr/>
        </p:nvSpPr>
        <p:spPr bwMode="auto">
          <a:xfrm>
            <a:off x="5791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 name="Oval 2"/>
          <p:cNvSpPr>
            <a:spLocks noChangeArrowheads="1"/>
          </p:cNvSpPr>
          <p:nvPr/>
        </p:nvSpPr>
        <p:spPr bwMode="auto">
          <a:xfrm>
            <a:off x="7315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8" name="Oval 2"/>
          <p:cNvSpPr>
            <a:spLocks noChangeArrowheads="1"/>
          </p:cNvSpPr>
          <p:nvPr/>
        </p:nvSpPr>
        <p:spPr bwMode="auto">
          <a:xfrm>
            <a:off x="1219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2743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146159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742323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2"/>
          <p:cNvSpPr>
            <a:spLocks noChangeArrowheads="1"/>
          </p:cNvSpPr>
          <p:nvPr/>
        </p:nvSpPr>
        <p:spPr bwMode="auto">
          <a:xfrm>
            <a:off x="4267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2743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4267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 name="Oval 2"/>
          <p:cNvSpPr>
            <a:spLocks noChangeArrowheads="1"/>
          </p:cNvSpPr>
          <p:nvPr/>
        </p:nvSpPr>
        <p:spPr bwMode="auto">
          <a:xfrm>
            <a:off x="5791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4267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 name="TextBox 1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146159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742323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2"/>
          <p:cNvSpPr>
            <a:spLocks noChangeArrowheads="1"/>
          </p:cNvSpPr>
          <p:nvPr/>
        </p:nvSpPr>
        <p:spPr bwMode="auto">
          <a:xfrm>
            <a:off x="34290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7" name="Oval 2"/>
          <p:cNvSpPr>
            <a:spLocks noChangeArrowheads="1"/>
          </p:cNvSpPr>
          <p:nvPr/>
        </p:nvSpPr>
        <p:spPr bwMode="auto">
          <a:xfrm>
            <a:off x="49530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 name="Oval 2"/>
          <p:cNvSpPr>
            <a:spLocks noChangeArrowheads="1"/>
          </p:cNvSpPr>
          <p:nvPr/>
        </p:nvSpPr>
        <p:spPr bwMode="auto">
          <a:xfrm>
            <a:off x="19050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 name="Oval 2"/>
          <p:cNvSpPr>
            <a:spLocks noChangeArrowheads="1"/>
          </p:cNvSpPr>
          <p:nvPr/>
        </p:nvSpPr>
        <p:spPr bwMode="auto">
          <a:xfrm>
            <a:off x="64770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2"/>
          <p:cNvSpPr>
            <a:spLocks noChangeArrowheads="1"/>
          </p:cNvSpPr>
          <p:nvPr/>
        </p:nvSpPr>
        <p:spPr bwMode="auto">
          <a:xfrm>
            <a:off x="19050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5" name="Oval 2"/>
          <p:cNvSpPr>
            <a:spLocks noChangeArrowheads="1"/>
          </p:cNvSpPr>
          <p:nvPr/>
        </p:nvSpPr>
        <p:spPr bwMode="auto">
          <a:xfrm>
            <a:off x="64770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19050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34290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0" name="Oval 2"/>
          <p:cNvSpPr>
            <a:spLocks noChangeArrowheads="1"/>
          </p:cNvSpPr>
          <p:nvPr/>
        </p:nvSpPr>
        <p:spPr bwMode="auto">
          <a:xfrm>
            <a:off x="49530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TextBox 11"/>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146159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742323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2"/>
          <p:cNvSpPr>
            <a:spLocks noChangeArrowheads="1"/>
          </p:cNvSpPr>
          <p:nvPr/>
        </p:nvSpPr>
        <p:spPr bwMode="auto">
          <a:xfrm>
            <a:off x="34290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1" name="Oval 2"/>
          <p:cNvSpPr>
            <a:spLocks noChangeArrowheads="1"/>
          </p:cNvSpPr>
          <p:nvPr/>
        </p:nvSpPr>
        <p:spPr bwMode="auto">
          <a:xfrm>
            <a:off x="19050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34290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49530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5" name="Oval 2"/>
          <p:cNvSpPr>
            <a:spLocks noChangeArrowheads="1"/>
          </p:cNvSpPr>
          <p:nvPr/>
        </p:nvSpPr>
        <p:spPr bwMode="auto">
          <a:xfrm>
            <a:off x="64770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0" name="Oval 2"/>
          <p:cNvSpPr>
            <a:spLocks noChangeArrowheads="1"/>
          </p:cNvSpPr>
          <p:nvPr/>
        </p:nvSpPr>
        <p:spPr bwMode="auto">
          <a:xfrm>
            <a:off x="49530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925737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048574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2"/>
          <p:cNvSpPr>
            <a:spLocks noChangeArrowheads="1"/>
          </p:cNvSpPr>
          <p:nvPr/>
        </p:nvSpPr>
        <p:spPr bwMode="auto">
          <a:xfrm>
            <a:off x="1219200" y="38100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7029450" y="38862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5105400" y="5257800"/>
            <a:ext cx="1371600" cy="1371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 name="TextBox 1"/>
          <p:cNvSpPr txBox="1"/>
          <p:nvPr/>
        </p:nvSpPr>
        <p:spPr>
          <a:xfrm>
            <a:off x="1" y="1447800"/>
            <a:ext cx="9143999" cy="1323439"/>
          </a:xfrm>
          <a:prstGeom prst="rect">
            <a:avLst/>
          </a:prstGeom>
          <a:noFill/>
        </p:spPr>
        <p:txBody>
          <a:bodyPr wrap="square" rtlCol="0">
            <a:spAutoFit/>
          </a:bodyPr>
          <a:lstStyle/>
          <a:p>
            <a:pPr algn="ctr"/>
            <a:r>
              <a:rPr lang="en-US" sz="8000" b="1" dirty="0" smtClean="0"/>
              <a:t>Set 1</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3084454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2"/>
          <p:cNvSpPr>
            <a:spLocks noChangeArrowheads="1"/>
          </p:cNvSpPr>
          <p:nvPr/>
        </p:nvSpPr>
        <p:spPr bwMode="auto">
          <a:xfrm>
            <a:off x="3429000" y="457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7" name="Oval 2"/>
          <p:cNvSpPr>
            <a:spLocks noChangeArrowheads="1"/>
          </p:cNvSpPr>
          <p:nvPr/>
        </p:nvSpPr>
        <p:spPr bwMode="auto">
          <a:xfrm>
            <a:off x="4953000" y="457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2"/>
          <p:cNvSpPr>
            <a:spLocks noChangeArrowheads="1"/>
          </p:cNvSpPr>
          <p:nvPr/>
        </p:nvSpPr>
        <p:spPr bwMode="auto">
          <a:xfrm>
            <a:off x="1905000" y="5638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3429000" y="5638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4953000" y="5638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5" name="Oval 2"/>
          <p:cNvSpPr>
            <a:spLocks noChangeArrowheads="1"/>
          </p:cNvSpPr>
          <p:nvPr/>
        </p:nvSpPr>
        <p:spPr bwMode="auto">
          <a:xfrm>
            <a:off x="6477000" y="5638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1905000" y="5638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 name="TextBox 8"/>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9257373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0485742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2"/>
          <p:cNvSpPr>
            <a:spLocks noChangeArrowheads="1"/>
          </p:cNvSpPr>
          <p:nvPr/>
        </p:nvSpPr>
        <p:spPr bwMode="auto">
          <a:xfrm>
            <a:off x="9144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 name="Oval 2"/>
          <p:cNvSpPr>
            <a:spLocks noChangeArrowheads="1"/>
          </p:cNvSpPr>
          <p:nvPr/>
        </p:nvSpPr>
        <p:spPr bwMode="auto">
          <a:xfrm>
            <a:off x="7315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2"/>
          <p:cNvSpPr>
            <a:spLocks noChangeArrowheads="1"/>
          </p:cNvSpPr>
          <p:nvPr/>
        </p:nvSpPr>
        <p:spPr bwMode="auto">
          <a:xfrm>
            <a:off x="9144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24384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5791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5" name="Oval 2"/>
          <p:cNvSpPr>
            <a:spLocks noChangeArrowheads="1"/>
          </p:cNvSpPr>
          <p:nvPr/>
        </p:nvSpPr>
        <p:spPr bwMode="auto">
          <a:xfrm>
            <a:off x="7315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9144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 name="TextBox 8"/>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9257373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6920618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Autofit/>
          </a:bodyPr>
          <a:lstStyle/>
          <a:p>
            <a:r>
              <a:rPr lang="en-US" sz="11500" b="1" dirty="0" smtClean="0"/>
              <a:t>Set 1 CHALLENGE</a:t>
            </a:r>
            <a:endParaRPr lang="en-US" sz="11500" b="1" dirty="0"/>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954184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Autofit/>
          </a:bodyPr>
          <a:lstStyle/>
          <a:p>
            <a:r>
              <a:rPr lang="en-US" sz="3200" b="1" dirty="0" smtClean="0"/>
              <a:t>You are about to see a larger group of dots.</a:t>
            </a:r>
            <a:br>
              <a:rPr lang="en-US" sz="3200" b="1" dirty="0" smtClean="0"/>
            </a:br>
            <a:r>
              <a:rPr lang="en-US" sz="3200" b="1" dirty="0"/>
              <a:t/>
            </a:r>
            <a:br>
              <a:rPr lang="en-US" sz="3200" b="1" dirty="0"/>
            </a:br>
            <a:r>
              <a:rPr lang="en-US" sz="3200" b="1" dirty="0" smtClean="0"/>
              <a:t>Instead of saying how may dots there are, find as many ways as you can to show how you know what the total is.</a:t>
            </a:r>
            <a:br>
              <a:rPr lang="en-US" sz="3200" b="1" dirty="0" smtClean="0"/>
            </a:br>
            <a:r>
              <a:rPr lang="en-US" sz="3200" b="1" dirty="0"/>
              <a:t/>
            </a:r>
            <a:br>
              <a:rPr lang="en-US" sz="3200" b="1" dirty="0"/>
            </a:br>
            <a:r>
              <a:rPr lang="en-US" sz="3200" b="1" dirty="0" smtClean="0"/>
              <a:t>Here is an example.</a:t>
            </a:r>
            <a:endParaRPr lang="en-US" sz="3200" b="1" dirty="0"/>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1041661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15636" y="3692351"/>
            <a:ext cx="1682624" cy="16452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457200" y="644351"/>
            <a:ext cx="1557866" cy="1335314"/>
            <a:chOff x="2286000" y="2590800"/>
            <a:chExt cx="3200400" cy="2743200"/>
          </a:xfrm>
        </p:grpSpPr>
        <p:sp>
          <p:nvSpPr>
            <p:cNvPr id="97283"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7291" name="Oval 19"/>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7289"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7290"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97293"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18" name="Group 17"/>
          <p:cNvGrpSpPr/>
          <p:nvPr/>
        </p:nvGrpSpPr>
        <p:grpSpPr>
          <a:xfrm>
            <a:off x="3810000" y="644351"/>
            <a:ext cx="1557866" cy="1335314"/>
            <a:chOff x="2286000" y="2590800"/>
            <a:chExt cx="3200400" cy="2743200"/>
          </a:xfrm>
        </p:grpSpPr>
        <p:sp>
          <p:nvSpPr>
            <p:cNvPr id="19"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0" name="Oval 19"/>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1"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5"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26" name="Group 25"/>
          <p:cNvGrpSpPr/>
          <p:nvPr/>
        </p:nvGrpSpPr>
        <p:grpSpPr>
          <a:xfrm>
            <a:off x="7205134" y="644351"/>
            <a:ext cx="1557866" cy="1335314"/>
            <a:chOff x="2286000" y="2590800"/>
            <a:chExt cx="3200400" cy="2743200"/>
          </a:xfrm>
        </p:grpSpPr>
        <p:sp>
          <p:nvSpPr>
            <p:cNvPr id="27"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8" name="Oval 27"/>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0"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1"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2"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3"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42" name="Group 41"/>
          <p:cNvGrpSpPr/>
          <p:nvPr/>
        </p:nvGrpSpPr>
        <p:grpSpPr>
          <a:xfrm>
            <a:off x="3810000" y="3846286"/>
            <a:ext cx="1557866" cy="1335314"/>
            <a:chOff x="2286000" y="2590800"/>
            <a:chExt cx="3200400" cy="2743200"/>
          </a:xfrm>
        </p:grpSpPr>
        <p:sp>
          <p:nvSpPr>
            <p:cNvPr id="43"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4" name="Oval 43"/>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5"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6"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7"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8"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49"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50" name="Group 49"/>
          <p:cNvGrpSpPr/>
          <p:nvPr/>
        </p:nvGrpSpPr>
        <p:grpSpPr>
          <a:xfrm>
            <a:off x="7205134" y="3846286"/>
            <a:ext cx="1557866" cy="1335314"/>
            <a:chOff x="2286000" y="2590800"/>
            <a:chExt cx="3200400" cy="2743200"/>
          </a:xfrm>
        </p:grpSpPr>
        <p:sp>
          <p:nvSpPr>
            <p:cNvPr id="51"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2" name="Oval 51"/>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3"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4"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5"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6"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7"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grpSp>
        <p:nvGrpSpPr>
          <p:cNvPr id="58" name="Group 57"/>
          <p:cNvGrpSpPr/>
          <p:nvPr/>
        </p:nvGrpSpPr>
        <p:grpSpPr>
          <a:xfrm>
            <a:off x="457200" y="3846286"/>
            <a:ext cx="1557866" cy="1335314"/>
            <a:chOff x="2286000" y="2590800"/>
            <a:chExt cx="3200400" cy="2743200"/>
          </a:xfrm>
        </p:grpSpPr>
        <p:sp>
          <p:nvSpPr>
            <p:cNvPr id="59" name="Oval 9"/>
            <p:cNvSpPr>
              <a:spLocks noChangeArrowheads="1"/>
            </p:cNvSpPr>
            <p:nvPr/>
          </p:nvSpPr>
          <p:spPr bwMode="auto">
            <a:xfrm>
              <a:off x="35814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0" name="Oval 19"/>
            <p:cNvSpPr>
              <a:spLocks noChangeArrowheads="1"/>
            </p:cNvSpPr>
            <p:nvPr/>
          </p:nvSpPr>
          <p:spPr bwMode="auto">
            <a:xfrm>
              <a:off x="48768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1" name="Oval 17"/>
            <p:cNvSpPr>
              <a:spLocks noChangeArrowheads="1"/>
            </p:cNvSpPr>
            <p:nvPr/>
          </p:nvSpPr>
          <p:spPr bwMode="auto">
            <a:xfrm>
              <a:off x="22860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2" name="Oval 18"/>
            <p:cNvSpPr>
              <a:spLocks noChangeArrowheads="1"/>
            </p:cNvSpPr>
            <p:nvPr/>
          </p:nvSpPr>
          <p:spPr bwMode="auto">
            <a:xfrm>
              <a:off x="3581400" y="3657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3" name="Oval 21"/>
            <p:cNvSpPr>
              <a:spLocks noChangeArrowheads="1"/>
            </p:cNvSpPr>
            <p:nvPr/>
          </p:nvSpPr>
          <p:spPr bwMode="auto">
            <a:xfrm>
              <a:off x="35814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4" name="Oval 10"/>
            <p:cNvSpPr>
              <a:spLocks noChangeArrowheads="1"/>
            </p:cNvSpPr>
            <p:nvPr/>
          </p:nvSpPr>
          <p:spPr bwMode="auto">
            <a:xfrm>
              <a:off x="4876800" y="47244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65" name="Oval 7"/>
            <p:cNvSpPr>
              <a:spLocks noChangeArrowheads="1"/>
            </p:cNvSpPr>
            <p:nvPr/>
          </p:nvSpPr>
          <p:spPr bwMode="auto">
            <a:xfrm>
              <a:off x="2286000" y="25908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grpSp>
      <p:sp>
        <p:nvSpPr>
          <p:cNvPr id="2" name="Rounded Rectangle 1"/>
          <p:cNvSpPr/>
          <p:nvPr/>
        </p:nvSpPr>
        <p:spPr>
          <a:xfrm>
            <a:off x="7162800" y="568712"/>
            <a:ext cx="1050265" cy="99003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ounded Rectangle 90"/>
          <p:cNvSpPr/>
          <p:nvPr/>
        </p:nvSpPr>
        <p:spPr>
          <a:xfrm>
            <a:off x="381000" y="1121508"/>
            <a:ext cx="1676400"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ounded Rectangle 91"/>
          <p:cNvSpPr/>
          <p:nvPr/>
        </p:nvSpPr>
        <p:spPr>
          <a:xfrm>
            <a:off x="990600" y="1640797"/>
            <a:ext cx="1066800"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685800" y="2168351"/>
            <a:ext cx="1316386" cy="369332"/>
          </a:xfrm>
          <a:prstGeom prst="rect">
            <a:avLst/>
          </a:prstGeom>
          <a:noFill/>
        </p:spPr>
        <p:txBody>
          <a:bodyPr wrap="none" rtlCol="0">
            <a:spAutoFit/>
          </a:bodyPr>
          <a:lstStyle/>
          <a:p>
            <a:r>
              <a:rPr lang="en-US" b="1" dirty="0" smtClean="0"/>
              <a:t>2 + 3 + 2 = 7</a:t>
            </a:r>
            <a:endParaRPr lang="en-US" b="1" dirty="0"/>
          </a:p>
        </p:txBody>
      </p:sp>
      <p:sp>
        <p:nvSpPr>
          <p:cNvPr id="93" name="Rounded Rectangle 92"/>
          <p:cNvSpPr/>
          <p:nvPr/>
        </p:nvSpPr>
        <p:spPr>
          <a:xfrm rot="2423851">
            <a:off x="4280750" y="856212"/>
            <a:ext cx="1241583"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ounded Rectangle 95"/>
          <p:cNvSpPr/>
          <p:nvPr/>
        </p:nvSpPr>
        <p:spPr>
          <a:xfrm rot="2423851">
            <a:off x="3536340" y="1111705"/>
            <a:ext cx="2052734"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ounded Rectangle 96"/>
          <p:cNvSpPr/>
          <p:nvPr/>
        </p:nvSpPr>
        <p:spPr>
          <a:xfrm rot="2423851">
            <a:off x="3648495" y="1403617"/>
            <a:ext cx="1241583"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p:cNvSpPr txBox="1"/>
          <p:nvPr/>
        </p:nvSpPr>
        <p:spPr>
          <a:xfrm>
            <a:off x="3886200" y="2168351"/>
            <a:ext cx="1316386" cy="369332"/>
          </a:xfrm>
          <a:prstGeom prst="rect">
            <a:avLst/>
          </a:prstGeom>
          <a:noFill/>
        </p:spPr>
        <p:txBody>
          <a:bodyPr wrap="none" rtlCol="0">
            <a:spAutoFit/>
          </a:bodyPr>
          <a:lstStyle/>
          <a:p>
            <a:r>
              <a:rPr lang="en-US" b="1" dirty="0" smtClean="0"/>
              <a:t>2 + 3 + 2 = 7</a:t>
            </a:r>
            <a:endParaRPr lang="en-US" b="1" dirty="0"/>
          </a:p>
        </p:txBody>
      </p:sp>
      <p:sp>
        <p:nvSpPr>
          <p:cNvPr id="99" name="Rounded Rectangle 98"/>
          <p:cNvSpPr/>
          <p:nvPr/>
        </p:nvSpPr>
        <p:spPr>
          <a:xfrm>
            <a:off x="381000" y="603873"/>
            <a:ext cx="1066800" cy="381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ounded Rectangle 100"/>
          <p:cNvSpPr/>
          <p:nvPr/>
        </p:nvSpPr>
        <p:spPr>
          <a:xfrm>
            <a:off x="7788935" y="1102112"/>
            <a:ext cx="1050265" cy="99003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p:cNvSpPr txBox="1"/>
          <p:nvPr/>
        </p:nvSpPr>
        <p:spPr>
          <a:xfrm>
            <a:off x="7315200" y="2168351"/>
            <a:ext cx="1316386" cy="369332"/>
          </a:xfrm>
          <a:prstGeom prst="rect">
            <a:avLst/>
          </a:prstGeom>
          <a:noFill/>
        </p:spPr>
        <p:txBody>
          <a:bodyPr wrap="none" rtlCol="0">
            <a:spAutoFit/>
          </a:bodyPr>
          <a:lstStyle/>
          <a:p>
            <a:r>
              <a:rPr lang="en-US" b="1" dirty="0" smtClean="0"/>
              <a:t>4 + 4 – 1 = 7</a:t>
            </a:r>
            <a:endParaRPr lang="en-US" b="1" dirty="0"/>
          </a:p>
        </p:txBody>
      </p:sp>
      <p:sp>
        <p:nvSpPr>
          <p:cNvPr id="105" name="Oval 9"/>
          <p:cNvSpPr>
            <a:spLocks noChangeArrowheads="1"/>
          </p:cNvSpPr>
          <p:nvPr/>
        </p:nvSpPr>
        <p:spPr bwMode="auto">
          <a:xfrm>
            <a:off x="1696107" y="3846286"/>
            <a:ext cx="296736" cy="296736"/>
          </a:xfrm>
          <a:prstGeom prst="ellipse">
            <a:avLst/>
          </a:prstGeom>
          <a:noFill/>
          <a:ln w="19050">
            <a:solidFill>
              <a:schemeClr val="tx1"/>
            </a:solidFill>
            <a:round/>
            <a:headEnd/>
            <a:tailEnd/>
          </a:ln>
        </p:spPr>
        <p:txBody>
          <a:bodyPr wrap="none" anchor="ctr"/>
          <a:lstStyle/>
          <a:p>
            <a:endParaRPr lang="en-US">
              <a:latin typeface="Calibri" pitchFamily="34" charset="0"/>
            </a:endParaRPr>
          </a:p>
        </p:txBody>
      </p:sp>
      <p:sp>
        <p:nvSpPr>
          <p:cNvPr id="106" name="Oval 9"/>
          <p:cNvSpPr>
            <a:spLocks noChangeArrowheads="1"/>
          </p:cNvSpPr>
          <p:nvPr/>
        </p:nvSpPr>
        <p:spPr bwMode="auto">
          <a:xfrm>
            <a:off x="457200" y="4884864"/>
            <a:ext cx="296736" cy="296736"/>
          </a:xfrm>
          <a:prstGeom prst="ellipse">
            <a:avLst/>
          </a:prstGeom>
          <a:noFill/>
          <a:ln w="19050">
            <a:solidFill>
              <a:schemeClr val="tx1"/>
            </a:solidFill>
            <a:round/>
            <a:headEnd/>
            <a:tailEnd/>
          </a:ln>
        </p:spPr>
        <p:txBody>
          <a:bodyPr wrap="none" anchor="ctr"/>
          <a:lstStyle/>
          <a:p>
            <a:endParaRPr lang="en-US">
              <a:latin typeface="Calibri" pitchFamily="34" charset="0"/>
            </a:endParaRPr>
          </a:p>
        </p:txBody>
      </p:sp>
      <p:sp>
        <p:nvSpPr>
          <p:cNvPr id="107" name="TextBox 106"/>
          <p:cNvSpPr txBox="1"/>
          <p:nvPr/>
        </p:nvSpPr>
        <p:spPr>
          <a:xfrm>
            <a:off x="685800" y="5345668"/>
            <a:ext cx="978153" cy="369332"/>
          </a:xfrm>
          <a:prstGeom prst="rect">
            <a:avLst/>
          </a:prstGeom>
          <a:noFill/>
        </p:spPr>
        <p:txBody>
          <a:bodyPr wrap="none" rtlCol="0">
            <a:spAutoFit/>
          </a:bodyPr>
          <a:lstStyle/>
          <a:p>
            <a:r>
              <a:rPr lang="en-US" b="1" dirty="0" smtClean="0"/>
              <a:t>9 – 2 = 7</a:t>
            </a:r>
            <a:endParaRPr lang="en-US" b="1" dirty="0"/>
          </a:p>
        </p:txBody>
      </p:sp>
      <p:cxnSp>
        <p:nvCxnSpPr>
          <p:cNvPr id="6" name="Straight Connector 5"/>
          <p:cNvCxnSpPr>
            <a:stCxn id="45" idx="2"/>
            <a:endCxn id="44" idx="6"/>
          </p:cNvCxnSpPr>
          <p:nvPr/>
        </p:nvCxnSpPr>
        <p:spPr>
          <a:xfrm>
            <a:off x="3810000" y="4513943"/>
            <a:ext cx="1557866"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endCxn id="43" idx="0"/>
          </p:cNvCxnSpPr>
          <p:nvPr/>
        </p:nvCxnSpPr>
        <p:spPr>
          <a:xfrm flipV="1">
            <a:off x="4588933" y="3846286"/>
            <a:ext cx="0" cy="1338942"/>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00" name="TextBox 99"/>
          <p:cNvSpPr txBox="1"/>
          <p:nvPr/>
        </p:nvSpPr>
        <p:spPr>
          <a:xfrm>
            <a:off x="4127247" y="5337628"/>
            <a:ext cx="978153" cy="369332"/>
          </a:xfrm>
          <a:prstGeom prst="rect">
            <a:avLst/>
          </a:prstGeom>
          <a:noFill/>
        </p:spPr>
        <p:txBody>
          <a:bodyPr wrap="none" rtlCol="0">
            <a:spAutoFit/>
          </a:bodyPr>
          <a:lstStyle/>
          <a:p>
            <a:r>
              <a:rPr lang="en-US" b="1" dirty="0" smtClean="0"/>
              <a:t>5 + 2 = 7</a:t>
            </a:r>
            <a:endParaRPr lang="en-US" b="1" dirty="0"/>
          </a:p>
        </p:txBody>
      </p:sp>
      <p:grpSp>
        <p:nvGrpSpPr>
          <p:cNvPr id="34" name="Group 33"/>
          <p:cNvGrpSpPr/>
          <p:nvPr/>
        </p:nvGrpSpPr>
        <p:grpSpPr>
          <a:xfrm>
            <a:off x="7359307" y="3951112"/>
            <a:ext cx="778933" cy="704748"/>
            <a:chOff x="7353502" y="3957563"/>
            <a:chExt cx="778933" cy="704748"/>
          </a:xfrm>
        </p:grpSpPr>
        <p:cxnSp>
          <p:nvCxnSpPr>
            <p:cNvPr id="108" name="Straight Connector 107"/>
            <p:cNvCxnSpPr>
              <a:endCxn id="51" idx="6"/>
            </p:cNvCxnSpPr>
            <p:nvPr/>
          </p:nvCxnSpPr>
          <p:spPr>
            <a:xfrm>
              <a:off x="7391400" y="3994654"/>
              <a:ext cx="741035"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a:stCxn id="53" idx="4"/>
            </p:cNvCxnSpPr>
            <p:nvPr/>
          </p:nvCxnSpPr>
          <p:spPr>
            <a:xfrm flipV="1">
              <a:off x="7353502" y="3957563"/>
              <a:ext cx="0" cy="70474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10" name="Group 109"/>
          <p:cNvGrpSpPr/>
          <p:nvPr/>
        </p:nvGrpSpPr>
        <p:grpSpPr>
          <a:xfrm>
            <a:off x="7991872" y="4474721"/>
            <a:ext cx="778933" cy="704748"/>
            <a:chOff x="7353502" y="2810935"/>
            <a:chExt cx="778933" cy="704748"/>
          </a:xfrm>
        </p:grpSpPr>
        <p:cxnSp>
          <p:nvCxnSpPr>
            <p:cNvPr id="111" name="Straight Connector 110"/>
            <p:cNvCxnSpPr/>
            <p:nvPr/>
          </p:nvCxnSpPr>
          <p:spPr>
            <a:xfrm>
              <a:off x="7391400" y="2848026"/>
              <a:ext cx="741035"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flipV="1">
              <a:off x="7353502" y="2810935"/>
              <a:ext cx="0" cy="70474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13" name="TextBox 112"/>
          <p:cNvSpPr txBox="1"/>
          <p:nvPr/>
        </p:nvSpPr>
        <p:spPr>
          <a:xfrm>
            <a:off x="7480047" y="5337628"/>
            <a:ext cx="1316386" cy="369332"/>
          </a:xfrm>
          <a:prstGeom prst="rect">
            <a:avLst/>
          </a:prstGeom>
          <a:noFill/>
        </p:spPr>
        <p:txBody>
          <a:bodyPr wrap="none" rtlCol="0">
            <a:spAutoFit/>
          </a:bodyPr>
          <a:lstStyle/>
          <a:p>
            <a:r>
              <a:rPr lang="en-US" b="1" dirty="0" smtClean="0"/>
              <a:t>3 + 3 + 1 = 7</a:t>
            </a:r>
            <a:endParaRPr lang="en-US" b="1" dirty="0"/>
          </a:p>
        </p:txBody>
      </p:sp>
    </p:spTree>
    <p:extLst>
      <p:ext uri="{BB962C8B-B14F-4D97-AF65-F5344CB8AC3E}">
        <p14:creationId xmlns:p14="http://schemas.microsoft.com/office/powerpoint/2010/main" val="3250652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9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4"/>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1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91" grpId="0" animBg="1"/>
      <p:bldP spid="92" grpId="0" animBg="1"/>
      <p:bldP spid="4" grpId="0"/>
      <p:bldP spid="93" grpId="0" animBg="1"/>
      <p:bldP spid="96" grpId="0" animBg="1"/>
      <p:bldP spid="97" grpId="0" animBg="1"/>
      <p:bldP spid="98" grpId="0"/>
      <p:bldP spid="99" grpId="0" animBg="1"/>
      <p:bldP spid="101" grpId="0" animBg="1"/>
      <p:bldP spid="102" grpId="0"/>
      <p:bldP spid="105" grpId="0" animBg="1"/>
      <p:bldP spid="106" grpId="0" animBg="1"/>
      <p:bldP spid="107" grpId="0"/>
      <p:bldP spid="100" grpId="0"/>
      <p:bldP spid="11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Autofit/>
          </a:bodyPr>
          <a:lstStyle/>
          <a:p>
            <a:r>
              <a:rPr lang="en-US" sz="3200" b="1" dirty="0" smtClean="0"/>
              <a:t>Now I’ll show you a large copy of your pattern.</a:t>
            </a:r>
            <a:br>
              <a:rPr lang="en-US" sz="3200" b="1" dirty="0" smtClean="0"/>
            </a:br>
            <a:r>
              <a:rPr lang="en-US" sz="3200" b="1" dirty="0"/>
              <a:t/>
            </a:r>
            <a:br>
              <a:rPr lang="en-US" sz="3200" b="1" dirty="0"/>
            </a:br>
            <a:r>
              <a:rPr lang="en-US" sz="3200" b="1" dirty="0" smtClean="0"/>
              <a:t>Then I’ll show you several smaller copies so you can find as many ways as possible of showing different ways of seeing the total.</a:t>
            </a:r>
            <a:r>
              <a:rPr lang="en-US" sz="3200" b="1" dirty="0"/>
              <a:t/>
            </a:r>
            <a:br>
              <a:rPr lang="en-US" sz="3200" b="1" dirty="0"/>
            </a:br>
            <a:r>
              <a:rPr lang="en-US" sz="3200" b="1" dirty="0" smtClean="0"/>
              <a:t/>
            </a:r>
            <a:br>
              <a:rPr lang="en-US" sz="3200" b="1" dirty="0" smtClean="0"/>
            </a:br>
            <a:r>
              <a:rPr lang="en-US" sz="3200" b="1" dirty="0" smtClean="0"/>
              <a:t>Here it is!</a:t>
            </a:r>
            <a:endParaRPr lang="en-US" sz="3200" b="1" dirty="0"/>
          </a:p>
        </p:txBody>
      </p:sp>
      <p:sp>
        <p:nvSpPr>
          <p:cNvPr id="4" name="TextBox 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514135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2"/>
          <p:cNvSpPr>
            <a:spLocks noChangeArrowheads="1"/>
          </p:cNvSpPr>
          <p:nvPr/>
        </p:nvSpPr>
        <p:spPr bwMode="auto">
          <a:xfrm>
            <a:off x="4267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2743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4267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4" name="Oval 2"/>
          <p:cNvSpPr>
            <a:spLocks noChangeArrowheads="1"/>
          </p:cNvSpPr>
          <p:nvPr/>
        </p:nvSpPr>
        <p:spPr bwMode="auto">
          <a:xfrm>
            <a:off x="5791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2" name="Oval 2"/>
          <p:cNvSpPr>
            <a:spLocks noChangeArrowheads="1"/>
          </p:cNvSpPr>
          <p:nvPr/>
        </p:nvSpPr>
        <p:spPr bwMode="auto">
          <a:xfrm>
            <a:off x="1219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2743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4" name="Oval 2"/>
          <p:cNvSpPr>
            <a:spLocks noChangeArrowheads="1"/>
          </p:cNvSpPr>
          <p:nvPr/>
        </p:nvSpPr>
        <p:spPr bwMode="auto">
          <a:xfrm>
            <a:off x="4267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5" name="Oval 2"/>
          <p:cNvSpPr>
            <a:spLocks noChangeArrowheads="1"/>
          </p:cNvSpPr>
          <p:nvPr/>
        </p:nvSpPr>
        <p:spPr bwMode="auto">
          <a:xfrm>
            <a:off x="5791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6" name="Oval 2"/>
          <p:cNvSpPr>
            <a:spLocks noChangeArrowheads="1"/>
          </p:cNvSpPr>
          <p:nvPr/>
        </p:nvSpPr>
        <p:spPr bwMode="auto">
          <a:xfrm>
            <a:off x="7315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1219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5" name="TextBox 1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4151961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2" name="Group 571"/>
          <p:cNvGrpSpPr/>
          <p:nvPr/>
        </p:nvGrpSpPr>
        <p:grpSpPr>
          <a:xfrm>
            <a:off x="1066800" y="533400"/>
            <a:ext cx="6705600" cy="5029200"/>
            <a:chOff x="685800" y="76200"/>
            <a:chExt cx="6705600" cy="5029200"/>
          </a:xfrm>
        </p:grpSpPr>
        <p:sp>
          <p:nvSpPr>
            <p:cNvPr id="573" name="Oval 572"/>
            <p:cNvSpPr/>
            <p:nvPr/>
          </p:nvSpPr>
          <p:spPr>
            <a:xfrm>
              <a:off x="685800"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4" name="Oval 573"/>
            <p:cNvSpPr/>
            <p:nvPr/>
          </p:nvSpPr>
          <p:spPr>
            <a:xfrm>
              <a:off x="3883695"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5" name="Oval 574"/>
            <p:cNvSpPr/>
            <p:nvPr/>
          </p:nvSpPr>
          <p:spPr>
            <a:xfrm>
              <a:off x="7137191"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6" name="Oval 575"/>
            <p:cNvSpPr/>
            <p:nvPr/>
          </p:nvSpPr>
          <p:spPr>
            <a:xfrm>
              <a:off x="685800"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7" name="Oval 576"/>
            <p:cNvSpPr/>
            <p:nvPr/>
          </p:nvSpPr>
          <p:spPr>
            <a:xfrm>
              <a:off x="3883695"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8" name="Oval 577"/>
            <p:cNvSpPr/>
            <p:nvPr/>
          </p:nvSpPr>
          <p:spPr>
            <a:xfrm>
              <a:off x="7137191"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9" name="Oval 578"/>
            <p:cNvSpPr/>
            <p:nvPr/>
          </p:nvSpPr>
          <p:spPr>
            <a:xfrm>
              <a:off x="685800"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0" name="Oval 579"/>
            <p:cNvSpPr/>
            <p:nvPr/>
          </p:nvSpPr>
          <p:spPr>
            <a:xfrm>
              <a:off x="3883695"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1" name="Oval 580"/>
            <p:cNvSpPr/>
            <p:nvPr/>
          </p:nvSpPr>
          <p:spPr>
            <a:xfrm>
              <a:off x="7137191"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2" name="Group 601"/>
          <p:cNvGrpSpPr/>
          <p:nvPr/>
        </p:nvGrpSpPr>
        <p:grpSpPr>
          <a:xfrm>
            <a:off x="685800" y="914400"/>
            <a:ext cx="6705600" cy="5029200"/>
            <a:chOff x="685800" y="76200"/>
            <a:chExt cx="6705600" cy="5029200"/>
          </a:xfrm>
        </p:grpSpPr>
        <p:sp>
          <p:nvSpPr>
            <p:cNvPr id="603" name="Oval 602"/>
            <p:cNvSpPr/>
            <p:nvPr/>
          </p:nvSpPr>
          <p:spPr>
            <a:xfrm>
              <a:off x="685800"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4" name="Oval 603"/>
            <p:cNvSpPr/>
            <p:nvPr/>
          </p:nvSpPr>
          <p:spPr>
            <a:xfrm>
              <a:off x="3883695"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5" name="Oval 604"/>
            <p:cNvSpPr/>
            <p:nvPr/>
          </p:nvSpPr>
          <p:spPr>
            <a:xfrm>
              <a:off x="7137191"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6" name="Oval 605"/>
            <p:cNvSpPr/>
            <p:nvPr/>
          </p:nvSpPr>
          <p:spPr>
            <a:xfrm>
              <a:off x="685800"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7" name="Oval 606"/>
            <p:cNvSpPr/>
            <p:nvPr/>
          </p:nvSpPr>
          <p:spPr>
            <a:xfrm>
              <a:off x="3883695"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8" name="Oval 607"/>
            <p:cNvSpPr/>
            <p:nvPr/>
          </p:nvSpPr>
          <p:spPr>
            <a:xfrm>
              <a:off x="7137191"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9" name="Oval 608"/>
            <p:cNvSpPr/>
            <p:nvPr/>
          </p:nvSpPr>
          <p:spPr>
            <a:xfrm>
              <a:off x="685800"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0" name="Oval 609"/>
            <p:cNvSpPr/>
            <p:nvPr/>
          </p:nvSpPr>
          <p:spPr>
            <a:xfrm>
              <a:off x="3883695"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1" name="Oval 610"/>
            <p:cNvSpPr/>
            <p:nvPr/>
          </p:nvSpPr>
          <p:spPr>
            <a:xfrm>
              <a:off x="7137191"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12" name="Group 611"/>
          <p:cNvGrpSpPr/>
          <p:nvPr/>
        </p:nvGrpSpPr>
        <p:grpSpPr>
          <a:xfrm>
            <a:off x="1066800" y="914400"/>
            <a:ext cx="6705600" cy="5029200"/>
            <a:chOff x="685800" y="76200"/>
            <a:chExt cx="6705600" cy="5029200"/>
          </a:xfrm>
        </p:grpSpPr>
        <p:sp>
          <p:nvSpPr>
            <p:cNvPr id="613" name="Oval 612"/>
            <p:cNvSpPr/>
            <p:nvPr/>
          </p:nvSpPr>
          <p:spPr>
            <a:xfrm>
              <a:off x="685800"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 name="Oval 613"/>
            <p:cNvSpPr/>
            <p:nvPr/>
          </p:nvSpPr>
          <p:spPr>
            <a:xfrm>
              <a:off x="3883695"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 name="Oval 614"/>
            <p:cNvSpPr/>
            <p:nvPr/>
          </p:nvSpPr>
          <p:spPr>
            <a:xfrm>
              <a:off x="7137191"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6" name="Oval 615"/>
            <p:cNvSpPr/>
            <p:nvPr/>
          </p:nvSpPr>
          <p:spPr>
            <a:xfrm>
              <a:off x="685800"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7" name="Oval 616"/>
            <p:cNvSpPr/>
            <p:nvPr/>
          </p:nvSpPr>
          <p:spPr>
            <a:xfrm>
              <a:off x="3883695"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8" name="Oval 617"/>
            <p:cNvSpPr/>
            <p:nvPr/>
          </p:nvSpPr>
          <p:spPr>
            <a:xfrm>
              <a:off x="7137191"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9" name="Oval 618"/>
            <p:cNvSpPr/>
            <p:nvPr/>
          </p:nvSpPr>
          <p:spPr>
            <a:xfrm>
              <a:off x="685800"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0" name="Oval 619"/>
            <p:cNvSpPr/>
            <p:nvPr/>
          </p:nvSpPr>
          <p:spPr>
            <a:xfrm>
              <a:off x="3883695"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1" name="Oval 620"/>
            <p:cNvSpPr/>
            <p:nvPr/>
          </p:nvSpPr>
          <p:spPr>
            <a:xfrm>
              <a:off x="7137191"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2" name="Group 621"/>
          <p:cNvGrpSpPr/>
          <p:nvPr/>
        </p:nvGrpSpPr>
        <p:grpSpPr>
          <a:xfrm>
            <a:off x="1447800" y="914400"/>
            <a:ext cx="6705600" cy="5029200"/>
            <a:chOff x="685800" y="76200"/>
            <a:chExt cx="6705600" cy="5029200"/>
          </a:xfrm>
        </p:grpSpPr>
        <p:sp>
          <p:nvSpPr>
            <p:cNvPr id="623" name="Oval 622"/>
            <p:cNvSpPr/>
            <p:nvPr/>
          </p:nvSpPr>
          <p:spPr>
            <a:xfrm>
              <a:off x="685800"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4" name="Oval 623"/>
            <p:cNvSpPr/>
            <p:nvPr/>
          </p:nvSpPr>
          <p:spPr>
            <a:xfrm>
              <a:off x="3883695"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5" name="Oval 624"/>
            <p:cNvSpPr/>
            <p:nvPr/>
          </p:nvSpPr>
          <p:spPr>
            <a:xfrm>
              <a:off x="7137191"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6" name="Oval 625"/>
            <p:cNvSpPr/>
            <p:nvPr/>
          </p:nvSpPr>
          <p:spPr>
            <a:xfrm>
              <a:off x="685800"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7" name="Oval 626"/>
            <p:cNvSpPr/>
            <p:nvPr/>
          </p:nvSpPr>
          <p:spPr>
            <a:xfrm>
              <a:off x="3883695"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8" name="Oval 627"/>
            <p:cNvSpPr/>
            <p:nvPr/>
          </p:nvSpPr>
          <p:spPr>
            <a:xfrm>
              <a:off x="7137191"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9" name="Oval 628"/>
            <p:cNvSpPr/>
            <p:nvPr/>
          </p:nvSpPr>
          <p:spPr>
            <a:xfrm>
              <a:off x="685800"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0" name="Oval 629"/>
            <p:cNvSpPr/>
            <p:nvPr/>
          </p:nvSpPr>
          <p:spPr>
            <a:xfrm>
              <a:off x="3883695"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1" name="Oval 630"/>
            <p:cNvSpPr/>
            <p:nvPr/>
          </p:nvSpPr>
          <p:spPr>
            <a:xfrm>
              <a:off x="7137191"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2" name="Group 641"/>
          <p:cNvGrpSpPr/>
          <p:nvPr/>
        </p:nvGrpSpPr>
        <p:grpSpPr>
          <a:xfrm>
            <a:off x="685800" y="1295400"/>
            <a:ext cx="6705600" cy="5029200"/>
            <a:chOff x="685800" y="76200"/>
            <a:chExt cx="6705600" cy="5029200"/>
          </a:xfrm>
        </p:grpSpPr>
        <p:sp>
          <p:nvSpPr>
            <p:cNvPr id="643" name="Oval 642"/>
            <p:cNvSpPr/>
            <p:nvPr/>
          </p:nvSpPr>
          <p:spPr>
            <a:xfrm>
              <a:off x="685800"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4" name="Oval 643"/>
            <p:cNvSpPr/>
            <p:nvPr/>
          </p:nvSpPr>
          <p:spPr>
            <a:xfrm>
              <a:off x="3883695"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5" name="Oval 644"/>
            <p:cNvSpPr/>
            <p:nvPr/>
          </p:nvSpPr>
          <p:spPr>
            <a:xfrm>
              <a:off x="7137191"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6" name="Oval 645"/>
            <p:cNvSpPr/>
            <p:nvPr/>
          </p:nvSpPr>
          <p:spPr>
            <a:xfrm>
              <a:off x="685800"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7" name="Oval 646"/>
            <p:cNvSpPr/>
            <p:nvPr/>
          </p:nvSpPr>
          <p:spPr>
            <a:xfrm>
              <a:off x="3883695"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8" name="Oval 647"/>
            <p:cNvSpPr/>
            <p:nvPr/>
          </p:nvSpPr>
          <p:spPr>
            <a:xfrm>
              <a:off x="7137191"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9" name="Oval 648"/>
            <p:cNvSpPr/>
            <p:nvPr/>
          </p:nvSpPr>
          <p:spPr>
            <a:xfrm>
              <a:off x="685800"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0" name="Oval 649"/>
            <p:cNvSpPr/>
            <p:nvPr/>
          </p:nvSpPr>
          <p:spPr>
            <a:xfrm>
              <a:off x="3883695"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1" name="Oval 650"/>
            <p:cNvSpPr/>
            <p:nvPr/>
          </p:nvSpPr>
          <p:spPr>
            <a:xfrm>
              <a:off x="7137191"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2" name="Group 651"/>
          <p:cNvGrpSpPr/>
          <p:nvPr/>
        </p:nvGrpSpPr>
        <p:grpSpPr>
          <a:xfrm>
            <a:off x="1066800" y="1295400"/>
            <a:ext cx="6705600" cy="5029200"/>
            <a:chOff x="685800" y="76200"/>
            <a:chExt cx="6705600" cy="5029200"/>
          </a:xfrm>
        </p:grpSpPr>
        <p:sp>
          <p:nvSpPr>
            <p:cNvPr id="653" name="Oval 652"/>
            <p:cNvSpPr/>
            <p:nvPr/>
          </p:nvSpPr>
          <p:spPr>
            <a:xfrm>
              <a:off x="685800"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4" name="Oval 653"/>
            <p:cNvSpPr/>
            <p:nvPr/>
          </p:nvSpPr>
          <p:spPr>
            <a:xfrm>
              <a:off x="3883695"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5" name="Oval 654"/>
            <p:cNvSpPr/>
            <p:nvPr/>
          </p:nvSpPr>
          <p:spPr>
            <a:xfrm>
              <a:off x="7137191"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6" name="Oval 655"/>
            <p:cNvSpPr/>
            <p:nvPr/>
          </p:nvSpPr>
          <p:spPr>
            <a:xfrm>
              <a:off x="685800"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7" name="Oval 656"/>
            <p:cNvSpPr/>
            <p:nvPr/>
          </p:nvSpPr>
          <p:spPr>
            <a:xfrm>
              <a:off x="3883695"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8" name="Oval 657"/>
            <p:cNvSpPr/>
            <p:nvPr/>
          </p:nvSpPr>
          <p:spPr>
            <a:xfrm>
              <a:off x="7137191"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9" name="Oval 658"/>
            <p:cNvSpPr/>
            <p:nvPr/>
          </p:nvSpPr>
          <p:spPr>
            <a:xfrm>
              <a:off x="685800"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0" name="Oval 659"/>
            <p:cNvSpPr/>
            <p:nvPr/>
          </p:nvSpPr>
          <p:spPr>
            <a:xfrm>
              <a:off x="3883695"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1" name="Oval 660"/>
            <p:cNvSpPr/>
            <p:nvPr/>
          </p:nvSpPr>
          <p:spPr>
            <a:xfrm>
              <a:off x="7137191"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2" name="Group 661"/>
          <p:cNvGrpSpPr/>
          <p:nvPr/>
        </p:nvGrpSpPr>
        <p:grpSpPr>
          <a:xfrm>
            <a:off x="1447800" y="1295400"/>
            <a:ext cx="6705600" cy="5029200"/>
            <a:chOff x="685800" y="76200"/>
            <a:chExt cx="6705600" cy="5029200"/>
          </a:xfrm>
        </p:grpSpPr>
        <p:sp>
          <p:nvSpPr>
            <p:cNvPr id="663" name="Oval 662"/>
            <p:cNvSpPr/>
            <p:nvPr/>
          </p:nvSpPr>
          <p:spPr>
            <a:xfrm>
              <a:off x="685800"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4" name="Oval 663"/>
            <p:cNvSpPr/>
            <p:nvPr/>
          </p:nvSpPr>
          <p:spPr>
            <a:xfrm>
              <a:off x="3883695"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5" name="Oval 664"/>
            <p:cNvSpPr/>
            <p:nvPr/>
          </p:nvSpPr>
          <p:spPr>
            <a:xfrm>
              <a:off x="7137191"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6" name="Oval 665"/>
            <p:cNvSpPr/>
            <p:nvPr/>
          </p:nvSpPr>
          <p:spPr>
            <a:xfrm>
              <a:off x="685800"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7" name="Oval 666"/>
            <p:cNvSpPr/>
            <p:nvPr/>
          </p:nvSpPr>
          <p:spPr>
            <a:xfrm>
              <a:off x="3883695"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8" name="Oval 667"/>
            <p:cNvSpPr/>
            <p:nvPr/>
          </p:nvSpPr>
          <p:spPr>
            <a:xfrm>
              <a:off x="7137191"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9" name="Oval 668"/>
            <p:cNvSpPr/>
            <p:nvPr/>
          </p:nvSpPr>
          <p:spPr>
            <a:xfrm>
              <a:off x="685800"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0" name="Oval 669"/>
            <p:cNvSpPr/>
            <p:nvPr/>
          </p:nvSpPr>
          <p:spPr>
            <a:xfrm>
              <a:off x="3883695"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1" name="Oval 670"/>
            <p:cNvSpPr/>
            <p:nvPr/>
          </p:nvSpPr>
          <p:spPr>
            <a:xfrm>
              <a:off x="7137191"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2" name="Group 671"/>
          <p:cNvGrpSpPr/>
          <p:nvPr/>
        </p:nvGrpSpPr>
        <p:grpSpPr>
          <a:xfrm>
            <a:off x="1828800" y="1295400"/>
            <a:ext cx="6705600" cy="5029200"/>
            <a:chOff x="685800" y="76200"/>
            <a:chExt cx="6705600" cy="5029200"/>
          </a:xfrm>
        </p:grpSpPr>
        <p:sp>
          <p:nvSpPr>
            <p:cNvPr id="673" name="Oval 672"/>
            <p:cNvSpPr/>
            <p:nvPr/>
          </p:nvSpPr>
          <p:spPr>
            <a:xfrm>
              <a:off x="685800"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4" name="Oval 673"/>
            <p:cNvSpPr/>
            <p:nvPr/>
          </p:nvSpPr>
          <p:spPr>
            <a:xfrm>
              <a:off x="3883695"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5" name="Oval 674"/>
            <p:cNvSpPr/>
            <p:nvPr/>
          </p:nvSpPr>
          <p:spPr>
            <a:xfrm>
              <a:off x="7137191"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6" name="Oval 675"/>
            <p:cNvSpPr/>
            <p:nvPr/>
          </p:nvSpPr>
          <p:spPr>
            <a:xfrm>
              <a:off x="685800"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7" name="Oval 676"/>
            <p:cNvSpPr/>
            <p:nvPr/>
          </p:nvSpPr>
          <p:spPr>
            <a:xfrm>
              <a:off x="3883695"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8" name="Oval 677"/>
            <p:cNvSpPr/>
            <p:nvPr/>
          </p:nvSpPr>
          <p:spPr>
            <a:xfrm>
              <a:off x="7137191"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9" name="Oval 678"/>
            <p:cNvSpPr/>
            <p:nvPr/>
          </p:nvSpPr>
          <p:spPr>
            <a:xfrm>
              <a:off x="685800"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0" name="Oval 679"/>
            <p:cNvSpPr/>
            <p:nvPr/>
          </p:nvSpPr>
          <p:spPr>
            <a:xfrm>
              <a:off x="3883695"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1" name="Oval 680"/>
            <p:cNvSpPr/>
            <p:nvPr/>
          </p:nvSpPr>
          <p:spPr>
            <a:xfrm>
              <a:off x="7137191"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2" name="Group 681"/>
          <p:cNvGrpSpPr/>
          <p:nvPr/>
        </p:nvGrpSpPr>
        <p:grpSpPr>
          <a:xfrm>
            <a:off x="304800" y="1295400"/>
            <a:ext cx="6705600" cy="5029200"/>
            <a:chOff x="685800" y="76200"/>
            <a:chExt cx="6705600" cy="5029200"/>
          </a:xfrm>
        </p:grpSpPr>
        <p:sp>
          <p:nvSpPr>
            <p:cNvPr id="683" name="Oval 682"/>
            <p:cNvSpPr/>
            <p:nvPr/>
          </p:nvSpPr>
          <p:spPr>
            <a:xfrm>
              <a:off x="685800"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4" name="Oval 683"/>
            <p:cNvSpPr/>
            <p:nvPr/>
          </p:nvSpPr>
          <p:spPr>
            <a:xfrm>
              <a:off x="3883695"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5" name="Oval 684"/>
            <p:cNvSpPr/>
            <p:nvPr/>
          </p:nvSpPr>
          <p:spPr>
            <a:xfrm>
              <a:off x="7137191" y="76200"/>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6" name="Oval 685"/>
            <p:cNvSpPr/>
            <p:nvPr/>
          </p:nvSpPr>
          <p:spPr>
            <a:xfrm>
              <a:off x="685800"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7" name="Oval 686"/>
            <p:cNvSpPr/>
            <p:nvPr/>
          </p:nvSpPr>
          <p:spPr>
            <a:xfrm>
              <a:off x="3883695"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8" name="Oval 687"/>
            <p:cNvSpPr/>
            <p:nvPr/>
          </p:nvSpPr>
          <p:spPr>
            <a:xfrm>
              <a:off x="7137191" y="24127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9" name="Oval 688"/>
            <p:cNvSpPr/>
            <p:nvPr/>
          </p:nvSpPr>
          <p:spPr>
            <a:xfrm>
              <a:off x="685800"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0" name="Oval 689"/>
            <p:cNvSpPr/>
            <p:nvPr/>
          </p:nvSpPr>
          <p:spPr>
            <a:xfrm>
              <a:off x="3883695"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1" name="Oval 690"/>
            <p:cNvSpPr/>
            <p:nvPr/>
          </p:nvSpPr>
          <p:spPr>
            <a:xfrm>
              <a:off x="7137191" y="4851191"/>
              <a:ext cx="254209" cy="2542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4" name="TextBox 16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872311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8662917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50211" y="2338743"/>
            <a:ext cx="2322841" cy="174213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2051" name="Picture 3" descr="C:\Users\Steve Wyborney\Desktop\10 Seconds or Less.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00984" y="5181600"/>
            <a:ext cx="1228876" cy="921657"/>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26" name="Picture 2" descr="C:\Users\Steve Wyborney\Desktop\Splat for Google Slides Pic.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677559" y="5174342"/>
            <a:ext cx="1228876" cy="921657"/>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2050" name="Picture 2" descr="C:\Users\Steve Wyborney\Desktop\8.8.2018 Desktop\Estimation Clipboard Desktop Materials\Bundle 1 Glasses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178627" y="5157898"/>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9" name="Picture 2" descr="C:\Users\Steve Wyborney\Desktop\Presentation1.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254043" y="5181600"/>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4617094" y="6172200"/>
            <a:ext cx="1402706" cy="769441"/>
          </a:xfrm>
          <a:prstGeom prst="rect">
            <a:avLst/>
          </a:prstGeom>
          <a:noFill/>
        </p:spPr>
        <p:txBody>
          <a:bodyPr wrap="square" rtlCol="0">
            <a:spAutoFit/>
          </a:bodyPr>
          <a:lstStyle/>
          <a:p>
            <a:pPr algn="ctr"/>
            <a:r>
              <a:rPr lang="en-US" sz="1100" b="1" dirty="0" smtClean="0">
                <a:hlinkClick r:id="rId4"/>
              </a:rPr>
              <a:t>How to Create 9 Identical Dot Patterns in 10 Seconds or Less</a:t>
            </a:r>
            <a:endParaRPr lang="en-US" sz="1100" b="1" dirty="0" smtClean="0"/>
          </a:p>
        </p:txBody>
      </p:sp>
      <p:sp>
        <p:nvSpPr>
          <p:cNvPr id="5" name="TextBox 4"/>
          <p:cNvSpPr txBox="1"/>
          <p:nvPr/>
        </p:nvSpPr>
        <p:spPr>
          <a:xfrm>
            <a:off x="1566236" y="0"/>
            <a:ext cx="6011582" cy="1415772"/>
          </a:xfrm>
          <a:prstGeom prst="rect">
            <a:avLst/>
          </a:prstGeom>
          <a:noFill/>
        </p:spPr>
        <p:txBody>
          <a:bodyPr wrap="none" rtlCol="0">
            <a:spAutoFit/>
          </a:bodyPr>
          <a:lstStyle/>
          <a:p>
            <a:pPr algn="ctr"/>
            <a:r>
              <a:rPr lang="en-US" sz="5400" b="1" dirty="0" smtClean="0"/>
              <a:t>100 </a:t>
            </a:r>
            <a:r>
              <a:rPr lang="en-US" sz="5400" b="1" dirty="0" err="1" smtClean="0"/>
              <a:t>Subitizing</a:t>
            </a:r>
            <a:r>
              <a:rPr lang="en-US" sz="5400" b="1" dirty="0" smtClean="0"/>
              <a:t> Slides</a:t>
            </a:r>
          </a:p>
          <a:p>
            <a:pPr algn="ctr"/>
            <a:r>
              <a:rPr lang="en-US" sz="3200" b="1" dirty="0" smtClean="0"/>
              <a:t>(Set 1 of 10)</a:t>
            </a:r>
            <a:endParaRPr lang="en-US" sz="3200" b="1" dirty="0"/>
          </a:p>
        </p:txBody>
      </p:sp>
      <p:pic>
        <p:nvPicPr>
          <p:cNvPr id="1027" name="Picture 3" descr="C:\Users\Steve Wyborney\Desktop\SPLAT blog post folder\Splat Promo Images and GIFs\Splat Level 3 B.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81000" y="5181600"/>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3" name="TextBox 2">
            <a:hlinkClick r:id="rId12"/>
          </p:cNvPr>
          <p:cNvSpPr txBox="1"/>
          <p:nvPr/>
        </p:nvSpPr>
        <p:spPr>
          <a:xfrm>
            <a:off x="370582" y="6122313"/>
            <a:ext cx="1237838" cy="430887"/>
          </a:xfrm>
          <a:prstGeom prst="rect">
            <a:avLst/>
          </a:prstGeom>
          <a:noFill/>
        </p:spPr>
        <p:txBody>
          <a:bodyPr wrap="none" rtlCol="0">
            <a:spAutoFit/>
          </a:bodyPr>
          <a:lstStyle/>
          <a:p>
            <a:pPr algn="ctr"/>
            <a:r>
              <a:rPr lang="en-US" sz="1100" b="1" dirty="0" smtClean="0">
                <a:hlinkClick r:id="rId12"/>
              </a:rPr>
              <a:t>50 Splat! Lessons </a:t>
            </a:r>
            <a:endParaRPr lang="en-US" sz="1100" b="1" dirty="0" smtClean="0"/>
          </a:p>
          <a:p>
            <a:pPr algn="ctr"/>
            <a:r>
              <a:rPr lang="en-US" sz="1100" b="1" dirty="0" smtClean="0"/>
              <a:t>(for PowerPoint)</a:t>
            </a:r>
            <a:endParaRPr lang="en-US" sz="1100" b="1" dirty="0"/>
          </a:p>
        </p:txBody>
      </p:sp>
      <p:sp>
        <p:nvSpPr>
          <p:cNvPr id="4" name="TextBox 3"/>
          <p:cNvSpPr txBox="1"/>
          <p:nvPr/>
        </p:nvSpPr>
        <p:spPr>
          <a:xfrm>
            <a:off x="1147837" y="3059668"/>
            <a:ext cx="5216941" cy="307777"/>
          </a:xfrm>
          <a:prstGeom prst="rect">
            <a:avLst/>
          </a:prstGeom>
          <a:noFill/>
        </p:spPr>
        <p:txBody>
          <a:bodyPr wrap="none" rtlCol="0">
            <a:spAutoFit/>
          </a:bodyPr>
          <a:lstStyle/>
          <a:p>
            <a:pPr algn="r"/>
            <a:r>
              <a:rPr lang="en-US" sz="1400" b="1" dirty="0"/>
              <a:t>Click </a:t>
            </a:r>
            <a:r>
              <a:rPr lang="en-US" sz="1400" b="1" dirty="0" smtClean="0">
                <a:hlinkClick r:id="rId2"/>
              </a:rPr>
              <a:t>here</a:t>
            </a:r>
            <a:r>
              <a:rPr lang="en-US" sz="1400" b="1" dirty="0" smtClean="0"/>
              <a:t> (</a:t>
            </a:r>
            <a:r>
              <a:rPr lang="en-US" sz="1400" b="1" dirty="0"/>
              <a:t>or on the image) to download more </a:t>
            </a:r>
            <a:r>
              <a:rPr lang="en-US" sz="1400" b="1" dirty="0" err="1" smtClean="0"/>
              <a:t>Subitizing</a:t>
            </a:r>
            <a:r>
              <a:rPr lang="en-US" sz="1400" b="1" dirty="0" smtClean="0"/>
              <a:t> Slide Sets.</a:t>
            </a:r>
            <a:endParaRPr lang="en-US" sz="1400" b="1" dirty="0"/>
          </a:p>
        </p:txBody>
      </p:sp>
      <p:pic>
        <p:nvPicPr>
          <p:cNvPr id="20" name="Picture 7" descr="C:\Users\Steve Wyborney\Desktop\Splat Promos HUGE SET\Slide6.JPG">
            <a:hlinkClick r:id="rId14"/>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809021" y="5181600"/>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1828857" y="6151054"/>
            <a:ext cx="1160894" cy="769441"/>
          </a:xfrm>
          <a:prstGeom prst="rect">
            <a:avLst/>
          </a:prstGeom>
          <a:noFill/>
        </p:spPr>
        <p:txBody>
          <a:bodyPr wrap="none" rtlCol="0">
            <a:spAutoFit/>
          </a:bodyPr>
          <a:lstStyle/>
          <a:p>
            <a:pPr algn="ctr"/>
            <a:r>
              <a:rPr lang="en-US" sz="1100" b="1" dirty="0" smtClean="0">
                <a:hlinkClick r:id=""/>
              </a:rPr>
              <a:t>20 Fraction </a:t>
            </a:r>
          </a:p>
          <a:p>
            <a:pPr algn="ctr"/>
            <a:r>
              <a:rPr lang="en-US" sz="1100" b="1" dirty="0" smtClean="0">
                <a:hlinkClick r:id=""/>
              </a:rPr>
              <a:t>Splat! Lessons</a:t>
            </a:r>
            <a:endParaRPr lang="en-US" sz="1100" b="1" dirty="0" smtClean="0"/>
          </a:p>
          <a:p>
            <a:pPr algn="ctr"/>
            <a:r>
              <a:rPr lang="en-US" sz="1100" b="1" dirty="0" smtClean="0"/>
              <a:t>(</a:t>
            </a:r>
            <a:r>
              <a:rPr lang="en-US" sz="1100" b="1" dirty="0"/>
              <a:t>for PowerPoint)</a:t>
            </a:r>
          </a:p>
          <a:p>
            <a:pPr algn="ctr"/>
            <a:endParaRPr lang="en-US" sz="1100" b="1" dirty="0"/>
          </a:p>
        </p:txBody>
      </p:sp>
      <p:sp>
        <p:nvSpPr>
          <p:cNvPr id="23" name="TextBox 22"/>
          <p:cNvSpPr txBox="1"/>
          <p:nvPr/>
        </p:nvSpPr>
        <p:spPr>
          <a:xfrm>
            <a:off x="3097126" y="6154031"/>
            <a:ext cx="1519968" cy="430887"/>
          </a:xfrm>
          <a:prstGeom prst="rect">
            <a:avLst/>
          </a:prstGeom>
          <a:noFill/>
        </p:spPr>
        <p:txBody>
          <a:bodyPr wrap="none" rtlCol="0">
            <a:spAutoFit/>
          </a:bodyPr>
          <a:lstStyle/>
          <a:p>
            <a:pPr algn="ctr"/>
            <a:r>
              <a:rPr lang="en-US" sz="1100" b="1" dirty="0" smtClean="0">
                <a:hlinkClick r:id=""/>
              </a:rPr>
              <a:t>80 Cube Conversations</a:t>
            </a:r>
          </a:p>
          <a:p>
            <a:pPr algn="ctr"/>
            <a:r>
              <a:rPr lang="en-US" sz="1100" b="1" dirty="0" smtClean="0">
                <a:hlinkClick r:id=""/>
              </a:rPr>
              <a:t>Lessons</a:t>
            </a:r>
            <a:endParaRPr lang="en-US" sz="1100" b="1" dirty="0" smtClean="0"/>
          </a:p>
        </p:txBody>
      </p:sp>
      <p:sp>
        <p:nvSpPr>
          <p:cNvPr id="28" name="TextBox 27"/>
          <p:cNvSpPr txBox="1"/>
          <p:nvPr/>
        </p:nvSpPr>
        <p:spPr>
          <a:xfrm>
            <a:off x="381000" y="4756118"/>
            <a:ext cx="2533963" cy="307777"/>
          </a:xfrm>
          <a:prstGeom prst="rect">
            <a:avLst/>
          </a:prstGeom>
          <a:noFill/>
        </p:spPr>
        <p:txBody>
          <a:bodyPr wrap="none" rtlCol="0">
            <a:spAutoFit/>
          </a:bodyPr>
          <a:lstStyle/>
          <a:p>
            <a:r>
              <a:rPr lang="en-US" sz="1400" b="1" dirty="0" smtClean="0"/>
              <a:t>Other Downloadable Resources</a:t>
            </a:r>
            <a:endParaRPr lang="en-US" sz="1400" b="1" dirty="0"/>
          </a:p>
        </p:txBody>
      </p:sp>
      <p:sp>
        <p:nvSpPr>
          <p:cNvPr id="24" name="TextBox 23"/>
          <p:cNvSpPr txBox="1"/>
          <p:nvPr/>
        </p:nvSpPr>
        <p:spPr>
          <a:xfrm>
            <a:off x="7511631" y="6172200"/>
            <a:ext cx="1556169" cy="430887"/>
          </a:xfrm>
          <a:prstGeom prst="rect">
            <a:avLst/>
          </a:prstGeom>
          <a:noFill/>
        </p:spPr>
        <p:txBody>
          <a:bodyPr wrap="square" rtlCol="0">
            <a:spAutoFit/>
          </a:bodyPr>
          <a:lstStyle/>
          <a:p>
            <a:pPr algn="ctr"/>
            <a:r>
              <a:rPr lang="en-US" sz="1100" b="1" dirty="0" smtClean="0">
                <a:hlinkClick r:id="rId6"/>
              </a:rPr>
              <a:t>Splat!</a:t>
            </a:r>
          </a:p>
          <a:p>
            <a:pPr algn="ctr"/>
            <a:r>
              <a:rPr lang="en-US" sz="1100" b="1" dirty="0" smtClean="0">
                <a:hlinkClick r:id="rId6"/>
              </a:rPr>
              <a:t>for Google Slides</a:t>
            </a:r>
            <a:endParaRPr lang="en-US" sz="1100" b="1" dirty="0"/>
          </a:p>
        </p:txBody>
      </p:sp>
      <p:sp>
        <p:nvSpPr>
          <p:cNvPr id="25" name="TextBox 24"/>
          <p:cNvSpPr txBox="1"/>
          <p:nvPr/>
        </p:nvSpPr>
        <p:spPr>
          <a:xfrm>
            <a:off x="6064894" y="6172200"/>
            <a:ext cx="1402706" cy="430887"/>
          </a:xfrm>
          <a:prstGeom prst="rect">
            <a:avLst/>
          </a:prstGeom>
          <a:noFill/>
        </p:spPr>
        <p:txBody>
          <a:bodyPr wrap="square" rtlCol="0">
            <a:spAutoFit/>
          </a:bodyPr>
          <a:lstStyle/>
          <a:p>
            <a:pPr algn="ctr"/>
            <a:r>
              <a:rPr lang="en-US" sz="1100" b="1" dirty="0" smtClean="0">
                <a:hlinkClick r:id="rId8"/>
              </a:rPr>
              <a:t>The Estimation Clipboard</a:t>
            </a:r>
            <a:endParaRPr lang="en-US" sz="1100" b="1" dirty="0"/>
          </a:p>
        </p:txBody>
      </p:sp>
    </p:spTree>
    <p:extLst>
      <p:ext uri="{BB962C8B-B14F-4D97-AF65-F5344CB8AC3E}">
        <p14:creationId xmlns:p14="http://schemas.microsoft.com/office/powerpoint/2010/main" val="721950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2"/>
          <p:cNvSpPr>
            <a:spLocks noChangeArrowheads="1"/>
          </p:cNvSpPr>
          <p:nvPr/>
        </p:nvSpPr>
        <p:spPr bwMode="auto">
          <a:xfrm>
            <a:off x="4267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3" name="Oval 2"/>
          <p:cNvSpPr>
            <a:spLocks noChangeArrowheads="1"/>
          </p:cNvSpPr>
          <p:nvPr/>
        </p:nvSpPr>
        <p:spPr bwMode="auto">
          <a:xfrm>
            <a:off x="4267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2743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490036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131556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2"/>
          <p:cNvSpPr>
            <a:spLocks noChangeArrowheads="1"/>
          </p:cNvSpPr>
          <p:nvPr/>
        </p:nvSpPr>
        <p:spPr bwMode="auto">
          <a:xfrm>
            <a:off x="2209800" y="1752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3733800" y="1752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5" name="Oval 2"/>
          <p:cNvSpPr>
            <a:spLocks noChangeArrowheads="1"/>
          </p:cNvSpPr>
          <p:nvPr/>
        </p:nvSpPr>
        <p:spPr bwMode="auto">
          <a:xfrm>
            <a:off x="6781800" y="1752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7" name="Oval 2"/>
          <p:cNvSpPr>
            <a:spLocks noChangeArrowheads="1"/>
          </p:cNvSpPr>
          <p:nvPr/>
        </p:nvSpPr>
        <p:spPr bwMode="auto">
          <a:xfrm>
            <a:off x="2209800" y="1752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8" name="Oval 2"/>
          <p:cNvSpPr>
            <a:spLocks noChangeArrowheads="1"/>
          </p:cNvSpPr>
          <p:nvPr/>
        </p:nvSpPr>
        <p:spPr bwMode="auto">
          <a:xfrm>
            <a:off x="2209800" y="3276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9" name="Oval 2"/>
          <p:cNvSpPr>
            <a:spLocks noChangeArrowheads="1"/>
          </p:cNvSpPr>
          <p:nvPr/>
        </p:nvSpPr>
        <p:spPr bwMode="auto">
          <a:xfrm>
            <a:off x="3733800" y="32766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490036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742323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2"/>
          <p:cNvSpPr>
            <a:spLocks noChangeArrowheads="1"/>
          </p:cNvSpPr>
          <p:nvPr/>
        </p:nvSpPr>
        <p:spPr bwMode="auto">
          <a:xfrm>
            <a:off x="2743200" y="838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12" name="Oval 2"/>
          <p:cNvSpPr>
            <a:spLocks noChangeArrowheads="1"/>
          </p:cNvSpPr>
          <p:nvPr/>
        </p:nvSpPr>
        <p:spPr bwMode="auto">
          <a:xfrm>
            <a:off x="2743200" y="2362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23" name="Oval 2"/>
          <p:cNvSpPr>
            <a:spLocks noChangeArrowheads="1"/>
          </p:cNvSpPr>
          <p:nvPr/>
        </p:nvSpPr>
        <p:spPr bwMode="auto">
          <a:xfrm>
            <a:off x="2743200" y="3886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1" name="Oval 2"/>
          <p:cNvSpPr>
            <a:spLocks noChangeArrowheads="1"/>
          </p:cNvSpPr>
          <p:nvPr/>
        </p:nvSpPr>
        <p:spPr bwMode="auto">
          <a:xfrm>
            <a:off x="5791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32" name="Oval 2"/>
          <p:cNvSpPr>
            <a:spLocks noChangeArrowheads="1"/>
          </p:cNvSpPr>
          <p:nvPr/>
        </p:nvSpPr>
        <p:spPr bwMode="auto">
          <a:xfrm>
            <a:off x="7315200" y="5410200"/>
            <a:ext cx="609600" cy="609600"/>
          </a:xfrm>
          <a:prstGeom prst="ellipse">
            <a:avLst/>
          </a:prstGeom>
          <a:solidFill>
            <a:schemeClr val="tx1"/>
          </a:solidFill>
          <a:ln w="9525">
            <a:solidFill>
              <a:schemeClr val="tx1"/>
            </a:solidFill>
            <a:round/>
            <a:headEnd/>
            <a:tailEnd/>
          </a:ln>
        </p:spPr>
        <p:txBody>
          <a:bodyPr wrap="none" anchor="ctr"/>
          <a:lstStyle/>
          <a:p>
            <a:endParaRPr lang="en-US">
              <a:latin typeface="Calibri" pitchFamily="34" charset="0"/>
            </a:endParaRPr>
          </a:p>
        </p:txBody>
      </p:sp>
      <p:sp>
        <p:nvSpPr>
          <p:cNvPr id="7" name="TextBox 6"/>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14615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742323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164</Words>
  <Application>Microsoft Office PowerPoint</Application>
  <PresentationFormat>On-screen Show (4:3)</PresentationFormat>
  <Paragraphs>55</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Set 1 CHALLENGE</vt:lpstr>
      <vt:lpstr>You are about to see a larger group of dots.  Instead of saying how may dots there are, find as many ways as you can to show how you know what the total is.  Here is an example.</vt:lpstr>
      <vt:lpstr>PowerPoint Presentation</vt:lpstr>
      <vt:lpstr>Now I’ll show you a large copy of your pattern.  Then I’ll show you several smaller copies so you can find as many ways as possible of showing different ways of seeing the total.  Here it is!</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Wyborney</dc:creator>
  <cp:lastModifiedBy>Shirley Smith</cp:lastModifiedBy>
  <cp:revision>30</cp:revision>
  <dcterms:created xsi:type="dcterms:W3CDTF">2017-08-26T15:33:08Z</dcterms:created>
  <dcterms:modified xsi:type="dcterms:W3CDTF">2020-05-21T09:33:14Z</dcterms:modified>
</cp:coreProperties>
</file>