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4" d="100"/>
          <a:sy n="64" d="100"/>
        </p:scale>
        <p:origin x="148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3123CB-1FD4-4291-8747-E08970D52882}" type="datetimeFigureOut">
              <a:rPr lang="en-GB" smtClean="0"/>
              <a:t>06/03/2019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A03B2D-53B9-4CEE-95FE-73B9EA314AD8}" type="slidenum">
              <a:rPr lang="en-GB" smtClean="0"/>
              <a:t>‹#›</a:t>
            </a:fld>
            <a:endParaRPr lang="en-GB"/>
          </a:p>
        </p:txBody>
      </p:sp>
    </p:spTree>
    <p:extLst>
      <p:ext uri="{BB962C8B-B14F-4D97-AF65-F5344CB8AC3E}">
        <p14:creationId xmlns:p14="http://schemas.microsoft.com/office/powerpoint/2010/main" val="4110372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A03B2D-53B9-4CEE-95FE-73B9EA314AD8}" type="slidenum">
              <a:rPr lang="en-GB" smtClean="0"/>
              <a:t>7</a:t>
            </a:fld>
            <a:endParaRPr lang="en-GB"/>
          </a:p>
        </p:txBody>
      </p:sp>
    </p:spTree>
    <p:extLst>
      <p:ext uri="{BB962C8B-B14F-4D97-AF65-F5344CB8AC3E}">
        <p14:creationId xmlns:p14="http://schemas.microsoft.com/office/powerpoint/2010/main" val="282124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6A03B2D-53B9-4CEE-95FE-73B9EA314AD8}" type="slidenum">
              <a:rPr lang="en-GB" smtClean="0"/>
              <a:t>12</a:t>
            </a:fld>
            <a:endParaRPr lang="en-GB"/>
          </a:p>
        </p:txBody>
      </p:sp>
    </p:spTree>
    <p:extLst>
      <p:ext uri="{BB962C8B-B14F-4D97-AF65-F5344CB8AC3E}">
        <p14:creationId xmlns:p14="http://schemas.microsoft.com/office/powerpoint/2010/main" val="134955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6A03B2D-53B9-4CEE-95FE-73B9EA314AD8}" type="slidenum">
              <a:rPr lang="en-GB" smtClean="0"/>
              <a:t>13</a:t>
            </a:fld>
            <a:endParaRPr lang="en-GB"/>
          </a:p>
        </p:txBody>
      </p:sp>
    </p:spTree>
    <p:extLst>
      <p:ext uri="{BB962C8B-B14F-4D97-AF65-F5344CB8AC3E}">
        <p14:creationId xmlns:p14="http://schemas.microsoft.com/office/powerpoint/2010/main" val="134955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23F7980-9FFF-4AA2-B57C-A3E5FFACE78C}" type="datetimeFigureOut">
              <a:rPr lang="en-GB" smtClean="0"/>
              <a:t>06/03/2019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60C295-D362-41EC-9E4C-C8E7F4A5C093}" type="slidenum">
              <a:rPr lang="en-GB" smtClean="0"/>
              <a:t>‹#›</a:t>
            </a:fld>
            <a:endParaRPr lang="en-GB"/>
          </a:p>
        </p:txBody>
      </p:sp>
    </p:spTree>
    <p:extLst>
      <p:ext uri="{BB962C8B-B14F-4D97-AF65-F5344CB8AC3E}">
        <p14:creationId xmlns:p14="http://schemas.microsoft.com/office/powerpoint/2010/main" val="4073173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23F7980-9FFF-4AA2-B57C-A3E5FFACE78C}" type="datetimeFigureOut">
              <a:rPr lang="en-GB" smtClean="0"/>
              <a:t>06/03/2019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60C295-D362-41EC-9E4C-C8E7F4A5C093}" type="slidenum">
              <a:rPr lang="en-GB" smtClean="0"/>
              <a:t>‹#›</a:t>
            </a:fld>
            <a:endParaRPr lang="en-GB"/>
          </a:p>
        </p:txBody>
      </p:sp>
    </p:spTree>
    <p:extLst>
      <p:ext uri="{BB962C8B-B14F-4D97-AF65-F5344CB8AC3E}">
        <p14:creationId xmlns:p14="http://schemas.microsoft.com/office/powerpoint/2010/main" val="1688597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23F7980-9FFF-4AA2-B57C-A3E5FFACE78C}" type="datetimeFigureOut">
              <a:rPr lang="en-GB" smtClean="0"/>
              <a:t>06/03/2019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60C295-D362-41EC-9E4C-C8E7F4A5C093}" type="slidenum">
              <a:rPr lang="en-GB" smtClean="0"/>
              <a:t>‹#›</a:t>
            </a:fld>
            <a:endParaRPr lang="en-GB"/>
          </a:p>
        </p:txBody>
      </p:sp>
    </p:spTree>
    <p:extLst>
      <p:ext uri="{BB962C8B-B14F-4D97-AF65-F5344CB8AC3E}">
        <p14:creationId xmlns:p14="http://schemas.microsoft.com/office/powerpoint/2010/main" val="2629907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23F7980-9FFF-4AA2-B57C-A3E5FFACE78C}" type="datetimeFigureOut">
              <a:rPr lang="en-GB" smtClean="0"/>
              <a:t>06/03/2019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60C295-D362-41EC-9E4C-C8E7F4A5C093}" type="slidenum">
              <a:rPr lang="en-GB" smtClean="0"/>
              <a:t>‹#›</a:t>
            </a:fld>
            <a:endParaRPr lang="en-GB"/>
          </a:p>
        </p:txBody>
      </p:sp>
    </p:spTree>
    <p:extLst>
      <p:ext uri="{BB962C8B-B14F-4D97-AF65-F5344CB8AC3E}">
        <p14:creationId xmlns:p14="http://schemas.microsoft.com/office/powerpoint/2010/main" val="33061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3F7980-9FFF-4AA2-B57C-A3E5FFACE78C}" type="datetimeFigureOut">
              <a:rPr lang="en-GB" smtClean="0"/>
              <a:t>06/03/2019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60C295-D362-41EC-9E4C-C8E7F4A5C093}" type="slidenum">
              <a:rPr lang="en-GB" smtClean="0"/>
              <a:t>‹#›</a:t>
            </a:fld>
            <a:endParaRPr lang="en-GB"/>
          </a:p>
        </p:txBody>
      </p:sp>
    </p:spTree>
    <p:extLst>
      <p:ext uri="{BB962C8B-B14F-4D97-AF65-F5344CB8AC3E}">
        <p14:creationId xmlns:p14="http://schemas.microsoft.com/office/powerpoint/2010/main" val="2347218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23F7980-9FFF-4AA2-B57C-A3E5FFACE78C}" type="datetimeFigureOut">
              <a:rPr lang="en-GB" smtClean="0"/>
              <a:t>06/03/2019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60C295-D362-41EC-9E4C-C8E7F4A5C093}" type="slidenum">
              <a:rPr lang="en-GB" smtClean="0"/>
              <a:t>‹#›</a:t>
            </a:fld>
            <a:endParaRPr lang="en-GB"/>
          </a:p>
        </p:txBody>
      </p:sp>
    </p:spTree>
    <p:extLst>
      <p:ext uri="{BB962C8B-B14F-4D97-AF65-F5344CB8AC3E}">
        <p14:creationId xmlns:p14="http://schemas.microsoft.com/office/powerpoint/2010/main" val="1032506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23F7980-9FFF-4AA2-B57C-A3E5FFACE78C}" type="datetimeFigureOut">
              <a:rPr lang="en-GB" smtClean="0"/>
              <a:t>06/03/2019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260C295-D362-41EC-9E4C-C8E7F4A5C093}" type="slidenum">
              <a:rPr lang="en-GB" smtClean="0"/>
              <a:t>‹#›</a:t>
            </a:fld>
            <a:endParaRPr lang="en-GB"/>
          </a:p>
        </p:txBody>
      </p:sp>
    </p:spTree>
    <p:extLst>
      <p:ext uri="{BB962C8B-B14F-4D97-AF65-F5344CB8AC3E}">
        <p14:creationId xmlns:p14="http://schemas.microsoft.com/office/powerpoint/2010/main" val="2493065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23F7980-9FFF-4AA2-B57C-A3E5FFACE78C}" type="datetimeFigureOut">
              <a:rPr lang="en-GB" smtClean="0"/>
              <a:t>06/03/2019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260C295-D362-41EC-9E4C-C8E7F4A5C093}" type="slidenum">
              <a:rPr lang="en-GB" smtClean="0"/>
              <a:t>‹#›</a:t>
            </a:fld>
            <a:endParaRPr lang="en-GB"/>
          </a:p>
        </p:txBody>
      </p:sp>
    </p:spTree>
    <p:extLst>
      <p:ext uri="{BB962C8B-B14F-4D97-AF65-F5344CB8AC3E}">
        <p14:creationId xmlns:p14="http://schemas.microsoft.com/office/powerpoint/2010/main" val="1106985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3F7980-9FFF-4AA2-B57C-A3E5FFACE78C}" type="datetimeFigureOut">
              <a:rPr lang="en-GB" smtClean="0"/>
              <a:t>06/03/2019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260C295-D362-41EC-9E4C-C8E7F4A5C093}" type="slidenum">
              <a:rPr lang="en-GB" smtClean="0"/>
              <a:t>‹#›</a:t>
            </a:fld>
            <a:endParaRPr lang="en-GB"/>
          </a:p>
        </p:txBody>
      </p:sp>
    </p:spTree>
    <p:extLst>
      <p:ext uri="{BB962C8B-B14F-4D97-AF65-F5344CB8AC3E}">
        <p14:creationId xmlns:p14="http://schemas.microsoft.com/office/powerpoint/2010/main" val="2534714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3F7980-9FFF-4AA2-B57C-A3E5FFACE78C}" type="datetimeFigureOut">
              <a:rPr lang="en-GB" smtClean="0"/>
              <a:t>06/03/2019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60C295-D362-41EC-9E4C-C8E7F4A5C093}" type="slidenum">
              <a:rPr lang="en-GB" smtClean="0"/>
              <a:t>‹#›</a:t>
            </a:fld>
            <a:endParaRPr lang="en-GB"/>
          </a:p>
        </p:txBody>
      </p:sp>
    </p:spTree>
    <p:extLst>
      <p:ext uri="{BB962C8B-B14F-4D97-AF65-F5344CB8AC3E}">
        <p14:creationId xmlns:p14="http://schemas.microsoft.com/office/powerpoint/2010/main" val="1898625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3F7980-9FFF-4AA2-B57C-A3E5FFACE78C}" type="datetimeFigureOut">
              <a:rPr lang="en-GB" smtClean="0"/>
              <a:t>06/03/2019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60C295-D362-41EC-9E4C-C8E7F4A5C093}" type="slidenum">
              <a:rPr lang="en-GB" smtClean="0"/>
              <a:t>‹#›</a:t>
            </a:fld>
            <a:endParaRPr lang="en-GB"/>
          </a:p>
        </p:txBody>
      </p:sp>
    </p:spTree>
    <p:extLst>
      <p:ext uri="{BB962C8B-B14F-4D97-AF65-F5344CB8AC3E}">
        <p14:creationId xmlns:p14="http://schemas.microsoft.com/office/powerpoint/2010/main" val="1400177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3F7980-9FFF-4AA2-B57C-A3E5FFACE78C}" type="datetimeFigureOut">
              <a:rPr lang="en-GB" smtClean="0"/>
              <a:t>06/03/2019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60C295-D362-41EC-9E4C-C8E7F4A5C093}" type="slidenum">
              <a:rPr lang="en-GB" smtClean="0"/>
              <a:t>‹#›</a:t>
            </a:fld>
            <a:endParaRPr lang="en-GB"/>
          </a:p>
        </p:txBody>
      </p:sp>
    </p:spTree>
    <p:extLst>
      <p:ext uri="{BB962C8B-B14F-4D97-AF65-F5344CB8AC3E}">
        <p14:creationId xmlns:p14="http://schemas.microsoft.com/office/powerpoint/2010/main" val="3414614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ee the source image"/>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p:spPr>
      </p:pic>
      <p:pic>
        <p:nvPicPr>
          <p:cNvPr id="1026"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630" y="1700808"/>
            <a:ext cx="6943725" cy="38957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51720" y="6265911"/>
            <a:ext cx="5256584" cy="461665"/>
          </a:xfrm>
          <a:prstGeom prst="rect">
            <a:avLst/>
          </a:prstGeom>
          <a:noFill/>
        </p:spPr>
        <p:txBody>
          <a:bodyPr wrap="square" rtlCol="0">
            <a:spAutoFit/>
          </a:bodyPr>
          <a:lstStyle/>
          <a:p>
            <a:pPr algn="ctr"/>
            <a:r>
              <a:rPr lang="en-GB" sz="2400" b="1" dirty="0">
                <a:latin typeface="Comic Sans MS" panose="030F0702030302020204" pitchFamily="66" charset="0"/>
              </a:rPr>
              <a:t>Julia Donaldson / Axel Scheffler  </a:t>
            </a:r>
          </a:p>
        </p:txBody>
      </p:sp>
      <p:sp>
        <p:nvSpPr>
          <p:cNvPr id="5" name="TextBox 4"/>
          <p:cNvSpPr txBox="1"/>
          <p:nvPr/>
        </p:nvSpPr>
        <p:spPr>
          <a:xfrm>
            <a:off x="7932355" y="6612160"/>
            <a:ext cx="1187625" cy="230832"/>
          </a:xfrm>
          <a:prstGeom prst="rect">
            <a:avLst/>
          </a:prstGeom>
          <a:noFill/>
        </p:spPr>
        <p:txBody>
          <a:bodyPr wrap="square" rtlCol="0">
            <a:spAutoFit/>
          </a:bodyPr>
          <a:lstStyle/>
          <a:p>
            <a:pPr algn="r"/>
            <a:r>
              <a:rPr lang="en-GB" sz="900" dirty="0"/>
              <a:t>©Miss Jackson 2018</a:t>
            </a:r>
          </a:p>
        </p:txBody>
      </p:sp>
      <p:sp>
        <p:nvSpPr>
          <p:cNvPr id="6" name="TextBox 5">
            <a:extLst>
              <a:ext uri="{FF2B5EF4-FFF2-40B4-BE49-F238E27FC236}">
                <a16:creationId xmlns:a16="http://schemas.microsoft.com/office/drawing/2014/main" id="{BBB7E74A-38C5-4AB4-9EBF-6BDEC6DE8FED}"/>
              </a:ext>
            </a:extLst>
          </p:cNvPr>
          <p:cNvSpPr txBox="1"/>
          <p:nvPr/>
        </p:nvSpPr>
        <p:spPr>
          <a:xfrm>
            <a:off x="1547664" y="572379"/>
            <a:ext cx="6048672" cy="861774"/>
          </a:xfrm>
          <a:prstGeom prst="rect">
            <a:avLst/>
          </a:prstGeom>
          <a:solidFill>
            <a:srgbClr val="FFFFFF"/>
          </a:solidFill>
        </p:spPr>
        <p:txBody>
          <a:bodyPr wrap="square" rtlCol="0">
            <a:spAutoFit/>
          </a:bodyPr>
          <a:lstStyle/>
          <a:p>
            <a:pPr algn="ctr"/>
            <a:r>
              <a:rPr lang="en-GB" sz="5000" dirty="0">
                <a:latin typeface="Comic Sans MS" panose="030F0702030302020204" pitchFamily="66" charset="0"/>
              </a:rPr>
              <a:t>Le Gruffalo </a:t>
            </a:r>
          </a:p>
        </p:txBody>
      </p:sp>
    </p:spTree>
    <p:extLst>
      <p:ext uri="{BB962C8B-B14F-4D97-AF65-F5344CB8AC3E}">
        <p14:creationId xmlns:p14="http://schemas.microsoft.com/office/powerpoint/2010/main" val="3216186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269" y="378368"/>
            <a:ext cx="8615461" cy="6101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7B3F0A85-439E-4CF5-AD8A-E5DCDC087C13}"/>
              </a:ext>
            </a:extLst>
          </p:cNvPr>
          <p:cNvSpPr txBox="1"/>
          <p:nvPr/>
        </p:nvSpPr>
        <p:spPr>
          <a:xfrm>
            <a:off x="285145" y="4293096"/>
            <a:ext cx="3888432" cy="1938992"/>
          </a:xfrm>
          <a:prstGeom prst="rect">
            <a:avLst/>
          </a:prstGeom>
          <a:solidFill>
            <a:schemeClr val="bg1"/>
          </a:solidFill>
        </p:spPr>
        <p:txBody>
          <a:bodyPr wrap="square" rtlCol="0">
            <a:spAutoFit/>
          </a:bodyPr>
          <a:lstStyle/>
          <a:p>
            <a:pPr algn="ctr"/>
            <a:r>
              <a:rPr lang="fr-FR" sz="2000" dirty="0">
                <a:latin typeface="Comic Sans MS" panose="030F0702030302020204" pitchFamily="66" charset="0"/>
              </a:rPr>
              <a:t>C’est un serpent – Bonjour Monsieur Serpent! </a:t>
            </a:r>
          </a:p>
          <a:p>
            <a:pPr algn="ctr"/>
            <a:r>
              <a:rPr lang="fr-FR" sz="2000" dirty="0">
                <a:latin typeface="Comic Sans MS" panose="030F0702030302020204" pitchFamily="66" charset="0"/>
              </a:rPr>
              <a:t>Le serpent regardait le </a:t>
            </a:r>
            <a:r>
              <a:rPr lang="fr-FR" sz="2000" dirty="0" err="1">
                <a:latin typeface="Comic Sans MS" panose="030F0702030302020204" pitchFamily="66" charset="0"/>
              </a:rPr>
              <a:t>Gruffalo</a:t>
            </a:r>
            <a:r>
              <a:rPr lang="fr-FR" sz="2000" dirty="0">
                <a:latin typeface="Comic Sans MS" panose="030F0702030302020204" pitchFamily="66" charset="0"/>
              </a:rPr>
              <a:t>! </a:t>
            </a:r>
          </a:p>
          <a:p>
            <a:pPr algn="ctr"/>
            <a:r>
              <a:rPr lang="fr-FR" sz="2000" dirty="0">
                <a:latin typeface="Comic Sans MS" panose="030F0702030302020204" pitchFamily="66" charset="0"/>
              </a:rPr>
              <a:t>Oh </a:t>
            </a:r>
            <a:r>
              <a:rPr lang="fr-FR" sz="2000" dirty="0" err="1">
                <a:latin typeface="Comic Sans MS" panose="030F0702030302020204" pitchFamily="66" charset="0"/>
              </a:rPr>
              <a:t>oh</a:t>
            </a:r>
            <a:r>
              <a:rPr lang="fr-FR" sz="2000" dirty="0">
                <a:latin typeface="Comic Sans MS" panose="030F0702030302020204" pitchFamily="66" charset="0"/>
              </a:rPr>
              <a:t>! Au revoir petite souris! </a:t>
            </a:r>
          </a:p>
          <a:p>
            <a:pPr algn="ctr"/>
            <a:r>
              <a:rPr lang="fr-FR" sz="2000" dirty="0">
                <a:latin typeface="Comic Sans MS" panose="030F0702030302020204" pitchFamily="66" charset="0"/>
              </a:rPr>
              <a:t>Et il est parti! </a:t>
            </a:r>
          </a:p>
        </p:txBody>
      </p:sp>
      <p:sp>
        <p:nvSpPr>
          <p:cNvPr id="6" name="TextBox 5">
            <a:extLst>
              <a:ext uri="{FF2B5EF4-FFF2-40B4-BE49-F238E27FC236}">
                <a16:creationId xmlns:a16="http://schemas.microsoft.com/office/drawing/2014/main" id="{F3D4F8FF-0FE6-4FAF-8841-015F7AB9C64F}"/>
              </a:ext>
            </a:extLst>
          </p:cNvPr>
          <p:cNvSpPr txBox="1"/>
          <p:nvPr/>
        </p:nvSpPr>
        <p:spPr>
          <a:xfrm>
            <a:off x="4571999" y="692696"/>
            <a:ext cx="4032448" cy="707886"/>
          </a:xfrm>
          <a:prstGeom prst="rect">
            <a:avLst/>
          </a:prstGeom>
          <a:solidFill>
            <a:schemeClr val="bg1"/>
          </a:solidFill>
        </p:spPr>
        <p:txBody>
          <a:bodyPr wrap="square" rtlCol="0">
            <a:spAutoFit/>
          </a:bodyPr>
          <a:lstStyle/>
          <a:p>
            <a:pPr algn="ctr"/>
            <a:r>
              <a:rPr lang="fr-FR" sz="2000" dirty="0">
                <a:latin typeface="Comic Sans MS" panose="030F0702030302020204" pitchFamily="66" charset="0"/>
              </a:rPr>
              <a:t>Tu vois! Je t’ai dit! </a:t>
            </a:r>
          </a:p>
          <a:p>
            <a:pPr algn="ctr"/>
            <a:r>
              <a:rPr lang="fr-FR" sz="2000" dirty="0">
                <a:latin typeface="Comic Sans MS" panose="030F0702030302020204" pitchFamily="66" charset="0"/>
              </a:rPr>
              <a:t>« Incroyable » a dit le </a:t>
            </a:r>
            <a:r>
              <a:rPr lang="fr-FR" sz="2000" dirty="0" err="1">
                <a:latin typeface="Comic Sans MS" panose="030F0702030302020204" pitchFamily="66" charset="0"/>
              </a:rPr>
              <a:t>Gruffalo</a:t>
            </a:r>
            <a:r>
              <a:rPr lang="fr-FR" sz="2000" dirty="0">
                <a:latin typeface="Comic Sans MS" panose="030F0702030302020204" pitchFamily="66" charset="0"/>
              </a:rPr>
              <a:t>.</a:t>
            </a:r>
          </a:p>
        </p:txBody>
      </p:sp>
      <p:sp>
        <p:nvSpPr>
          <p:cNvPr id="7" name="TextBox 6">
            <a:extLst>
              <a:ext uri="{FF2B5EF4-FFF2-40B4-BE49-F238E27FC236}">
                <a16:creationId xmlns:a16="http://schemas.microsoft.com/office/drawing/2014/main" id="{95538C1A-0992-4D1E-B68B-97E2D2BD1E70}"/>
              </a:ext>
            </a:extLst>
          </p:cNvPr>
          <p:cNvSpPr txBox="1"/>
          <p:nvPr/>
        </p:nvSpPr>
        <p:spPr>
          <a:xfrm>
            <a:off x="4437846" y="5301208"/>
            <a:ext cx="4310618" cy="1015663"/>
          </a:xfrm>
          <a:prstGeom prst="rect">
            <a:avLst/>
          </a:prstGeom>
          <a:solidFill>
            <a:schemeClr val="bg1"/>
          </a:solidFill>
        </p:spPr>
        <p:txBody>
          <a:bodyPr wrap="square" rtlCol="0">
            <a:spAutoFit/>
          </a:bodyPr>
          <a:lstStyle/>
          <a:p>
            <a:pPr algn="ctr"/>
            <a:r>
              <a:rPr lang="fr-FR" sz="2000" dirty="0">
                <a:latin typeface="Comic Sans MS" panose="030F0702030302020204" pitchFamily="66" charset="0"/>
              </a:rPr>
              <a:t>Ils marchaient et marchaient</a:t>
            </a:r>
          </a:p>
          <a:p>
            <a:pPr algn="ctr"/>
            <a:r>
              <a:rPr lang="fr-FR" sz="2000" dirty="0">
                <a:latin typeface="Comic Sans MS" panose="030F0702030302020204" pitchFamily="66" charset="0"/>
              </a:rPr>
              <a:t>Jusqu’à le </a:t>
            </a:r>
            <a:r>
              <a:rPr lang="fr-FR" sz="2000" dirty="0" err="1">
                <a:latin typeface="Comic Sans MS" panose="030F0702030302020204" pitchFamily="66" charset="0"/>
              </a:rPr>
              <a:t>Gruffalo</a:t>
            </a:r>
            <a:r>
              <a:rPr lang="fr-FR" sz="2000" dirty="0">
                <a:latin typeface="Comic Sans MS" panose="030F0702030302020204" pitchFamily="66" charset="0"/>
              </a:rPr>
              <a:t> a dit</a:t>
            </a:r>
          </a:p>
          <a:p>
            <a:pPr algn="ctr"/>
            <a:r>
              <a:rPr lang="fr-FR" sz="2000" dirty="0">
                <a:latin typeface="Comic Sans MS" panose="030F0702030302020204" pitchFamily="66" charset="0"/>
              </a:rPr>
              <a:t>Ecoutez! J’entends un hululement! </a:t>
            </a:r>
          </a:p>
        </p:txBody>
      </p:sp>
    </p:spTree>
    <p:extLst>
      <p:ext uri="{BB962C8B-B14F-4D97-AF65-F5344CB8AC3E}">
        <p14:creationId xmlns:p14="http://schemas.microsoft.com/office/powerpoint/2010/main" val="4170910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145" y="620688"/>
            <a:ext cx="8410025"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25B473BB-E020-47B1-8941-0852BF8D8B3E}"/>
              </a:ext>
            </a:extLst>
          </p:cNvPr>
          <p:cNvSpPr txBox="1"/>
          <p:nvPr/>
        </p:nvSpPr>
        <p:spPr>
          <a:xfrm>
            <a:off x="285145" y="4293096"/>
            <a:ext cx="3888432" cy="1631216"/>
          </a:xfrm>
          <a:prstGeom prst="rect">
            <a:avLst/>
          </a:prstGeom>
          <a:solidFill>
            <a:schemeClr val="bg1"/>
          </a:solidFill>
        </p:spPr>
        <p:txBody>
          <a:bodyPr wrap="square" rtlCol="0">
            <a:spAutoFit/>
          </a:bodyPr>
          <a:lstStyle/>
          <a:p>
            <a:pPr algn="ctr"/>
            <a:r>
              <a:rPr lang="fr-FR" sz="2000" dirty="0">
                <a:latin typeface="Comic Sans MS" panose="030F0702030302020204" pitchFamily="66" charset="0"/>
              </a:rPr>
              <a:t>C’est l’hibou– Bonjour Monsieur Hibou! </a:t>
            </a:r>
          </a:p>
          <a:p>
            <a:pPr algn="ctr"/>
            <a:r>
              <a:rPr lang="fr-FR" sz="2000" dirty="0">
                <a:latin typeface="Comic Sans MS" panose="030F0702030302020204" pitchFamily="66" charset="0"/>
              </a:rPr>
              <a:t>L’hibou regardait le </a:t>
            </a:r>
            <a:r>
              <a:rPr lang="fr-FR" sz="2000" dirty="0" err="1">
                <a:latin typeface="Comic Sans MS" panose="030F0702030302020204" pitchFamily="66" charset="0"/>
              </a:rPr>
              <a:t>Gruffalo</a:t>
            </a:r>
            <a:r>
              <a:rPr lang="fr-FR" sz="2000" dirty="0">
                <a:latin typeface="Comic Sans MS" panose="030F0702030302020204" pitchFamily="66" charset="0"/>
              </a:rPr>
              <a:t>! </a:t>
            </a:r>
          </a:p>
          <a:p>
            <a:pPr algn="ctr"/>
            <a:r>
              <a:rPr lang="fr-FR" sz="2000" dirty="0">
                <a:latin typeface="Comic Sans MS" panose="030F0702030302020204" pitchFamily="66" charset="0"/>
              </a:rPr>
              <a:t>Oh </a:t>
            </a:r>
            <a:r>
              <a:rPr lang="fr-FR" sz="2000" dirty="0" err="1">
                <a:latin typeface="Comic Sans MS" panose="030F0702030302020204" pitchFamily="66" charset="0"/>
              </a:rPr>
              <a:t>oh</a:t>
            </a:r>
            <a:r>
              <a:rPr lang="fr-FR" sz="2000" dirty="0">
                <a:latin typeface="Comic Sans MS" panose="030F0702030302020204" pitchFamily="66" charset="0"/>
              </a:rPr>
              <a:t>! Au revoir petite souris! </a:t>
            </a:r>
          </a:p>
          <a:p>
            <a:pPr algn="ctr"/>
            <a:r>
              <a:rPr lang="fr-FR" sz="2000" dirty="0">
                <a:latin typeface="Comic Sans MS" panose="030F0702030302020204" pitchFamily="66" charset="0"/>
              </a:rPr>
              <a:t>Et il est parti! </a:t>
            </a:r>
          </a:p>
        </p:txBody>
      </p:sp>
      <p:sp>
        <p:nvSpPr>
          <p:cNvPr id="6" name="TextBox 5">
            <a:extLst>
              <a:ext uri="{FF2B5EF4-FFF2-40B4-BE49-F238E27FC236}">
                <a16:creationId xmlns:a16="http://schemas.microsoft.com/office/drawing/2014/main" id="{EAC5A81E-4B28-408A-8E4A-6913F0CD74F5}"/>
              </a:ext>
            </a:extLst>
          </p:cNvPr>
          <p:cNvSpPr txBox="1"/>
          <p:nvPr/>
        </p:nvSpPr>
        <p:spPr>
          <a:xfrm>
            <a:off x="4571999" y="692696"/>
            <a:ext cx="4032448" cy="707886"/>
          </a:xfrm>
          <a:prstGeom prst="rect">
            <a:avLst/>
          </a:prstGeom>
          <a:solidFill>
            <a:schemeClr val="bg1"/>
          </a:solidFill>
        </p:spPr>
        <p:txBody>
          <a:bodyPr wrap="square" rtlCol="0">
            <a:spAutoFit/>
          </a:bodyPr>
          <a:lstStyle/>
          <a:p>
            <a:pPr algn="ctr"/>
            <a:r>
              <a:rPr lang="fr-FR" sz="2000" dirty="0">
                <a:latin typeface="Comic Sans MS" panose="030F0702030302020204" pitchFamily="66" charset="0"/>
              </a:rPr>
              <a:t>Tu vois! Je t’ai dit! </a:t>
            </a:r>
          </a:p>
          <a:p>
            <a:pPr algn="ctr"/>
            <a:r>
              <a:rPr lang="fr-FR" sz="2000" dirty="0">
                <a:latin typeface="Comic Sans MS" panose="030F0702030302020204" pitchFamily="66" charset="0"/>
              </a:rPr>
              <a:t>« Incroyable » a dit le </a:t>
            </a:r>
            <a:r>
              <a:rPr lang="fr-FR" sz="2000" dirty="0" err="1">
                <a:latin typeface="Comic Sans MS" panose="030F0702030302020204" pitchFamily="66" charset="0"/>
              </a:rPr>
              <a:t>Gruffalo</a:t>
            </a:r>
            <a:r>
              <a:rPr lang="fr-FR" sz="2000" dirty="0">
                <a:latin typeface="Comic Sans MS" panose="030F0702030302020204" pitchFamily="66" charset="0"/>
              </a:rPr>
              <a:t>.</a:t>
            </a:r>
          </a:p>
        </p:txBody>
      </p:sp>
      <p:sp>
        <p:nvSpPr>
          <p:cNvPr id="7" name="TextBox 6">
            <a:extLst>
              <a:ext uri="{FF2B5EF4-FFF2-40B4-BE49-F238E27FC236}">
                <a16:creationId xmlns:a16="http://schemas.microsoft.com/office/drawing/2014/main" id="{8E141DE3-CFCD-436A-8E16-096C86B85A13}"/>
              </a:ext>
            </a:extLst>
          </p:cNvPr>
          <p:cNvSpPr txBox="1"/>
          <p:nvPr/>
        </p:nvSpPr>
        <p:spPr>
          <a:xfrm>
            <a:off x="4362390" y="5035157"/>
            <a:ext cx="4310618" cy="1015663"/>
          </a:xfrm>
          <a:prstGeom prst="rect">
            <a:avLst/>
          </a:prstGeom>
          <a:solidFill>
            <a:schemeClr val="bg1"/>
          </a:solidFill>
        </p:spPr>
        <p:txBody>
          <a:bodyPr wrap="square" rtlCol="0">
            <a:spAutoFit/>
          </a:bodyPr>
          <a:lstStyle/>
          <a:p>
            <a:pPr algn="ctr"/>
            <a:r>
              <a:rPr lang="fr-FR" sz="2000" dirty="0">
                <a:latin typeface="Comic Sans MS" panose="030F0702030302020204" pitchFamily="66" charset="0"/>
              </a:rPr>
              <a:t>Ils marchaient et marchaient</a:t>
            </a:r>
          </a:p>
          <a:p>
            <a:pPr algn="ctr"/>
            <a:r>
              <a:rPr lang="fr-FR" sz="2000" dirty="0">
                <a:latin typeface="Comic Sans MS" panose="030F0702030302020204" pitchFamily="66" charset="0"/>
              </a:rPr>
              <a:t>Jusqu’à le </a:t>
            </a:r>
            <a:r>
              <a:rPr lang="fr-FR" sz="2000" dirty="0" err="1">
                <a:latin typeface="Comic Sans MS" panose="030F0702030302020204" pitchFamily="66" charset="0"/>
              </a:rPr>
              <a:t>Gruffalo</a:t>
            </a:r>
            <a:r>
              <a:rPr lang="fr-FR" sz="2000" dirty="0">
                <a:latin typeface="Comic Sans MS" panose="030F0702030302020204" pitchFamily="66" charset="0"/>
              </a:rPr>
              <a:t> a dit</a:t>
            </a:r>
          </a:p>
          <a:p>
            <a:pPr algn="ctr"/>
            <a:r>
              <a:rPr lang="fr-FR" sz="2000" dirty="0">
                <a:latin typeface="Comic Sans MS" panose="030F0702030302020204" pitchFamily="66" charset="0"/>
              </a:rPr>
              <a:t>Ecoutez! J’entends des pas! </a:t>
            </a:r>
          </a:p>
        </p:txBody>
      </p:sp>
    </p:spTree>
    <p:extLst>
      <p:ext uri="{BB962C8B-B14F-4D97-AF65-F5344CB8AC3E}">
        <p14:creationId xmlns:p14="http://schemas.microsoft.com/office/powerpoint/2010/main" val="958807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730" y="440668"/>
            <a:ext cx="8416537"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37A9EEAB-9EDE-4BA8-89C9-831ADD4EDDFA}"/>
              </a:ext>
            </a:extLst>
          </p:cNvPr>
          <p:cNvSpPr txBox="1"/>
          <p:nvPr/>
        </p:nvSpPr>
        <p:spPr>
          <a:xfrm>
            <a:off x="395536" y="4437112"/>
            <a:ext cx="3888432" cy="1938992"/>
          </a:xfrm>
          <a:prstGeom prst="rect">
            <a:avLst/>
          </a:prstGeom>
          <a:solidFill>
            <a:schemeClr val="bg1"/>
          </a:solidFill>
        </p:spPr>
        <p:txBody>
          <a:bodyPr wrap="square" rtlCol="0">
            <a:spAutoFit/>
          </a:bodyPr>
          <a:lstStyle/>
          <a:p>
            <a:pPr algn="ctr"/>
            <a:r>
              <a:rPr lang="fr-FR" sz="2000" dirty="0">
                <a:latin typeface="Comic Sans MS" panose="030F0702030302020204" pitchFamily="66" charset="0"/>
              </a:rPr>
              <a:t>C’est le renard – Bonjour Monsieur Renard! </a:t>
            </a:r>
          </a:p>
          <a:p>
            <a:pPr algn="ctr"/>
            <a:r>
              <a:rPr lang="fr-FR" sz="2000" dirty="0">
                <a:latin typeface="Comic Sans MS" panose="030F0702030302020204" pitchFamily="66" charset="0"/>
              </a:rPr>
              <a:t>Le renard regardait le </a:t>
            </a:r>
            <a:r>
              <a:rPr lang="fr-FR" sz="2000" dirty="0" err="1">
                <a:latin typeface="Comic Sans MS" panose="030F0702030302020204" pitchFamily="66" charset="0"/>
              </a:rPr>
              <a:t>Gruffalo</a:t>
            </a:r>
            <a:r>
              <a:rPr lang="fr-FR" sz="2000" dirty="0">
                <a:latin typeface="Comic Sans MS" panose="030F0702030302020204" pitchFamily="66" charset="0"/>
              </a:rPr>
              <a:t>! </a:t>
            </a:r>
          </a:p>
          <a:p>
            <a:pPr algn="ctr"/>
            <a:r>
              <a:rPr lang="fr-FR" sz="2000" dirty="0">
                <a:latin typeface="Comic Sans MS" panose="030F0702030302020204" pitchFamily="66" charset="0"/>
              </a:rPr>
              <a:t>Oh </a:t>
            </a:r>
            <a:r>
              <a:rPr lang="fr-FR" sz="2000" dirty="0" err="1">
                <a:latin typeface="Comic Sans MS" panose="030F0702030302020204" pitchFamily="66" charset="0"/>
              </a:rPr>
              <a:t>oh</a:t>
            </a:r>
            <a:r>
              <a:rPr lang="fr-FR" sz="2000" dirty="0">
                <a:latin typeface="Comic Sans MS" panose="030F0702030302020204" pitchFamily="66" charset="0"/>
              </a:rPr>
              <a:t>! Au revoir petite souris! </a:t>
            </a:r>
          </a:p>
          <a:p>
            <a:pPr algn="ctr"/>
            <a:r>
              <a:rPr lang="fr-FR" sz="2000" dirty="0">
                <a:latin typeface="Comic Sans MS" panose="030F0702030302020204" pitchFamily="66" charset="0"/>
              </a:rPr>
              <a:t>Et il est parti! </a:t>
            </a:r>
          </a:p>
        </p:txBody>
      </p:sp>
      <p:sp>
        <p:nvSpPr>
          <p:cNvPr id="6" name="TextBox 5">
            <a:extLst>
              <a:ext uri="{FF2B5EF4-FFF2-40B4-BE49-F238E27FC236}">
                <a16:creationId xmlns:a16="http://schemas.microsoft.com/office/drawing/2014/main" id="{CA935D69-6F43-4705-A963-C544BFA06735}"/>
              </a:ext>
            </a:extLst>
          </p:cNvPr>
          <p:cNvSpPr txBox="1"/>
          <p:nvPr/>
        </p:nvSpPr>
        <p:spPr>
          <a:xfrm>
            <a:off x="4716016" y="476672"/>
            <a:ext cx="4032448" cy="1631216"/>
          </a:xfrm>
          <a:prstGeom prst="rect">
            <a:avLst/>
          </a:prstGeom>
          <a:solidFill>
            <a:schemeClr val="bg1"/>
          </a:solidFill>
        </p:spPr>
        <p:txBody>
          <a:bodyPr wrap="square" rtlCol="0">
            <a:spAutoFit/>
          </a:bodyPr>
          <a:lstStyle/>
          <a:p>
            <a:pPr algn="ctr"/>
            <a:r>
              <a:rPr lang="fr-FR" sz="2000" dirty="0">
                <a:latin typeface="Comic Sans MS" panose="030F0702030302020204" pitchFamily="66" charset="0"/>
              </a:rPr>
              <a:t>Tu vois! Je t’ai dit! </a:t>
            </a:r>
          </a:p>
          <a:p>
            <a:pPr algn="ctr"/>
            <a:r>
              <a:rPr lang="fr-FR" sz="2000" dirty="0">
                <a:latin typeface="Comic Sans MS" panose="030F0702030302020204" pitchFamily="66" charset="0"/>
              </a:rPr>
              <a:t>Tout le monde a peur de moi!</a:t>
            </a:r>
          </a:p>
          <a:p>
            <a:pPr algn="ctr"/>
            <a:r>
              <a:rPr lang="fr-FR" sz="2000" dirty="0">
                <a:latin typeface="Comic Sans MS" panose="030F0702030302020204" pitchFamily="66" charset="0"/>
              </a:rPr>
              <a:t>Et j’ai faim…et ma cuisine préférée </a:t>
            </a:r>
          </a:p>
          <a:p>
            <a:pPr algn="ctr"/>
            <a:r>
              <a:rPr lang="fr-FR" sz="2000" dirty="0">
                <a:latin typeface="Comic Sans MS" panose="030F0702030302020204" pitchFamily="66" charset="0"/>
              </a:rPr>
              <a:t>c’est le crumble de </a:t>
            </a:r>
            <a:r>
              <a:rPr lang="fr-FR" sz="2000" dirty="0" err="1">
                <a:latin typeface="Comic Sans MS" panose="030F0702030302020204" pitchFamily="66" charset="0"/>
              </a:rPr>
              <a:t>Gruffalo</a:t>
            </a:r>
            <a:r>
              <a:rPr lang="fr-FR" sz="2000" dirty="0">
                <a:latin typeface="Comic Sans MS" panose="030F0702030302020204" pitchFamily="66" charset="0"/>
              </a:rPr>
              <a:t>! </a:t>
            </a:r>
          </a:p>
        </p:txBody>
      </p:sp>
      <p:sp>
        <p:nvSpPr>
          <p:cNvPr id="7" name="TextBox 6">
            <a:extLst>
              <a:ext uri="{FF2B5EF4-FFF2-40B4-BE49-F238E27FC236}">
                <a16:creationId xmlns:a16="http://schemas.microsoft.com/office/drawing/2014/main" id="{C4ABC924-915F-4215-A3A4-0ACB627339F9}"/>
              </a:ext>
            </a:extLst>
          </p:cNvPr>
          <p:cNvSpPr txBox="1"/>
          <p:nvPr/>
        </p:nvSpPr>
        <p:spPr>
          <a:xfrm>
            <a:off x="4716016" y="5406608"/>
            <a:ext cx="4032448" cy="707886"/>
          </a:xfrm>
          <a:prstGeom prst="rect">
            <a:avLst/>
          </a:prstGeom>
          <a:solidFill>
            <a:schemeClr val="bg1"/>
          </a:solidFill>
        </p:spPr>
        <p:txBody>
          <a:bodyPr wrap="square" rtlCol="0">
            <a:spAutoFit/>
          </a:bodyPr>
          <a:lstStyle/>
          <a:p>
            <a:pPr algn="ctr"/>
            <a:r>
              <a:rPr lang="fr-FR" sz="2000" dirty="0">
                <a:latin typeface="Comic Sans MS" panose="030F0702030302020204" pitchFamily="66" charset="0"/>
              </a:rPr>
              <a:t>Crumble de </a:t>
            </a:r>
            <a:r>
              <a:rPr lang="fr-FR" sz="2000" dirty="0" err="1">
                <a:latin typeface="Comic Sans MS" panose="030F0702030302020204" pitchFamily="66" charset="0"/>
              </a:rPr>
              <a:t>Gruffalo</a:t>
            </a:r>
            <a:r>
              <a:rPr lang="fr-FR" sz="2000" dirty="0">
                <a:latin typeface="Comic Sans MS" panose="030F0702030302020204" pitchFamily="66" charset="0"/>
              </a:rPr>
              <a:t>! Oh </a:t>
            </a:r>
            <a:r>
              <a:rPr lang="fr-FR" sz="2000" dirty="0" err="1">
                <a:latin typeface="Comic Sans MS" panose="030F0702030302020204" pitchFamily="66" charset="0"/>
              </a:rPr>
              <a:t>oh</a:t>
            </a:r>
            <a:r>
              <a:rPr lang="fr-FR" sz="2000" dirty="0">
                <a:latin typeface="Comic Sans MS" panose="030F0702030302020204" pitchFamily="66" charset="0"/>
              </a:rPr>
              <a:t>! </a:t>
            </a:r>
          </a:p>
          <a:p>
            <a:pPr algn="ctr"/>
            <a:r>
              <a:rPr lang="fr-FR" sz="2000" dirty="0">
                <a:latin typeface="Comic Sans MS" panose="030F0702030302020204" pitchFamily="66" charset="0"/>
              </a:rPr>
              <a:t>Et il est parti! Très rapide!</a:t>
            </a:r>
          </a:p>
        </p:txBody>
      </p:sp>
    </p:spTree>
    <p:extLst>
      <p:ext uri="{BB962C8B-B14F-4D97-AF65-F5344CB8AC3E}">
        <p14:creationId xmlns:p14="http://schemas.microsoft.com/office/powerpoint/2010/main" val="3019793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12" t="3600" r="3362" b="9360"/>
          <a:stretch/>
        </p:blipFill>
        <p:spPr bwMode="auto">
          <a:xfrm>
            <a:off x="179512" y="692696"/>
            <a:ext cx="8711910"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34190983-6ABC-40D4-A1D2-7CA2D6EFDDBE}"/>
              </a:ext>
            </a:extLst>
          </p:cNvPr>
          <p:cNvSpPr txBox="1"/>
          <p:nvPr/>
        </p:nvSpPr>
        <p:spPr>
          <a:xfrm>
            <a:off x="4716016" y="4653136"/>
            <a:ext cx="4032448" cy="1015663"/>
          </a:xfrm>
          <a:prstGeom prst="rect">
            <a:avLst/>
          </a:prstGeom>
          <a:solidFill>
            <a:schemeClr val="bg1"/>
          </a:solidFill>
        </p:spPr>
        <p:txBody>
          <a:bodyPr wrap="square" rtlCol="0">
            <a:spAutoFit/>
          </a:bodyPr>
          <a:lstStyle/>
          <a:p>
            <a:pPr algn="ctr"/>
            <a:r>
              <a:rPr lang="fr-FR" sz="2000" dirty="0">
                <a:latin typeface="Comic Sans MS" panose="030F0702030302020204" pitchFamily="66" charset="0"/>
              </a:rPr>
              <a:t>Tout était calme dans le bois. </a:t>
            </a:r>
          </a:p>
          <a:p>
            <a:pPr algn="ctr"/>
            <a:r>
              <a:rPr lang="fr-FR" sz="2000" dirty="0">
                <a:latin typeface="Comic Sans MS" panose="030F0702030302020204" pitchFamily="66" charset="0"/>
              </a:rPr>
              <a:t>Et la souris mangeait un très bon noix</a:t>
            </a:r>
          </a:p>
        </p:txBody>
      </p:sp>
    </p:spTree>
    <p:extLst>
      <p:ext uri="{BB962C8B-B14F-4D97-AF65-F5344CB8AC3E}">
        <p14:creationId xmlns:p14="http://schemas.microsoft.com/office/powerpoint/2010/main" val="3730966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See the source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3145" t="3505" r="5393" b="6876"/>
          <a:stretch/>
        </p:blipFill>
        <p:spPr bwMode="auto">
          <a:xfrm>
            <a:off x="0" y="332656"/>
            <a:ext cx="9144000" cy="60212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AE97456-FAF6-4B71-8E1B-E7FDBA2CDE4D}"/>
              </a:ext>
            </a:extLst>
          </p:cNvPr>
          <p:cNvSpPr txBox="1"/>
          <p:nvPr/>
        </p:nvSpPr>
        <p:spPr>
          <a:xfrm>
            <a:off x="4769768" y="332656"/>
            <a:ext cx="4176464" cy="2308324"/>
          </a:xfrm>
          <a:prstGeom prst="rect">
            <a:avLst/>
          </a:prstGeom>
          <a:solidFill>
            <a:schemeClr val="bg1"/>
          </a:solidFill>
        </p:spPr>
        <p:txBody>
          <a:bodyPr wrap="square" rtlCol="0">
            <a:spAutoFit/>
          </a:bodyPr>
          <a:lstStyle/>
          <a:p>
            <a:pPr algn="ctr"/>
            <a:r>
              <a:rPr lang="fr-FR" dirty="0">
                <a:latin typeface="Comic Sans MS" panose="030F0702030302020204" pitchFamily="66" charset="0"/>
              </a:rPr>
              <a:t>Une souris se promène dans le bois </a:t>
            </a:r>
          </a:p>
          <a:p>
            <a:pPr algn="ctr"/>
            <a:r>
              <a:rPr lang="fr-FR" dirty="0">
                <a:latin typeface="Comic Sans MS" panose="030F0702030302020204" pitchFamily="66" charset="0"/>
              </a:rPr>
              <a:t>Un renard voit la souris et la souris a l’air très bonne! </a:t>
            </a:r>
          </a:p>
          <a:p>
            <a:pPr algn="ctr"/>
            <a:r>
              <a:rPr lang="fr-FR" dirty="0">
                <a:latin typeface="Comic Sans MS" panose="030F0702030302020204" pitchFamily="66" charset="0"/>
              </a:rPr>
              <a:t>“Où va tu petite souris? Viens manger chez moi”</a:t>
            </a:r>
          </a:p>
          <a:p>
            <a:pPr algn="ctr"/>
            <a:r>
              <a:rPr lang="fr-FR" dirty="0">
                <a:latin typeface="Comic Sans MS" panose="030F0702030302020204" pitchFamily="66" charset="0"/>
              </a:rPr>
              <a:t>“C’est très gentil Monsieur Renard, mais non, je vais manger avec un </a:t>
            </a:r>
            <a:r>
              <a:rPr lang="fr-FR" dirty="0" err="1">
                <a:latin typeface="Comic Sans MS" panose="030F0702030302020204" pitchFamily="66" charset="0"/>
              </a:rPr>
              <a:t>Gruffalo</a:t>
            </a:r>
            <a:r>
              <a:rPr lang="fr-FR" dirty="0">
                <a:latin typeface="Comic Sans MS" panose="030F0702030302020204" pitchFamily="66" charset="0"/>
              </a:rPr>
              <a:t>.”</a:t>
            </a:r>
          </a:p>
        </p:txBody>
      </p:sp>
      <p:sp>
        <p:nvSpPr>
          <p:cNvPr id="3" name="TextBox 2">
            <a:extLst>
              <a:ext uri="{FF2B5EF4-FFF2-40B4-BE49-F238E27FC236}">
                <a16:creationId xmlns:a16="http://schemas.microsoft.com/office/drawing/2014/main" id="{ACD6DC99-1590-4B3A-9558-659ACC004CE6}"/>
              </a:ext>
            </a:extLst>
          </p:cNvPr>
          <p:cNvSpPr txBox="1"/>
          <p:nvPr/>
        </p:nvSpPr>
        <p:spPr>
          <a:xfrm>
            <a:off x="5004048" y="5096309"/>
            <a:ext cx="3906180" cy="1015663"/>
          </a:xfrm>
          <a:prstGeom prst="rect">
            <a:avLst/>
          </a:prstGeom>
          <a:solidFill>
            <a:schemeClr val="bg1"/>
          </a:solidFill>
        </p:spPr>
        <p:txBody>
          <a:bodyPr wrap="square" rtlCol="0">
            <a:spAutoFit/>
          </a:bodyPr>
          <a:lstStyle/>
          <a:p>
            <a:r>
              <a:rPr lang="en-GB" sz="2000" dirty="0">
                <a:latin typeface="Comic Sans MS" panose="030F0702030302020204" pitchFamily="66" charset="0"/>
              </a:rPr>
              <a:t>“Un Gruffalo! </a:t>
            </a:r>
            <a:r>
              <a:rPr lang="en-GB" sz="2000" dirty="0" err="1">
                <a:latin typeface="Comic Sans MS" panose="030F0702030302020204" pitchFamily="66" charset="0"/>
              </a:rPr>
              <a:t>Qu’est</a:t>
            </a:r>
            <a:r>
              <a:rPr lang="en-GB" sz="2000" dirty="0">
                <a:latin typeface="Comic Sans MS" panose="030F0702030302020204" pitchFamily="66" charset="0"/>
              </a:rPr>
              <a:t> </a:t>
            </a:r>
            <a:r>
              <a:rPr lang="en-GB" sz="2000" dirty="0" err="1">
                <a:latin typeface="Comic Sans MS" panose="030F0702030302020204" pitchFamily="66" charset="0"/>
              </a:rPr>
              <a:t>ce</a:t>
            </a:r>
            <a:r>
              <a:rPr lang="en-GB" sz="2000" dirty="0">
                <a:latin typeface="Comic Sans MS" panose="030F0702030302020204" pitchFamily="66" charset="0"/>
              </a:rPr>
              <a:t> que </a:t>
            </a:r>
            <a:r>
              <a:rPr lang="en-GB" sz="2000" dirty="0" err="1">
                <a:latin typeface="Comic Sans MS" panose="030F0702030302020204" pitchFamily="66" charset="0"/>
              </a:rPr>
              <a:t>c’est</a:t>
            </a:r>
            <a:r>
              <a:rPr lang="en-GB" sz="2000" dirty="0">
                <a:latin typeface="Comic Sans MS" panose="030F0702030302020204" pitchFamily="66" charset="0"/>
              </a:rPr>
              <a:t> un Gruffalo?”</a:t>
            </a:r>
          </a:p>
          <a:p>
            <a:r>
              <a:rPr lang="en-GB" sz="2000" dirty="0">
                <a:latin typeface="Comic Sans MS" panose="030F0702030302020204" pitchFamily="66" charset="0"/>
              </a:rPr>
              <a:t>“Un Gruffalo – </a:t>
            </a:r>
            <a:r>
              <a:rPr lang="en-GB" sz="2000" dirty="0" err="1">
                <a:latin typeface="Comic Sans MS" panose="030F0702030302020204" pitchFamily="66" charset="0"/>
              </a:rPr>
              <a:t>tu</a:t>
            </a:r>
            <a:r>
              <a:rPr lang="en-GB" sz="2000" dirty="0">
                <a:latin typeface="Comic Sans MS" panose="030F0702030302020204" pitchFamily="66" charset="0"/>
              </a:rPr>
              <a:t> ne </a:t>
            </a:r>
            <a:r>
              <a:rPr lang="en-GB" sz="2000" dirty="0" err="1">
                <a:latin typeface="Comic Sans MS" panose="030F0702030302020204" pitchFamily="66" charset="0"/>
              </a:rPr>
              <a:t>sais</a:t>
            </a:r>
            <a:r>
              <a:rPr lang="en-GB" sz="2000" dirty="0">
                <a:latin typeface="Comic Sans MS" panose="030F0702030302020204" pitchFamily="66" charset="0"/>
              </a:rPr>
              <a:t> pas?!”</a:t>
            </a:r>
          </a:p>
        </p:txBody>
      </p:sp>
    </p:spTree>
    <p:extLst>
      <p:ext uri="{BB962C8B-B14F-4D97-AF65-F5344CB8AC3E}">
        <p14:creationId xmlns:p14="http://schemas.microsoft.com/office/powerpoint/2010/main" val="3978952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803" r="1934" b="2963"/>
          <a:stretch/>
        </p:blipFill>
        <p:spPr bwMode="auto">
          <a:xfrm>
            <a:off x="-81361" y="377369"/>
            <a:ext cx="9125372" cy="6091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416FB825-9424-49E8-9071-BC169CDCD381}"/>
              </a:ext>
            </a:extLst>
          </p:cNvPr>
          <p:cNvSpPr txBox="1"/>
          <p:nvPr/>
        </p:nvSpPr>
        <p:spPr>
          <a:xfrm>
            <a:off x="251520" y="1988840"/>
            <a:ext cx="1872208" cy="707886"/>
          </a:xfrm>
          <a:prstGeom prst="rect">
            <a:avLst/>
          </a:prstGeom>
          <a:solidFill>
            <a:schemeClr val="bg1"/>
          </a:solidFill>
        </p:spPr>
        <p:txBody>
          <a:bodyPr wrap="square" rtlCol="0">
            <a:spAutoFit/>
          </a:bodyPr>
          <a:lstStyle/>
          <a:p>
            <a:pPr algn="ctr"/>
            <a:r>
              <a:rPr lang="en-GB" sz="2000" dirty="0">
                <a:latin typeface="Comic Sans MS" panose="030F0702030302020204" pitchFamily="66" charset="0"/>
              </a:rPr>
              <a:t>Il a des crocs </a:t>
            </a:r>
            <a:r>
              <a:rPr lang="fr-FR" sz="2000" dirty="0">
                <a:latin typeface="Comic Sans MS" panose="030F0702030302020204" pitchFamily="66" charset="0"/>
              </a:rPr>
              <a:t>terribles</a:t>
            </a:r>
            <a:r>
              <a:rPr lang="en-GB" sz="2000" dirty="0">
                <a:latin typeface="Comic Sans MS" panose="030F0702030302020204" pitchFamily="66" charset="0"/>
              </a:rPr>
              <a:t>! </a:t>
            </a:r>
          </a:p>
        </p:txBody>
      </p:sp>
      <p:sp>
        <p:nvSpPr>
          <p:cNvPr id="6" name="TextBox 5">
            <a:extLst>
              <a:ext uri="{FF2B5EF4-FFF2-40B4-BE49-F238E27FC236}">
                <a16:creationId xmlns:a16="http://schemas.microsoft.com/office/drawing/2014/main" id="{836A9938-0FD7-4E67-B3A3-4C6D97172EEF}"/>
              </a:ext>
            </a:extLst>
          </p:cNvPr>
          <p:cNvSpPr txBox="1"/>
          <p:nvPr/>
        </p:nvSpPr>
        <p:spPr>
          <a:xfrm>
            <a:off x="3203848" y="1988840"/>
            <a:ext cx="2016224" cy="707886"/>
          </a:xfrm>
          <a:prstGeom prst="rect">
            <a:avLst/>
          </a:prstGeom>
          <a:solidFill>
            <a:schemeClr val="bg1"/>
          </a:solidFill>
        </p:spPr>
        <p:txBody>
          <a:bodyPr wrap="square" rtlCol="0">
            <a:spAutoFit/>
          </a:bodyPr>
          <a:lstStyle/>
          <a:p>
            <a:pPr algn="ctr"/>
            <a:r>
              <a:rPr lang="en-GB" sz="2000" dirty="0">
                <a:latin typeface="Comic Sans MS" panose="030F0702030302020204" pitchFamily="66" charset="0"/>
              </a:rPr>
              <a:t>Des griffes </a:t>
            </a:r>
            <a:r>
              <a:rPr lang="fr-FR" sz="2000" dirty="0">
                <a:latin typeface="Comic Sans MS" panose="030F0702030302020204" pitchFamily="66" charset="0"/>
              </a:rPr>
              <a:t>terribles</a:t>
            </a:r>
            <a:r>
              <a:rPr lang="en-GB" sz="2000" dirty="0">
                <a:latin typeface="Comic Sans MS" panose="030F0702030302020204" pitchFamily="66" charset="0"/>
              </a:rPr>
              <a:t>! </a:t>
            </a:r>
          </a:p>
        </p:txBody>
      </p:sp>
      <p:sp>
        <p:nvSpPr>
          <p:cNvPr id="7" name="TextBox 6">
            <a:extLst>
              <a:ext uri="{FF2B5EF4-FFF2-40B4-BE49-F238E27FC236}">
                <a16:creationId xmlns:a16="http://schemas.microsoft.com/office/drawing/2014/main" id="{D50BA180-69C4-42ED-8E0A-D032DAADE2C3}"/>
              </a:ext>
            </a:extLst>
          </p:cNvPr>
          <p:cNvSpPr txBox="1"/>
          <p:nvPr/>
        </p:nvSpPr>
        <p:spPr>
          <a:xfrm>
            <a:off x="917525" y="3450649"/>
            <a:ext cx="3600400" cy="400110"/>
          </a:xfrm>
          <a:prstGeom prst="rect">
            <a:avLst/>
          </a:prstGeom>
          <a:solidFill>
            <a:schemeClr val="bg1"/>
          </a:solidFill>
        </p:spPr>
        <p:txBody>
          <a:bodyPr wrap="square" rtlCol="0">
            <a:spAutoFit/>
          </a:bodyPr>
          <a:lstStyle/>
          <a:p>
            <a:pPr algn="ctr"/>
            <a:r>
              <a:rPr lang="en-GB" sz="2000" dirty="0">
                <a:latin typeface="Comic Sans MS" panose="030F0702030302020204" pitchFamily="66" charset="0"/>
              </a:rPr>
              <a:t>Et des dents </a:t>
            </a:r>
            <a:r>
              <a:rPr lang="fr-FR" sz="2000" dirty="0">
                <a:latin typeface="Comic Sans MS" panose="030F0702030302020204" pitchFamily="66" charset="0"/>
              </a:rPr>
              <a:t>terribles</a:t>
            </a:r>
            <a:r>
              <a:rPr lang="en-GB" sz="2000" dirty="0">
                <a:latin typeface="Comic Sans MS" panose="030F0702030302020204" pitchFamily="66" charset="0"/>
              </a:rPr>
              <a:t>! </a:t>
            </a:r>
          </a:p>
        </p:txBody>
      </p:sp>
      <p:sp>
        <p:nvSpPr>
          <p:cNvPr id="8" name="TextBox 7">
            <a:extLst>
              <a:ext uri="{FF2B5EF4-FFF2-40B4-BE49-F238E27FC236}">
                <a16:creationId xmlns:a16="http://schemas.microsoft.com/office/drawing/2014/main" id="{AA1F35E3-FFA1-4B54-9B82-8FFB61B2E3D3}"/>
              </a:ext>
            </a:extLst>
          </p:cNvPr>
          <p:cNvSpPr txBox="1"/>
          <p:nvPr/>
        </p:nvSpPr>
        <p:spPr>
          <a:xfrm>
            <a:off x="611560" y="5157192"/>
            <a:ext cx="4104456" cy="1323439"/>
          </a:xfrm>
          <a:prstGeom prst="rect">
            <a:avLst/>
          </a:prstGeom>
          <a:solidFill>
            <a:schemeClr val="bg1"/>
          </a:solidFill>
        </p:spPr>
        <p:txBody>
          <a:bodyPr wrap="square" rtlCol="0">
            <a:spAutoFit/>
          </a:bodyPr>
          <a:lstStyle/>
          <a:p>
            <a:pPr algn="ctr"/>
            <a:r>
              <a:rPr lang="fr-FR" sz="2000" dirty="0">
                <a:latin typeface="Comic Sans MS" panose="030F0702030302020204" pitchFamily="66" charset="0"/>
              </a:rPr>
              <a:t>Où avez-vous rendez-vous?</a:t>
            </a:r>
          </a:p>
          <a:p>
            <a:pPr algn="ctr"/>
            <a:r>
              <a:rPr lang="fr-FR" sz="2000" dirty="0">
                <a:latin typeface="Comic Sans MS" panose="030F0702030302020204" pitchFamily="66" charset="0"/>
              </a:rPr>
              <a:t>Par ces roches, ici</a:t>
            </a:r>
          </a:p>
          <a:p>
            <a:pPr algn="ctr"/>
            <a:r>
              <a:rPr lang="fr-FR" sz="2000" dirty="0">
                <a:latin typeface="Comic Sans MS" panose="030F0702030302020204" pitchFamily="66" charset="0"/>
              </a:rPr>
              <a:t>Et sa cuisine préférée </a:t>
            </a:r>
          </a:p>
          <a:p>
            <a:pPr algn="ctr"/>
            <a:r>
              <a:rPr lang="fr-FR" sz="2000" dirty="0">
                <a:latin typeface="Comic Sans MS" panose="030F0702030302020204" pitchFamily="66" charset="0"/>
              </a:rPr>
              <a:t>c’est le renard rôti! </a:t>
            </a:r>
          </a:p>
        </p:txBody>
      </p:sp>
      <p:sp>
        <p:nvSpPr>
          <p:cNvPr id="9" name="TextBox 8">
            <a:extLst>
              <a:ext uri="{FF2B5EF4-FFF2-40B4-BE49-F238E27FC236}">
                <a16:creationId xmlns:a16="http://schemas.microsoft.com/office/drawing/2014/main" id="{0F5BAEA9-20C3-45FF-BDC8-76979C6643A7}"/>
              </a:ext>
            </a:extLst>
          </p:cNvPr>
          <p:cNvSpPr txBox="1"/>
          <p:nvPr/>
        </p:nvSpPr>
        <p:spPr>
          <a:xfrm>
            <a:off x="4860032" y="756362"/>
            <a:ext cx="3888432" cy="707886"/>
          </a:xfrm>
          <a:prstGeom prst="rect">
            <a:avLst/>
          </a:prstGeom>
          <a:solidFill>
            <a:schemeClr val="bg1"/>
          </a:solidFill>
        </p:spPr>
        <p:txBody>
          <a:bodyPr wrap="square" rtlCol="0">
            <a:spAutoFit/>
          </a:bodyPr>
          <a:lstStyle/>
          <a:p>
            <a:pPr algn="ctr"/>
            <a:r>
              <a:rPr lang="fr-FR" sz="2000" dirty="0">
                <a:latin typeface="Comic Sans MS" panose="030F0702030302020204" pitchFamily="66" charset="0"/>
              </a:rPr>
              <a:t>Du renard rôti!  J’y vais! </a:t>
            </a:r>
          </a:p>
          <a:p>
            <a:pPr algn="ctr"/>
            <a:r>
              <a:rPr lang="fr-FR" sz="2000" dirty="0">
                <a:latin typeface="Comic Sans MS" panose="030F0702030302020204" pitchFamily="66" charset="0"/>
              </a:rPr>
              <a:t>Au revoir petite souris! </a:t>
            </a:r>
          </a:p>
        </p:txBody>
      </p:sp>
      <p:sp>
        <p:nvSpPr>
          <p:cNvPr id="10" name="TextBox 9">
            <a:extLst>
              <a:ext uri="{FF2B5EF4-FFF2-40B4-BE49-F238E27FC236}">
                <a16:creationId xmlns:a16="http://schemas.microsoft.com/office/drawing/2014/main" id="{8B4819BC-8E7E-47FB-8B76-EF0109150F0B}"/>
              </a:ext>
            </a:extLst>
          </p:cNvPr>
          <p:cNvSpPr txBox="1"/>
          <p:nvPr/>
        </p:nvSpPr>
        <p:spPr>
          <a:xfrm>
            <a:off x="5174246" y="5393752"/>
            <a:ext cx="3888432" cy="1015663"/>
          </a:xfrm>
          <a:prstGeom prst="rect">
            <a:avLst/>
          </a:prstGeom>
          <a:solidFill>
            <a:schemeClr val="bg1"/>
          </a:solidFill>
        </p:spPr>
        <p:txBody>
          <a:bodyPr wrap="square" rtlCol="0">
            <a:spAutoFit/>
          </a:bodyPr>
          <a:lstStyle/>
          <a:p>
            <a:pPr algn="ctr"/>
            <a:r>
              <a:rPr lang="fr-FR" sz="2000" dirty="0">
                <a:latin typeface="Comic Sans MS" panose="030F0702030302020204" pitchFamily="66" charset="0"/>
              </a:rPr>
              <a:t>Au revoir Monsieur Renard!</a:t>
            </a:r>
          </a:p>
          <a:p>
            <a:pPr algn="ctr"/>
            <a:r>
              <a:rPr lang="fr-FR" sz="2000" dirty="0">
                <a:latin typeface="Comic Sans MS" panose="030F0702030302020204" pitchFamily="66" charset="0"/>
              </a:rPr>
              <a:t>Et les </a:t>
            </a:r>
            <a:r>
              <a:rPr lang="fr-FR" sz="2000" dirty="0" err="1">
                <a:latin typeface="Comic Sans MS" panose="030F0702030302020204" pitchFamily="66" charset="0"/>
              </a:rPr>
              <a:t>Gruffalos</a:t>
            </a:r>
            <a:r>
              <a:rPr lang="fr-FR" sz="2000" dirty="0">
                <a:latin typeface="Comic Sans MS" panose="030F0702030302020204" pitchFamily="66" charset="0"/>
              </a:rPr>
              <a:t>,  n’existent pas!</a:t>
            </a:r>
          </a:p>
        </p:txBody>
      </p:sp>
    </p:spTree>
    <p:extLst>
      <p:ext uri="{BB962C8B-B14F-4D97-AF65-F5344CB8AC3E}">
        <p14:creationId xmlns:p14="http://schemas.microsoft.com/office/powerpoint/2010/main" val="2915214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321" b="4156"/>
          <a:stretch/>
        </p:blipFill>
        <p:spPr bwMode="auto">
          <a:xfrm>
            <a:off x="539552" y="428625"/>
            <a:ext cx="8218090" cy="600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2D343578-01DF-428C-B943-F979DA43D8DC}"/>
              </a:ext>
            </a:extLst>
          </p:cNvPr>
          <p:cNvSpPr txBox="1"/>
          <p:nvPr/>
        </p:nvSpPr>
        <p:spPr>
          <a:xfrm>
            <a:off x="4427708" y="412278"/>
            <a:ext cx="4176464" cy="2308324"/>
          </a:xfrm>
          <a:prstGeom prst="rect">
            <a:avLst/>
          </a:prstGeom>
          <a:solidFill>
            <a:schemeClr val="bg1"/>
          </a:solidFill>
        </p:spPr>
        <p:txBody>
          <a:bodyPr wrap="square" rtlCol="0">
            <a:spAutoFit/>
          </a:bodyPr>
          <a:lstStyle/>
          <a:p>
            <a:pPr algn="ctr"/>
            <a:r>
              <a:rPr lang="fr-FR" dirty="0">
                <a:latin typeface="Comic Sans MS" panose="030F0702030302020204" pitchFamily="66" charset="0"/>
              </a:rPr>
              <a:t>Une souris continue dans le bois </a:t>
            </a:r>
          </a:p>
          <a:p>
            <a:pPr algn="ctr"/>
            <a:r>
              <a:rPr lang="fr-FR" dirty="0">
                <a:latin typeface="Comic Sans MS" panose="030F0702030302020204" pitchFamily="66" charset="0"/>
              </a:rPr>
              <a:t>Un hibou voit la souris et la souris a l’air très bonne! </a:t>
            </a:r>
          </a:p>
          <a:p>
            <a:pPr algn="ctr"/>
            <a:r>
              <a:rPr lang="fr-FR" dirty="0">
                <a:latin typeface="Comic Sans MS" panose="030F0702030302020204" pitchFamily="66" charset="0"/>
              </a:rPr>
              <a:t>“Où va tu petite souris? </a:t>
            </a:r>
          </a:p>
          <a:p>
            <a:pPr algn="ctr"/>
            <a:r>
              <a:rPr lang="fr-FR" dirty="0">
                <a:latin typeface="Comic Sans MS" panose="030F0702030302020204" pitchFamily="66" charset="0"/>
              </a:rPr>
              <a:t>Viens manger chez moi”</a:t>
            </a:r>
          </a:p>
          <a:p>
            <a:pPr algn="ctr"/>
            <a:r>
              <a:rPr lang="fr-FR" dirty="0">
                <a:latin typeface="Comic Sans MS" panose="030F0702030302020204" pitchFamily="66" charset="0"/>
              </a:rPr>
              <a:t>“C’est très gentil Monsieur </a:t>
            </a:r>
            <a:r>
              <a:rPr lang="fr-FR" dirty="0" err="1">
                <a:latin typeface="Comic Sans MS" panose="030F0702030302020204" pitchFamily="66" charset="0"/>
              </a:rPr>
              <a:t>Hibous</a:t>
            </a:r>
            <a:r>
              <a:rPr lang="fr-FR" dirty="0">
                <a:latin typeface="Comic Sans MS" panose="030F0702030302020204" pitchFamily="66" charset="0"/>
              </a:rPr>
              <a:t> mais non, je vais manger avec un </a:t>
            </a:r>
            <a:r>
              <a:rPr lang="fr-FR" dirty="0" err="1">
                <a:latin typeface="Comic Sans MS" panose="030F0702030302020204" pitchFamily="66" charset="0"/>
              </a:rPr>
              <a:t>Gruffalo</a:t>
            </a:r>
            <a:r>
              <a:rPr lang="fr-FR" dirty="0">
                <a:latin typeface="Comic Sans MS" panose="030F0702030302020204" pitchFamily="66" charset="0"/>
              </a:rPr>
              <a:t>.”</a:t>
            </a:r>
          </a:p>
        </p:txBody>
      </p:sp>
      <p:sp>
        <p:nvSpPr>
          <p:cNvPr id="6" name="TextBox 5">
            <a:extLst>
              <a:ext uri="{FF2B5EF4-FFF2-40B4-BE49-F238E27FC236}">
                <a16:creationId xmlns:a16="http://schemas.microsoft.com/office/drawing/2014/main" id="{A812ED2B-3F2C-4D6B-95E4-E660C624592D}"/>
              </a:ext>
            </a:extLst>
          </p:cNvPr>
          <p:cNvSpPr txBox="1"/>
          <p:nvPr/>
        </p:nvSpPr>
        <p:spPr>
          <a:xfrm>
            <a:off x="4548734" y="5154520"/>
            <a:ext cx="3906180" cy="1015663"/>
          </a:xfrm>
          <a:prstGeom prst="rect">
            <a:avLst/>
          </a:prstGeom>
          <a:solidFill>
            <a:schemeClr val="bg1"/>
          </a:solidFill>
        </p:spPr>
        <p:txBody>
          <a:bodyPr wrap="square" rtlCol="0">
            <a:spAutoFit/>
          </a:bodyPr>
          <a:lstStyle/>
          <a:p>
            <a:r>
              <a:rPr lang="en-GB" sz="2000" dirty="0">
                <a:latin typeface="Comic Sans MS" panose="030F0702030302020204" pitchFamily="66" charset="0"/>
              </a:rPr>
              <a:t>“Un Gruffalo! </a:t>
            </a:r>
            <a:r>
              <a:rPr lang="en-GB" sz="2000" dirty="0" err="1">
                <a:latin typeface="Comic Sans MS" panose="030F0702030302020204" pitchFamily="66" charset="0"/>
              </a:rPr>
              <a:t>Qu’est</a:t>
            </a:r>
            <a:r>
              <a:rPr lang="en-GB" sz="2000" dirty="0">
                <a:latin typeface="Comic Sans MS" panose="030F0702030302020204" pitchFamily="66" charset="0"/>
              </a:rPr>
              <a:t> </a:t>
            </a:r>
            <a:r>
              <a:rPr lang="en-GB" sz="2000" dirty="0" err="1">
                <a:latin typeface="Comic Sans MS" panose="030F0702030302020204" pitchFamily="66" charset="0"/>
              </a:rPr>
              <a:t>ce</a:t>
            </a:r>
            <a:r>
              <a:rPr lang="en-GB" sz="2000" dirty="0">
                <a:latin typeface="Comic Sans MS" panose="030F0702030302020204" pitchFamily="66" charset="0"/>
              </a:rPr>
              <a:t> que </a:t>
            </a:r>
            <a:r>
              <a:rPr lang="en-GB" sz="2000" dirty="0" err="1">
                <a:latin typeface="Comic Sans MS" panose="030F0702030302020204" pitchFamily="66" charset="0"/>
              </a:rPr>
              <a:t>c’est</a:t>
            </a:r>
            <a:r>
              <a:rPr lang="en-GB" sz="2000" dirty="0">
                <a:latin typeface="Comic Sans MS" panose="030F0702030302020204" pitchFamily="66" charset="0"/>
              </a:rPr>
              <a:t> un Gruffalo?”</a:t>
            </a:r>
          </a:p>
          <a:p>
            <a:r>
              <a:rPr lang="en-GB" sz="2000" dirty="0">
                <a:latin typeface="Comic Sans MS" panose="030F0702030302020204" pitchFamily="66" charset="0"/>
              </a:rPr>
              <a:t>“Un Gruffalo – </a:t>
            </a:r>
            <a:r>
              <a:rPr lang="en-GB" sz="2000" dirty="0" err="1">
                <a:latin typeface="Comic Sans MS" panose="030F0702030302020204" pitchFamily="66" charset="0"/>
              </a:rPr>
              <a:t>tu</a:t>
            </a:r>
            <a:r>
              <a:rPr lang="en-GB" sz="2000" dirty="0">
                <a:latin typeface="Comic Sans MS" panose="030F0702030302020204" pitchFamily="66" charset="0"/>
              </a:rPr>
              <a:t> ne </a:t>
            </a:r>
            <a:r>
              <a:rPr lang="en-GB" sz="2000" dirty="0" err="1">
                <a:latin typeface="Comic Sans MS" panose="030F0702030302020204" pitchFamily="66" charset="0"/>
              </a:rPr>
              <a:t>sais</a:t>
            </a:r>
            <a:r>
              <a:rPr lang="en-GB" sz="2000" dirty="0">
                <a:latin typeface="Comic Sans MS" panose="030F0702030302020204" pitchFamily="66" charset="0"/>
              </a:rPr>
              <a:t> pas?!”</a:t>
            </a:r>
          </a:p>
        </p:txBody>
      </p:sp>
    </p:spTree>
    <p:extLst>
      <p:ext uri="{BB962C8B-B14F-4D97-AF65-F5344CB8AC3E}">
        <p14:creationId xmlns:p14="http://schemas.microsoft.com/office/powerpoint/2010/main" val="4184633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0367"/>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649686"/>
            <a:ext cx="3966759" cy="5598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442338" y="649687"/>
            <a:ext cx="4273678" cy="5598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7C2DDAEB-81B3-4C68-88A7-F7EBDA91F3D8}"/>
              </a:ext>
            </a:extLst>
          </p:cNvPr>
          <p:cNvSpPr txBox="1"/>
          <p:nvPr/>
        </p:nvSpPr>
        <p:spPr>
          <a:xfrm>
            <a:off x="442338" y="1844824"/>
            <a:ext cx="4464496" cy="707886"/>
          </a:xfrm>
          <a:prstGeom prst="rect">
            <a:avLst/>
          </a:prstGeom>
          <a:solidFill>
            <a:schemeClr val="bg1"/>
          </a:solidFill>
        </p:spPr>
        <p:txBody>
          <a:bodyPr wrap="square" rtlCol="0">
            <a:spAutoFit/>
          </a:bodyPr>
          <a:lstStyle/>
          <a:p>
            <a:pPr algn="ctr"/>
            <a:r>
              <a:rPr lang="fr-FR" sz="2000" dirty="0">
                <a:latin typeface="Comic Sans MS" panose="030F0702030302020204" pitchFamily="66" charset="0"/>
              </a:rPr>
              <a:t>Il a des genoux noueux et les orteils tout crochus</a:t>
            </a:r>
          </a:p>
        </p:txBody>
      </p:sp>
      <p:sp>
        <p:nvSpPr>
          <p:cNvPr id="6" name="TextBox 5">
            <a:extLst>
              <a:ext uri="{FF2B5EF4-FFF2-40B4-BE49-F238E27FC236}">
                <a16:creationId xmlns:a16="http://schemas.microsoft.com/office/drawing/2014/main" id="{2B0CE2A5-E78B-4189-8115-5E687AF660D5}"/>
              </a:ext>
            </a:extLst>
          </p:cNvPr>
          <p:cNvSpPr txBox="1"/>
          <p:nvPr/>
        </p:nvSpPr>
        <p:spPr>
          <a:xfrm>
            <a:off x="346929" y="3419367"/>
            <a:ext cx="4464496" cy="400110"/>
          </a:xfrm>
          <a:prstGeom prst="rect">
            <a:avLst/>
          </a:prstGeom>
          <a:solidFill>
            <a:schemeClr val="bg1"/>
          </a:solidFill>
        </p:spPr>
        <p:txBody>
          <a:bodyPr wrap="square" rtlCol="0">
            <a:spAutoFit/>
          </a:bodyPr>
          <a:lstStyle/>
          <a:p>
            <a:pPr algn="ctr"/>
            <a:r>
              <a:rPr lang="fr-FR" sz="2000" dirty="0">
                <a:latin typeface="Comic Sans MS" panose="030F0702030302020204" pitchFamily="66" charset="0"/>
              </a:rPr>
              <a:t>Sur son nez un affreuse verrue!</a:t>
            </a:r>
          </a:p>
        </p:txBody>
      </p:sp>
      <p:sp>
        <p:nvSpPr>
          <p:cNvPr id="7" name="TextBox 6">
            <a:extLst>
              <a:ext uri="{FF2B5EF4-FFF2-40B4-BE49-F238E27FC236}">
                <a16:creationId xmlns:a16="http://schemas.microsoft.com/office/drawing/2014/main" id="{D07E7E5D-DE2B-4C8C-BE37-B179DC14E716}"/>
              </a:ext>
            </a:extLst>
          </p:cNvPr>
          <p:cNvSpPr txBox="1"/>
          <p:nvPr/>
        </p:nvSpPr>
        <p:spPr>
          <a:xfrm>
            <a:off x="622358" y="5085184"/>
            <a:ext cx="4104456" cy="1323439"/>
          </a:xfrm>
          <a:prstGeom prst="rect">
            <a:avLst/>
          </a:prstGeom>
          <a:solidFill>
            <a:schemeClr val="bg1"/>
          </a:solidFill>
        </p:spPr>
        <p:txBody>
          <a:bodyPr wrap="square" rtlCol="0">
            <a:spAutoFit/>
          </a:bodyPr>
          <a:lstStyle/>
          <a:p>
            <a:pPr algn="ctr"/>
            <a:r>
              <a:rPr lang="fr-FR" sz="2000" dirty="0">
                <a:latin typeface="Comic Sans MS" panose="030F0702030302020204" pitchFamily="66" charset="0"/>
              </a:rPr>
              <a:t>Où avez-vous rendez-vous?</a:t>
            </a:r>
          </a:p>
          <a:p>
            <a:pPr algn="ctr"/>
            <a:r>
              <a:rPr lang="fr-FR" sz="2000" dirty="0">
                <a:latin typeface="Comic Sans MS" panose="030F0702030302020204" pitchFamily="66" charset="0"/>
              </a:rPr>
              <a:t>Ici, près de l’eau</a:t>
            </a:r>
          </a:p>
          <a:p>
            <a:pPr algn="ctr"/>
            <a:r>
              <a:rPr lang="fr-FR" sz="2000" dirty="0">
                <a:latin typeface="Comic Sans MS" panose="030F0702030302020204" pitchFamily="66" charset="0"/>
              </a:rPr>
              <a:t>Et sa cuisine préférée </a:t>
            </a:r>
          </a:p>
          <a:p>
            <a:pPr algn="ctr"/>
            <a:r>
              <a:rPr lang="fr-FR" sz="2000" dirty="0">
                <a:latin typeface="Comic Sans MS" panose="030F0702030302020204" pitchFamily="66" charset="0"/>
              </a:rPr>
              <a:t>c’est la glace au hibou!</a:t>
            </a:r>
          </a:p>
        </p:txBody>
      </p:sp>
      <p:sp>
        <p:nvSpPr>
          <p:cNvPr id="8" name="TextBox 7">
            <a:extLst>
              <a:ext uri="{FF2B5EF4-FFF2-40B4-BE49-F238E27FC236}">
                <a16:creationId xmlns:a16="http://schemas.microsoft.com/office/drawing/2014/main" id="{92153EDA-B9FF-4D6E-ABB1-08804996376E}"/>
              </a:ext>
            </a:extLst>
          </p:cNvPr>
          <p:cNvSpPr txBox="1"/>
          <p:nvPr/>
        </p:nvSpPr>
        <p:spPr>
          <a:xfrm>
            <a:off x="4572000" y="677046"/>
            <a:ext cx="4464496" cy="707886"/>
          </a:xfrm>
          <a:prstGeom prst="rect">
            <a:avLst/>
          </a:prstGeom>
          <a:solidFill>
            <a:schemeClr val="bg1"/>
          </a:solidFill>
        </p:spPr>
        <p:txBody>
          <a:bodyPr wrap="square" rtlCol="0">
            <a:spAutoFit/>
          </a:bodyPr>
          <a:lstStyle/>
          <a:p>
            <a:pPr algn="ctr"/>
            <a:r>
              <a:rPr lang="fr-FR" sz="2000" dirty="0">
                <a:latin typeface="Comic Sans MS" panose="030F0702030302020204" pitchFamily="66" charset="0"/>
              </a:rPr>
              <a:t>La glace au hibou! Oh la la!</a:t>
            </a:r>
          </a:p>
          <a:p>
            <a:pPr algn="ctr"/>
            <a:r>
              <a:rPr lang="fr-FR" sz="2000" dirty="0">
                <a:latin typeface="Comic Sans MS" panose="030F0702030302020204" pitchFamily="66" charset="0"/>
              </a:rPr>
              <a:t>Au revoir petite souris!</a:t>
            </a:r>
          </a:p>
        </p:txBody>
      </p:sp>
      <p:sp>
        <p:nvSpPr>
          <p:cNvPr id="9" name="TextBox 8">
            <a:extLst>
              <a:ext uri="{FF2B5EF4-FFF2-40B4-BE49-F238E27FC236}">
                <a16:creationId xmlns:a16="http://schemas.microsoft.com/office/drawing/2014/main" id="{36370E7E-601B-4CF0-8B47-BDE571C8811E}"/>
              </a:ext>
            </a:extLst>
          </p:cNvPr>
          <p:cNvSpPr txBox="1"/>
          <p:nvPr/>
        </p:nvSpPr>
        <p:spPr>
          <a:xfrm>
            <a:off x="5078708" y="5404298"/>
            <a:ext cx="3888432" cy="1015663"/>
          </a:xfrm>
          <a:prstGeom prst="rect">
            <a:avLst/>
          </a:prstGeom>
          <a:solidFill>
            <a:schemeClr val="bg1"/>
          </a:solidFill>
        </p:spPr>
        <p:txBody>
          <a:bodyPr wrap="square" rtlCol="0">
            <a:spAutoFit/>
          </a:bodyPr>
          <a:lstStyle/>
          <a:p>
            <a:pPr algn="ctr"/>
            <a:r>
              <a:rPr lang="fr-FR" sz="2000" dirty="0">
                <a:latin typeface="Comic Sans MS" panose="030F0702030302020204" pitchFamily="66" charset="0"/>
              </a:rPr>
              <a:t>Au revoir Monsieur Hibou!</a:t>
            </a:r>
          </a:p>
          <a:p>
            <a:pPr algn="ctr"/>
            <a:r>
              <a:rPr lang="fr-FR" sz="2000" dirty="0">
                <a:latin typeface="Comic Sans MS" panose="030F0702030302020204" pitchFamily="66" charset="0"/>
              </a:rPr>
              <a:t>Et les </a:t>
            </a:r>
            <a:r>
              <a:rPr lang="fr-FR" sz="2000" dirty="0" err="1">
                <a:latin typeface="Comic Sans MS" panose="030F0702030302020204" pitchFamily="66" charset="0"/>
              </a:rPr>
              <a:t>Gruffalos</a:t>
            </a:r>
            <a:r>
              <a:rPr lang="fr-FR" sz="2000" dirty="0">
                <a:latin typeface="Comic Sans MS" panose="030F0702030302020204" pitchFamily="66" charset="0"/>
              </a:rPr>
              <a:t>, n’existent pas!</a:t>
            </a:r>
          </a:p>
        </p:txBody>
      </p:sp>
    </p:spTree>
    <p:extLst>
      <p:ext uri="{BB962C8B-B14F-4D97-AF65-F5344CB8AC3E}">
        <p14:creationId xmlns:p14="http://schemas.microsoft.com/office/powerpoint/2010/main" val="174094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46" name="Picture 2" descr="http://2.bp.blogspot.com/-d7Y9ZHZsbRg/UGjS4tU6MqI/AAAAAAAAAIM/oaR22gIkZmg/s1600/fox6.png"/>
          <p:cNvPicPr>
            <a:picLocks noChangeAspect="1" noChangeArrowheads="1"/>
          </p:cNvPicPr>
          <p:nvPr/>
        </p:nvPicPr>
        <p:blipFill rotWithShape="1">
          <a:blip r:embed="rId2">
            <a:extLst>
              <a:ext uri="{28A0092B-C50C-407E-A947-70E740481C1C}">
                <a14:useLocalDpi xmlns:a14="http://schemas.microsoft.com/office/drawing/2010/main" val="0"/>
              </a:ext>
            </a:extLst>
          </a:blip>
          <a:srcRect t="5367" b="6146"/>
          <a:stretch/>
        </p:blipFill>
        <p:spPr bwMode="auto">
          <a:xfrm>
            <a:off x="0" y="404664"/>
            <a:ext cx="9153850" cy="59766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8C034A9-54C0-4788-9CBC-D425E1FBEEB2}"/>
              </a:ext>
            </a:extLst>
          </p:cNvPr>
          <p:cNvSpPr txBox="1"/>
          <p:nvPr/>
        </p:nvSpPr>
        <p:spPr>
          <a:xfrm>
            <a:off x="4967536" y="404664"/>
            <a:ext cx="4176464" cy="2308324"/>
          </a:xfrm>
          <a:prstGeom prst="rect">
            <a:avLst/>
          </a:prstGeom>
          <a:solidFill>
            <a:schemeClr val="bg1"/>
          </a:solidFill>
        </p:spPr>
        <p:txBody>
          <a:bodyPr wrap="square" rtlCol="0">
            <a:spAutoFit/>
          </a:bodyPr>
          <a:lstStyle/>
          <a:p>
            <a:pPr algn="ctr"/>
            <a:r>
              <a:rPr lang="fr-FR" dirty="0">
                <a:latin typeface="Comic Sans MS" panose="030F0702030302020204" pitchFamily="66" charset="0"/>
              </a:rPr>
              <a:t>Une souris continue dans le bois </a:t>
            </a:r>
          </a:p>
          <a:p>
            <a:pPr algn="ctr"/>
            <a:r>
              <a:rPr lang="fr-FR" dirty="0">
                <a:latin typeface="Comic Sans MS" panose="030F0702030302020204" pitchFamily="66" charset="0"/>
              </a:rPr>
              <a:t>Un serpent voit la souris et la souris a l’air très bonne! </a:t>
            </a:r>
          </a:p>
          <a:p>
            <a:pPr algn="ctr"/>
            <a:r>
              <a:rPr lang="fr-FR" dirty="0">
                <a:latin typeface="Comic Sans MS" panose="030F0702030302020204" pitchFamily="66" charset="0"/>
              </a:rPr>
              <a:t>“Où va tu petite souris? </a:t>
            </a:r>
          </a:p>
          <a:p>
            <a:pPr algn="ctr"/>
            <a:r>
              <a:rPr lang="fr-FR" dirty="0">
                <a:latin typeface="Comic Sans MS" panose="030F0702030302020204" pitchFamily="66" charset="0"/>
              </a:rPr>
              <a:t>Viens manger chez moi”</a:t>
            </a:r>
          </a:p>
          <a:p>
            <a:pPr algn="ctr"/>
            <a:r>
              <a:rPr lang="fr-FR" dirty="0">
                <a:latin typeface="Comic Sans MS" panose="030F0702030302020204" pitchFamily="66" charset="0"/>
              </a:rPr>
              <a:t>“C’est très gentil Monsieur Serpent mais non, je vais manger avec un </a:t>
            </a:r>
            <a:r>
              <a:rPr lang="fr-FR" dirty="0" err="1">
                <a:latin typeface="Comic Sans MS" panose="030F0702030302020204" pitchFamily="66" charset="0"/>
              </a:rPr>
              <a:t>Gruffalo</a:t>
            </a:r>
            <a:r>
              <a:rPr lang="fr-FR" dirty="0">
                <a:latin typeface="Comic Sans MS" panose="030F0702030302020204" pitchFamily="66" charset="0"/>
              </a:rPr>
              <a:t>.”</a:t>
            </a:r>
          </a:p>
        </p:txBody>
      </p:sp>
      <p:sp>
        <p:nvSpPr>
          <p:cNvPr id="6" name="TextBox 5">
            <a:extLst>
              <a:ext uri="{FF2B5EF4-FFF2-40B4-BE49-F238E27FC236}">
                <a16:creationId xmlns:a16="http://schemas.microsoft.com/office/drawing/2014/main" id="{2131DD24-36DC-4C21-8EC7-8801F19B7B90}"/>
              </a:ext>
            </a:extLst>
          </p:cNvPr>
          <p:cNvSpPr txBox="1"/>
          <p:nvPr/>
        </p:nvSpPr>
        <p:spPr>
          <a:xfrm>
            <a:off x="5102678" y="5096170"/>
            <a:ext cx="3906180" cy="1323439"/>
          </a:xfrm>
          <a:prstGeom prst="rect">
            <a:avLst/>
          </a:prstGeom>
          <a:solidFill>
            <a:schemeClr val="bg1"/>
          </a:solidFill>
        </p:spPr>
        <p:txBody>
          <a:bodyPr wrap="square" rtlCol="0">
            <a:spAutoFit/>
          </a:bodyPr>
          <a:lstStyle/>
          <a:p>
            <a:r>
              <a:rPr lang="en-GB" sz="2000" dirty="0">
                <a:latin typeface="Comic Sans MS" panose="030F0702030302020204" pitchFamily="66" charset="0"/>
              </a:rPr>
              <a:t>“Un Gruffalo! </a:t>
            </a:r>
          </a:p>
          <a:p>
            <a:r>
              <a:rPr lang="en-GB" sz="2000" dirty="0" err="1">
                <a:latin typeface="Comic Sans MS" panose="030F0702030302020204" pitchFamily="66" charset="0"/>
              </a:rPr>
              <a:t>Qu’est</a:t>
            </a:r>
            <a:r>
              <a:rPr lang="en-GB" sz="2000" dirty="0">
                <a:latin typeface="Comic Sans MS" panose="030F0702030302020204" pitchFamily="66" charset="0"/>
              </a:rPr>
              <a:t> </a:t>
            </a:r>
            <a:r>
              <a:rPr lang="en-GB" sz="2000" dirty="0" err="1">
                <a:latin typeface="Comic Sans MS" panose="030F0702030302020204" pitchFamily="66" charset="0"/>
              </a:rPr>
              <a:t>ce</a:t>
            </a:r>
            <a:r>
              <a:rPr lang="en-GB" sz="2000" dirty="0">
                <a:latin typeface="Comic Sans MS" panose="030F0702030302020204" pitchFamily="66" charset="0"/>
              </a:rPr>
              <a:t> que </a:t>
            </a:r>
            <a:r>
              <a:rPr lang="en-GB" sz="2000" dirty="0" err="1">
                <a:latin typeface="Comic Sans MS" panose="030F0702030302020204" pitchFamily="66" charset="0"/>
              </a:rPr>
              <a:t>c’est</a:t>
            </a:r>
            <a:r>
              <a:rPr lang="en-GB" sz="2000" dirty="0">
                <a:latin typeface="Comic Sans MS" panose="030F0702030302020204" pitchFamily="66" charset="0"/>
              </a:rPr>
              <a:t> un Gruffalo?”</a:t>
            </a:r>
          </a:p>
          <a:p>
            <a:r>
              <a:rPr lang="en-GB" sz="2000" dirty="0">
                <a:latin typeface="Comic Sans MS" panose="030F0702030302020204" pitchFamily="66" charset="0"/>
              </a:rPr>
              <a:t>“Un Gruffalo – </a:t>
            </a:r>
            <a:r>
              <a:rPr lang="en-GB" sz="2000" dirty="0" err="1">
                <a:latin typeface="Comic Sans MS" panose="030F0702030302020204" pitchFamily="66" charset="0"/>
              </a:rPr>
              <a:t>tu</a:t>
            </a:r>
            <a:r>
              <a:rPr lang="en-GB" sz="2000" dirty="0">
                <a:latin typeface="Comic Sans MS" panose="030F0702030302020204" pitchFamily="66" charset="0"/>
              </a:rPr>
              <a:t> ne </a:t>
            </a:r>
            <a:r>
              <a:rPr lang="en-GB" sz="2000" dirty="0" err="1">
                <a:latin typeface="Comic Sans MS" panose="030F0702030302020204" pitchFamily="66" charset="0"/>
              </a:rPr>
              <a:t>sais</a:t>
            </a:r>
            <a:r>
              <a:rPr lang="en-GB" sz="2000" dirty="0">
                <a:latin typeface="Comic Sans MS" panose="030F0702030302020204" pitchFamily="66" charset="0"/>
              </a:rPr>
              <a:t> pas?!”</a:t>
            </a:r>
          </a:p>
        </p:txBody>
      </p:sp>
    </p:spTree>
    <p:extLst>
      <p:ext uri="{BB962C8B-B14F-4D97-AF65-F5344CB8AC3E}">
        <p14:creationId xmlns:p14="http://schemas.microsoft.com/office/powerpoint/2010/main" val="697615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37" y="319088"/>
            <a:ext cx="8086725" cy="621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7367F9C1-669D-4C80-BFB9-33A1C689130C}"/>
              </a:ext>
            </a:extLst>
          </p:cNvPr>
          <p:cNvSpPr txBox="1"/>
          <p:nvPr/>
        </p:nvSpPr>
        <p:spPr>
          <a:xfrm>
            <a:off x="251520" y="1970304"/>
            <a:ext cx="1897414" cy="707886"/>
          </a:xfrm>
          <a:prstGeom prst="rect">
            <a:avLst/>
          </a:prstGeom>
          <a:solidFill>
            <a:schemeClr val="bg1"/>
          </a:solidFill>
        </p:spPr>
        <p:txBody>
          <a:bodyPr wrap="square" rtlCol="0">
            <a:spAutoFit/>
          </a:bodyPr>
          <a:lstStyle/>
          <a:p>
            <a:pPr algn="ctr"/>
            <a:r>
              <a:rPr lang="fr-FR" sz="2000" dirty="0">
                <a:latin typeface="Comic Sans MS" panose="030F0702030302020204" pitchFamily="66" charset="0"/>
              </a:rPr>
              <a:t>Il a des yeux orange</a:t>
            </a:r>
          </a:p>
        </p:txBody>
      </p:sp>
      <p:sp>
        <p:nvSpPr>
          <p:cNvPr id="6" name="TextBox 5">
            <a:extLst>
              <a:ext uri="{FF2B5EF4-FFF2-40B4-BE49-F238E27FC236}">
                <a16:creationId xmlns:a16="http://schemas.microsoft.com/office/drawing/2014/main" id="{A22FAE1E-9D12-40C9-882D-B9D495DD1817}"/>
              </a:ext>
            </a:extLst>
          </p:cNvPr>
          <p:cNvSpPr txBox="1"/>
          <p:nvPr/>
        </p:nvSpPr>
        <p:spPr>
          <a:xfrm>
            <a:off x="3059832" y="1844824"/>
            <a:ext cx="1897414" cy="707886"/>
          </a:xfrm>
          <a:prstGeom prst="rect">
            <a:avLst/>
          </a:prstGeom>
          <a:solidFill>
            <a:schemeClr val="bg1"/>
          </a:solidFill>
        </p:spPr>
        <p:txBody>
          <a:bodyPr wrap="square" rtlCol="0">
            <a:spAutoFit/>
          </a:bodyPr>
          <a:lstStyle/>
          <a:p>
            <a:pPr algn="ctr"/>
            <a:r>
              <a:rPr lang="fr-FR" sz="2000" dirty="0">
                <a:latin typeface="Comic Sans MS" panose="030F0702030302020204" pitchFamily="66" charset="0"/>
              </a:rPr>
              <a:t>Sa langue est noire</a:t>
            </a:r>
          </a:p>
        </p:txBody>
      </p:sp>
      <p:sp>
        <p:nvSpPr>
          <p:cNvPr id="7" name="TextBox 6">
            <a:extLst>
              <a:ext uri="{FF2B5EF4-FFF2-40B4-BE49-F238E27FC236}">
                <a16:creationId xmlns:a16="http://schemas.microsoft.com/office/drawing/2014/main" id="{D9EB332A-3A0A-4A4B-8EB8-635B2C298B5E}"/>
              </a:ext>
            </a:extLst>
          </p:cNvPr>
          <p:cNvSpPr txBox="1"/>
          <p:nvPr/>
        </p:nvSpPr>
        <p:spPr>
          <a:xfrm>
            <a:off x="755576" y="3028890"/>
            <a:ext cx="3672408" cy="707886"/>
          </a:xfrm>
          <a:prstGeom prst="rect">
            <a:avLst/>
          </a:prstGeom>
          <a:solidFill>
            <a:schemeClr val="bg1"/>
          </a:solidFill>
        </p:spPr>
        <p:txBody>
          <a:bodyPr wrap="square" rtlCol="0">
            <a:spAutoFit/>
          </a:bodyPr>
          <a:lstStyle/>
          <a:p>
            <a:pPr algn="ctr"/>
            <a:r>
              <a:rPr lang="fr-FR" sz="2000" dirty="0">
                <a:latin typeface="Comic Sans MS" panose="030F0702030302020204" pitchFamily="66" charset="0"/>
              </a:rPr>
              <a:t>Il a des piquants violets sur son dos  </a:t>
            </a:r>
          </a:p>
        </p:txBody>
      </p:sp>
      <p:sp>
        <p:nvSpPr>
          <p:cNvPr id="8" name="TextBox 7">
            <a:extLst>
              <a:ext uri="{FF2B5EF4-FFF2-40B4-BE49-F238E27FC236}">
                <a16:creationId xmlns:a16="http://schemas.microsoft.com/office/drawing/2014/main" id="{7EF3705A-7813-4D27-97E4-CA1C511822EC}"/>
              </a:ext>
            </a:extLst>
          </p:cNvPr>
          <p:cNvSpPr txBox="1"/>
          <p:nvPr/>
        </p:nvSpPr>
        <p:spPr>
          <a:xfrm>
            <a:off x="539552" y="4726272"/>
            <a:ext cx="4104456" cy="1323439"/>
          </a:xfrm>
          <a:prstGeom prst="rect">
            <a:avLst/>
          </a:prstGeom>
          <a:solidFill>
            <a:schemeClr val="bg1"/>
          </a:solidFill>
        </p:spPr>
        <p:txBody>
          <a:bodyPr wrap="square" rtlCol="0">
            <a:spAutoFit/>
          </a:bodyPr>
          <a:lstStyle/>
          <a:p>
            <a:pPr algn="ctr"/>
            <a:r>
              <a:rPr lang="fr-FR" sz="2000" dirty="0">
                <a:latin typeface="Comic Sans MS" panose="030F0702030302020204" pitchFamily="66" charset="0"/>
              </a:rPr>
              <a:t>Où avez-vous rendez-vous?</a:t>
            </a:r>
          </a:p>
          <a:p>
            <a:pPr algn="ctr"/>
            <a:r>
              <a:rPr lang="fr-FR" sz="2000" dirty="0">
                <a:latin typeface="Comic Sans MS" panose="030F0702030302020204" pitchFamily="66" charset="0"/>
              </a:rPr>
              <a:t>Ici, par ce lac </a:t>
            </a:r>
          </a:p>
          <a:p>
            <a:pPr algn="ctr"/>
            <a:r>
              <a:rPr lang="fr-FR" sz="2000" dirty="0">
                <a:latin typeface="Comic Sans MS" panose="030F0702030302020204" pitchFamily="66" charset="0"/>
              </a:rPr>
              <a:t>Et sa cuisine préférée </a:t>
            </a:r>
          </a:p>
          <a:p>
            <a:pPr algn="ctr"/>
            <a:r>
              <a:rPr lang="fr-FR" sz="2000" dirty="0">
                <a:latin typeface="Comic Sans MS" panose="030F0702030302020204" pitchFamily="66" charset="0"/>
              </a:rPr>
              <a:t>c’est le serpent sauté </a:t>
            </a:r>
          </a:p>
        </p:txBody>
      </p:sp>
      <p:sp>
        <p:nvSpPr>
          <p:cNvPr id="9" name="TextBox 8">
            <a:extLst>
              <a:ext uri="{FF2B5EF4-FFF2-40B4-BE49-F238E27FC236}">
                <a16:creationId xmlns:a16="http://schemas.microsoft.com/office/drawing/2014/main" id="{4BD3CEE4-8EC3-4917-8424-0F8B0AACDD55}"/>
              </a:ext>
            </a:extLst>
          </p:cNvPr>
          <p:cNvSpPr txBox="1"/>
          <p:nvPr/>
        </p:nvSpPr>
        <p:spPr>
          <a:xfrm>
            <a:off x="4427984" y="511541"/>
            <a:ext cx="4464496" cy="1015663"/>
          </a:xfrm>
          <a:prstGeom prst="rect">
            <a:avLst/>
          </a:prstGeom>
          <a:solidFill>
            <a:schemeClr val="bg1"/>
          </a:solidFill>
        </p:spPr>
        <p:txBody>
          <a:bodyPr wrap="square" rtlCol="0">
            <a:spAutoFit/>
          </a:bodyPr>
          <a:lstStyle/>
          <a:p>
            <a:pPr algn="ctr"/>
            <a:r>
              <a:rPr lang="fr-FR" sz="2000" dirty="0">
                <a:latin typeface="Comic Sans MS" panose="030F0702030302020204" pitchFamily="66" charset="0"/>
              </a:rPr>
              <a:t>Le serpent saute! Oh la la! </a:t>
            </a:r>
          </a:p>
          <a:p>
            <a:pPr algn="ctr"/>
            <a:r>
              <a:rPr lang="fr-FR" sz="2000" dirty="0">
                <a:latin typeface="Comic Sans MS" panose="030F0702030302020204" pitchFamily="66" charset="0"/>
              </a:rPr>
              <a:t>Je dois aller! </a:t>
            </a:r>
          </a:p>
          <a:p>
            <a:pPr algn="ctr"/>
            <a:r>
              <a:rPr lang="fr-FR" sz="2000" dirty="0">
                <a:latin typeface="Comic Sans MS" panose="030F0702030302020204" pitchFamily="66" charset="0"/>
              </a:rPr>
              <a:t>Au revoir petite souris!</a:t>
            </a:r>
          </a:p>
        </p:txBody>
      </p:sp>
      <p:sp>
        <p:nvSpPr>
          <p:cNvPr id="10" name="TextBox 9">
            <a:extLst>
              <a:ext uri="{FF2B5EF4-FFF2-40B4-BE49-F238E27FC236}">
                <a16:creationId xmlns:a16="http://schemas.microsoft.com/office/drawing/2014/main" id="{3508B79D-AE59-473B-BF09-4ED3818067DC}"/>
              </a:ext>
            </a:extLst>
          </p:cNvPr>
          <p:cNvSpPr txBox="1"/>
          <p:nvPr/>
        </p:nvSpPr>
        <p:spPr>
          <a:xfrm>
            <a:off x="4786694" y="4880159"/>
            <a:ext cx="3888432" cy="1015663"/>
          </a:xfrm>
          <a:prstGeom prst="rect">
            <a:avLst/>
          </a:prstGeom>
          <a:solidFill>
            <a:schemeClr val="bg1"/>
          </a:solidFill>
        </p:spPr>
        <p:txBody>
          <a:bodyPr wrap="square" rtlCol="0">
            <a:spAutoFit/>
          </a:bodyPr>
          <a:lstStyle/>
          <a:p>
            <a:pPr algn="ctr"/>
            <a:r>
              <a:rPr lang="fr-FR" sz="2000" dirty="0">
                <a:latin typeface="Comic Sans MS" panose="030F0702030302020204" pitchFamily="66" charset="0"/>
              </a:rPr>
              <a:t>Au revoir Monsieur Serpent!</a:t>
            </a:r>
          </a:p>
          <a:p>
            <a:pPr algn="ctr"/>
            <a:r>
              <a:rPr lang="fr-FR" sz="2000" dirty="0">
                <a:latin typeface="Comic Sans MS" panose="030F0702030302020204" pitchFamily="66" charset="0"/>
              </a:rPr>
              <a:t>Et les </a:t>
            </a:r>
            <a:r>
              <a:rPr lang="fr-FR" sz="2000" dirty="0" err="1">
                <a:latin typeface="Comic Sans MS" panose="030F0702030302020204" pitchFamily="66" charset="0"/>
              </a:rPr>
              <a:t>Gruffalos</a:t>
            </a:r>
            <a:r>
              <a:rPr lang="fr-FR" sz="2000" dirty="0">
                <a:latin typeface="Comic Sans MS" panose="030F0702030302020204" pitchFamily="66" charset="0"/>
              </a:rPr>
              <a:t>, n’existent pas!</a:t>
            </a:r>
          </a:p>
        </p:txBody>
      </p:sp>
    </p:spTree>
    <p:extLst>
      <p:ext uri="{BB962C8B-B14F-4D97-AF65-F5344CB8AC3E}">
        <p14:creationId xmlns:p14="http://schemas.microsoft.com/office/powerpoint/2010/main" val="3445599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194" name="Picture 2" descr="http://3.bp.blogspot.com/-7ymF6vc1ZnM/UGjS9dDASUI/AAAAAAAAAIc/0HBTBXZTNfs/s1600/fox8.png"/>
          <p:cNvPicPr>
            <a:picLocks noChangeAspect="1" noChangeArrowheads="1"/>
          </p:cNvPicPr>
          <p:nvPr/>
        </p:nvPicPr>
        <p:blipFill rotWithShape="1">
          <a:blip r:embed="rId2">
            <a:extLst>
              <a:ext uri="{28A0092B-C50C-407E-A947-70E740481C1C}">
                <a14:useLocalDpi xmlns:a14="http://schemas.microsoft.com/office/drawing/2010/main" val="0"/>
              </a:ext>
            </a:extLst>
          </a:blip>
          <a:srcRect l="3144" t="4310" r="2647" b="4965"/>
          <a:stretch/>
        </p:blipFill>
        <p:spPr bwMode="auto">
          <a:xfrm>
            <a:off x="0" y="394203"/>
            <a:ext cx="9171785" cy="58326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06A31F2-5301-4CC5-A729-DA6AB67B78AB}"/>
              </a:ext>
            </a:extLst>
          </p:cNvPr>
          <p:cNvSpPr txBox="1"/>
          <p:nvPr/>
        </p:nvSpPr>
        <p:spPr>
          <a:xfrm>
            <a:off x="409428" y="4149049"/>
            <a:ext cx="4176464" cy="2031325"/>
          </a:xfrm>
          <a:prstGeom prst="rect">
            <a:avLst/>
          </a:prstGeom>
          <a:solidFill>
            <a:schemeClr val="bg1"/>
          </a:solidFill>
        </p:spPr>
        <p:txBody>
          <a:bodyPr wrap="square" rtlCol="0">
            <a:spAutoFit/>
          </a:bodyPr>
          <a:lstStyle/>
          <a:p>
            <a:pPr algn="ctr"/>
            <a:r>
              <a:rPr lang="fr-FR" dirty="0">
                <a:latin typeface="Comic Sans MS" panose="030F0702030302020204" pitchFamily="66" charset="0"/>
              </a:rPr>
              <a:t>C’est qui cet animal avec...des griffes terribles, des dents terribles, des genoux noueux, des orteils crochus, et une grande verrue sur son nez.  Ses yeux sont oranges, sa langue est noire, il a des piquants violets sur son dos! </a:t>
            </a:r>
          </a:p>
        </p:txBody>
      </p:sp>
      <p:sp>
        <p:nvSpPr>
          <p:cNvPr id="6" name="TextBox 5">
            <a:extLst>
              <a:ext uri="{FF2B5EF4-FFF2-40B4-BE49-F238E27FC236}">
                <a16:creationId xmlns:a16="http://schemas.microsoft.com/office/drawing/2014/main" id="{8F8DEE41-F21F-48D8-A3F6-03E4FBD32FB3}"/>
              </a:ext>
            </a:extLst>
          </p:cNvPr>
          <p:cNvSpPr txBox="1"/>
          <p:nvPr/>
        </p:nvSpPr>
        <p:spPr>
          <a:xfrm>
            <a:off x="6276640" y="5472488"/>
            <a:ext cx="1897414" cy="707886"/>
          </a:xfrm>
          <a:prstGeom prst="rect">
            <a:avLst/>
          </a:prstGeom>
          <a:solidFill>
            <a:schemeClr val="bg1"/>
          </a:solidFill>
        </p:spPr>
        <p:txBody>
          <a:bodyPr wrap="square" rtlCol="0">
            <a:spAutoFit/>
          </a:bodyPr>
          <a:lstStyle/>
          <a:p>
            <a:pPr algn="ctr"/>
            <a:r>
              <a:rPr lang="fr-FR" sz="2000" dirty="0">
                <a:latin typeface="Comic Sans MS" panose="030F0702030302020204" pitchFamily="66" charset="0"/>
              </a:rPr>
              <a:t>Oh </a:t>
            </a:r>
            <a:r>
              <a:rPr lang="fr-FR" sz="2000" dirty="0" err="1">
                <a:latin typeface="Comic Sans MS" panose="030F0702030302020204" pitchFamily="66" charset="0"/>
              </a:rPr>
              <a:t>oh</a:t>
            </a:r>
            <a:r>
              <a:rPr lang="fr-FR" sz="2000" dirty="0">
                <a:latin typeface="Comic Sans MS" panose="030F0702030302020204" pitchFamily="66" charset="0"/>
              </a:rPr>
              <a:t>, c’est un </a:t>
            </a:r>
            <a:r>
              <a:rPr lang="fr-FR" sz="2000" dirty="0" err="1">
                <a:latin typeface="Comic Sans MS" panose="030F0702030302020204" pitchFamily="66" charset="0"/>
              </a:rPr>
              <a:t>Gruffalo</a:t>
            </a:r>
            <a:r>
              <a:rPr lang="fr-FR" sz="2000" dirty="0">
                <a:latin typeface="Comic Sans MS" panose="030F0702030302020204" pitchFamily="66" charset="0"/>
              </a:rPr>
              <a:t>! </a:t>
            </a:r>
          </a:p>
        </p:txBody>
      </p:sp>
    </p:spTree>
    <p:extLst>
      <p:ext uri="{BB962C8B-B14F-4D97-AF65-F5344CB8AC3E}">
        <p14:creationId xmlns:p14="http://schemas.microsoft.com/office/powerpoint/2010/main" val="3222089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95824"/>
            <a:ext cx="8784976" cy="6066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B6381FA0-16CF-4F27-BEE1-BEB603B5FC30}"/>
              </a:ext>
            </a:extLst>
          </p:cNvPr>
          <p:cNvSpPr txBox="1"/>
          <p:nvPr/>
        </p:nvSpPr>
        <p:spPr>
          <a:xfrm>
            <a:off x="523182" y="395824"/>
            <a:ext cx="4032448" cy="1015663"/>
          </a:xfrm>
          <a:prstGeom prst="rect">
            <a:avLst/>
          </a:prstGeom>
          <a:solidFill>
            <a:schemeClr val="bg1"/>
          </a:solidFill>
        </p:spPr>
        <p:txBody>
          <a:bodyPr wrap="square" rtlCol="0">
            <a:spAutoFit/>
          </a:bodyPr>
          <a:lstStyle/>
          <a:p>
            <a:pPr algn="ctr"/>
            <a:r>
              <a:rPr lang="fr-FR" sz="2000" dirty="0">
                <a:latin typeface="Comic Sans MS" panose="030F0702030302020204" pitchFamily="66" charset="0"/>
              </a:rPr>
              <a:t>Ma cuisine préférée! </a:t>
            </a:r>
          </a:p>
          <a:p>
            <a:pPr algn="ctr"/>
            <a:r>
              <a:rPr lang="fr-FR" sz="2000" dirty="0">
                <a:latin typeface="Comic Sans MS" panose="030F0702030302020204" pitchFamily="66" charset="0"/>
              </a:rPr>
              <a:t>Le </a:t>
            </a:r>
            <a:r>
              <a:rPr lang="fr-FR" sz="2000" dirty="0" err="1">
                <a:latin typeface="Comic Sans MS" panose="030F0702030302020204" pitchFamily="66" charset="0"/>
              </a:rPr>
              <a:t>Gruffalo</a:t>
            </a:r>
            <a:r>
              <a:rPr lang="fr-FR" sz="2000" dirty="0">
                <a:latin typeface="Comic Sans MS" panose="030F0702030302020204" pitchFamily="66" charset="0"/>
              </a:rPr>
              <a:t> a dit.  </a:t>
            </a:r>
          </a:p>
          <a:p>
            <a:pPr algn="ctr"/>
            <a:r>
              <a:rPr lang="fr-FR" sz="2000" dirty="0">
                <a:latin typeface="Comic Sans MS" panose="030F0702030302020204" pitchFamily="66" charset="0"/>
              </a:rPr>
              <a:t>Sandwich à la petite souris! </a:t>
            </a:r>
          </a:p>
        </p:txBody>
      </p:sp>
      <p:sp>
        <p:nvSpPr>
          <p:cNvPr id="6" name="TextBox 5">
            <a:extLst>
              <a:ext uri="{FF2B5EF4-FFF2-40B4-BE49-F238E27FC236}">
                <a16:creationId xmlns:a16="http://schemas.microsoft.com/office/drawing/2014/main" id="{B84717C1-BFE2-4EAA-9261-FBD1A041A137}"/>
              </a:ext>
            </a:extLst>
          </p:cNvPr>
          <p:cNvSpPr txBox="1"/>
          <p:nvPr/>
        </p:nvSpPr>
        <p:spPr>
          <a:xfrm>
            <a:off x="179512" y="5151434"/>
            <a:ext cx="3888432" cy="1015663"/>
          </a:xfrm>
          <a:prstGeom prst="rect">
            <a:avLst/>
          </a:prstGeom>
          <a:solidFill>
            <a:schemeClr val="bg1"/>
          </a:solidFill>
        </p:spPr>
        <p:txBody>
          <a:bodyPr wrap="square" rtlCol="0">
            <a:spAutoFit/>
          </a:bodyPr>
          <a:lstStyle/>
          <a:p>
            <a:pPr algn="ctr"/>
            <a:r>
              <a:rPr lang="fr-FR" sz="2000" dirty="0">
                <a:latin typeface="Comic Sans MS" panose="030F0702030302020204" pitchFamily="66" charset="0"/>
              </a:rPr>
              <a:t>Non, non, dit la petite souris </a:t>
            </a:r>
          </a:p>
          <a:p>
            <a:pPr algn="ctr"/>
            <a:r>
              <a:rPr lang="fr-FR" sz="2000" dirty="0">
                <a:latin typeface="Comic Sans MS" panose="030F0702030302020204" pitchFamily="66" charset="0"/>
              </a:rPr>
              <a:t>Viens avec moi et tu verras</a:t>
            </a:r>
          </a:p>
          <a:p>
            <a:pPr algn="ctr"/>
            <a:r>
              <a:rPr lang="fr-FR" sz="2000" dirty="0">
                <a:latin typeface="Comic Sans MS" panose="030F0702030302020204" pitchFamily="66" charset="0"/>
              </a:rPr>
              <a:t>Tout le monde a peur de moi!  </a:t>
            </a:r>
          </a:p>
        </p:txBody>
      </p:sp>
      <p:sp>
        <p:nvSpPr>
          <p:cNvPr id="7" name="TextBox 6">
            <a:extLst>
              <a:ext uri="{FF2B5EF4-FFF2-40B4-BE49-F238E27FC236}">
                <a16:creationId xmlns:a16="http://schemas.microsoft.com/office/drawing/2014/main" id="{36E483D2-67A7-4531-A05B-09343CC9A98C}"/>
              </a:ext>
            </a:extLst>
          </p:cNvPr>
          <p:cNvSpPr txBox="1"/>
          <p:nvPr/>
        </p:nvSpPr>
        <p:spPr>
          <a:xfrm>
            <a:off x="4555630" y="703601"/>
            <a:ext cx="4032448" cy="707886"/>
          </a:xfrm>
          <a:prstGeom prst="rect">
            <a:avLst/>
          </a:prstGeom>
          <a:solidFill>
            <a:schemeClr val="bg1"/>
          </a:solidFill>
        </p:spPr>
        <p:txBody>
          <a:bodyPr wrap="square" rtlCol="0">
            <a:spAutoFit/>
          </a:bodyPr>
          <a:lstStyle/>
          <a:p>
            <a:pPr algn="ctr"/>
            <a:r>
              <a:rPr lang="fr-FR" sz="2000" dirty="0">
                <a:latin typeface="Comic Sans MS" panose="030F0702030302020204" pitchFamily="66" charset="0"/>
              </a:rPr>
              <a:t>D’accord, dit le </a:t>
            </a:r>
            <a:r>
              <a:rPr lang="fr-FR" sz="2000" dirty="0" err="1">
                <a:latin typeface="Comic Sans MS" panose="030F0702030302020204" pitchFamily="66" charset="0"/>
              </a:rPr>
              <a:t>Gruffalo</a:t>
            </a:r>
            <a:endParaRPr lang="fr-FR" sz="2000" dirty="0">
              <a:latin typeface="Comic Sans MS" panose="030F0702030302020204" pitchFamily="66" charset="0"/>
            </a:endParaRPr>
          </a:p>
          <a:p>
            <a:pPr algn="ctr"/>
            <a:r>
              <a:rPr lang="fr-FR" sz="2000" dirty="0">
                <a:latin typeface="Comic Sans MS" panose="030F0702030302020204" pitchFamily="66" charset="0"/>
              </a:rPr>
              <a:t>Vas y et je te suis </a:t>
            </a:r>
          </a:p>
        </p:txBody>
      </p:sp>
      <p:sp>
        <p:nvSpPr>
          <p:cNvPr id="8" name="TextBox 7">
            <a:extLst>
              <a:ext uri="{FF2B5EF4-FFF2-40B4-BE49-F238E27FC236}">
                <a16:creationId xmlns:a16="http://schemas.microsoft.com/office/drawing/2014/main" id="{69BB248D-6B58-4A11-9E2C-26548C0D6C0A}"/>
              </a:ext>
            </a:extLst>
          </p:cNvPr>
          <p:cNvSpPr txBox="1"/>
          <p:nvPr/>
        </p:nvSpPr>
        <p:spPr>
          <a:xfrm>
            <a:off x="4716016" y="5301208"/>
            <a:ext cx="4032448" cy="1015663"/>
          </a:xfrm>
          <a:prstGeom prst="rect">
            <a:avLst/>
          </a:prstGeom>
          <a:solidFill>
            <a:schemeClr val="bg1"/>
          </a:solidFill>
        </p:spPr>
        <p:txBody>
          <a:bodyPr wrap="square" rtlCol="0">
            <a:spAutoFit/>
          </a:bodyPr>
          <a:lstStyle/>
          <a:p>
            <a:pPr algn="ctr"/>
            <a:r>
              <a:rPr lang="fr-FR" sz="2000" dirty="0">
                <a:latin typeface="Comic Sans MS" panose="030F0702030302020204" pitchFamily="66" charset="0"/>
              </a:rPr>
              <a:t>Ils marchaient et marchaient</a:t>
            </a:r>
          </a:p>
          <a:p>
            <a:pPr algn="ctr"/>
            <a:r>
              <a:rPr lang="fr-FR" sz="2000" dirty="0">
                <a:latin typeface="Comic Sans MS" panose="030F0702030302020204" pitchFamily="66" charset="0"/>
              </a:rPr>
              <a:t>Jusqu’à le </a:t>
            </a:r>
            <a:r>
              <a:rPr lang="fr-FR" sz="2000" dirty="0" err="1">
                <a:latin typeface="Comic Sans MS" panose="030F0702030302020204" pitchFamily="66" charset="0"/>
              </a:rPr>
              <a:t>Gruffalo</a:t>
            </a:r>
            <a:r>
              <a:rPr lang="fr-FR" sz="2000" dirty="0">
                <a:latin typeface="Comic Sans MS" panose="030F0702030302020204" pitchFamily="66" charset="0"/>
              </a:rPr>
              <a:t> a dit</a:t>
            </a:r>
          </a:p>
          <a:p>
            <a:pPr algn="ctr"/>
            <a:r>
              <a:rPr lang="fr-FR" sz="2000" dirty="0">
                <a:latin typeface="Comic Sans MS" panose="030F0702030302020204" pitchFamily="66" charset="0"/>
              </a:rPr>
              <a:t>Ecoutez! J’entends un siffle! </a:t>
            </a:r>
          </a:p>
        </p:txBody>
      </p:sp>
    </p:spTree>
    <p:extLst>
      <p:ext uri="{BB962C8B-B14F-4D97-AF65-F5344CB8AC3E}">
        <p14:creationId xmlns:p14="http://schemas.microsoft.com/office/powerpoint/2010/main" val="15775764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14969B80FE6A4B8156AACE8CE1EE66" ma:contentTypeVersion="7" ma:contentTypeDescription="Create a new document." ma:contentTypeScope="" ma:versionID="78b736a0c9b4f6e9e9beb8fe6de2fec1">
  <xsd:schema xmlns:xsd="http://www.w3.org/2001/XMLSchema" xmlns:xs="http://www.w3.org/2001/XMLSchema" xmlns:p="http://schemas.microsoft.com/office/2006/metadata/properties" xmlns:ns2="35f165bb-3042-4123-8d2a-cb2edb443c77" xmlns:ns3="893221e6-0abb-43e0-a8f0-3c886a764b2a" targetNamespace="http://schemas.microsoft.com/office/2006/metadata/properties" ma:root="true" ma:fieldsID="3f150b657938d9b0fd1696e13c9d94b1" ns2:_="" ns3:_="">
    <xsd:import namespace="35f165bb-3042-4123-8d2a-cb2edb443c77"/>
    <xsd:import namespace="893221e6-0abb-43e0-a8f0-3c886a764b2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f165bb-3042-4123-8d2a-cb2edb443c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3221e6-0abb-43e0-a8f0-3c886a764b2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EF1FD68-2B7F-4A7F-BFF2-D05700899322}"/>
</file>

<file path=customXml/itemProps2.xml><?xml version="1.0" encoding="utf-8"?>
<ds:datastoreItem xmlns:ds="http://schemas.openxmlformats.org/officeDocument/2006/customXml" ds:itemID="{912757AA-3484-4B03-B92E-3D1EED1EFB08}"/>
</file>

<file path=customXml/itemProps3.xml><?xml version="1.0" encoding="utf-8"?>
<ds:datastoreItem xmlns:ds="http://schemas.openxmlformats.org/officeDocument/2006/customXml" ds:itemID="{2C5FE700-FAED-4332-9DA3-82116C30B8C3}"/>
</file>

<file path=docProps/app.xml><?xml version="1.0" encoding="utf-8"?>
<Properties xmlns="http://schemas.openxmlformats.org/officeDocument/2006/extended-properties" xmlns:vt="http://schemas.openxmlformats.org/officeDocument/2006/docPropsVTypes">
  <TotalTime>141</TotalTime>
  <Words>702</Words>
  <Application>Microsoft Office PowerPoint</Application>
  <PresentationFormat>On-screen Show (4:3)</PresentationFormat>
  <Paragraphs>103</Paragraphs>
  <Slides>13</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Miss Jackson</dc:creator>
  <cp:lastModifiedBy>Ann Robertson</cp:lastModifiedBy>
  <cp:revision>22</cp:revision>
  <dcterms:created xsi:type="dcterms:W3CDTF">2018-04-07T22:56:22Z</dcterms:created>
  <dcterms:modified xsi:type="dcterms:W3CDTF">2019-03-06T22:32:15Z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0x0101003214969B80FE6A4B8156AACE8CE1EE66</vt:lpwstr>
  </property>
</Properties>
</file>