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9"/>
  </p:notesMasterIdLst>
  <p:sldIdLst>
    <p:sldId id="260" r:id="rId2"/>
    <p:sldId id="266" r:id="rId3"/>
    <p:sldId id="273" r:id="rId4"/>
    <p:sldId id="275" r:id="rId5"/>
    <p:sldId id="276" r:id="rId6"/>
    <p:sldId id="274" r:id="rId7"/>
    <p:sldId id="26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Twinkl SemiBold" charset="0"/>
      <p:bold r:id="rId14"/>
    </p:embeddedFont>
    <p:embeddedFont>
      <p:font typeface="Clear Sans Medium" panose="020B0604020202020204" charset="0"/>
      <p:regular r:id="rId15"/>
      <p:italic r:id="rId16"/>
    </p:embeddedFont>
    <p:embeddedFont>
      <p:font typeface="Twinkl Light" charset="0"/>
      <p:regular r:id="rId17"/>
    </p:embeddedFont>
    <p:embeddedFont>
      <p:font typeface="Clear Sans Light" panose="020B0604020202020204" charset="0"/>
      <p:regular r:id="rId18"/>
    </p:embeddedFont>
    <p:embeddedFont>
      <p:font typeface="Clear Sans" panose="020B0604020202020204" charset="0"/>
      <p:regular r:id="rId19"/>
      <p:bold r:id="rId20"/>
      <p:italic r:id="rId21"/>
      <p:boldItalic r:id="rId22"/>
    </p:embeddedFont>
    <p:embeddedFont>
      <p:font typeface="Sassoon Infant Rg" panose="02000503030000020003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D31"/>
    <a:srgbClr val="4D533B"/>
    <a:srgbClr val="4095A3"/>
    <a:srgbClr val="B2D30B"/>
    <a:srgbClr val="639FCE"/>
    <a:srgbClr val="65BA5E"/>
    <a:srgbClr val="5E7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87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544AD-5AD8-424C-9184-AE7CEE06F1AC}" type="datetimeFigureOut">
              <a:rPr lang="en-GB" smtClean="0"/>
              <a:t>29/05/2020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5D35D-E792-41E1-B498-39BBA43D40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69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fld id="{2D0C1446-1B5C-435C-A33B-16F5C9EF8B43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2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5603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fld id="{2D0C1446-1B5C-435C-A33B-16F5C9EF8B43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3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77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fld id="{2D0C1446-1B5C-435C-A33B-16F5C9EF8B43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4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049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fld id="{2D0C1446-1B5C-435C-A33B-16F5C9EF8B43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5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247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fld id="{2D0C1446-1B5C-435C-A33B-16F5C9EF8B43}" type="slidenum">
              <a:rPr lang="en-GB" altLang="en-US" smtClean="0">
                <a:solidFill>
                  <a:prstClr val="black"/>
                </a:solidFill>
                <a:latin typeface="Calibri" panose="020F0502020204030204" pitchFamily="34" charset="0"/>
              </a:rPr>
              <a:pPr/>
              <a:t>6</a:t>
            </a:fld>
            <a:endParaRPr lang="en-GB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  <p:sp>
        <p:nvSpPr>
          <p:cNvPr id="3" name="Rounded Rectangle 2"/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19567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803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solidFill>
                  <a:prstClr val="white"/>
                </a:solidFill>
                <a:latin typeface="Twinkl Light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52066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295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5465" userDrawn="1">
          <p15:clr>
            <a:srgbClr val="A4A3A4"/>
          </p15:clr>
        </p15:guide>
        <p15:guide id="4" pos="5329" userDrawn="1">
          <p15:clr>
            <a:srgbClr val="A4A3A4"/>
          </p15:clr>
        </p15:guide>
        <p15:guide id="6" orient="horz" pos="41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  <p15:guide id="9" pos="5397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54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268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5" r:id="rId3"/>
    <p:sldLayoutId id="2147483677" r:id="rId4"/>
    <p:sldLayoutId id="2147483676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78" userDrawn="1">
          <p15:clr>
            <a:srgbClr val="A4A3A4"/>
          </p15:clr>
        </p15:guide>
        <p15:guide id="4" orient="horz" pos="414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orient="horz" pos="3906" userDrawn="1">
          <p15:clr>
            <a:srgbClr val="A4A3A4"/>
          </p15:clr>
        </p15:guide>
        <p15:guide id="7" pos="295" userDrawn="1">
          <p15:clr>
            <a:srgbClr val="A4A3A4"/>
          </p15:clr>
        </p15:guide>
        <p15:guide id="8" pos="431" userDrawn="1">
          <p15:clr>
            <a:srgbClr val="A4A3A4"/>
          </p15:clr>
        </p15:guide>
        <p15:guide id="9" pos="5465" userDrawn="1">
          <p15:clr>
            <a:srgbClr val="A4A3A4"/>
          </p15:clr>
        </p15:guide>
        <p15:guide id="10" pos="5329" userDrawn="1">
          <p15:clr>
            <a:srgbClr val="A4A3A4"/>
          </p15:clr>
        </p15:guide>
        <p15:guide id="11" pos="5397" userDrawn="1">
          <p15:clr>
            <a:srgbClr val="A4A3A4"/>
          </p15:clr>
        </p15:guide>
        <p15:guide id="12" orient="horz" pos="34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73075" y="690664"/>
            <a:ext cx="8196263" cy="18159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prstClr val="white"/>
              </a:solidFill>
              <a:latin typeface="Twinkl Light" pitchFamily="2" charset="0"/>
            </a:endParaRPr>
          </a:p>
        </p:txBody>
      </p:sp>
      <p:sp>
        <p:nvSpPr>
          <p:cNvPr id="8195" name="Title 7"/>
          <p:cNvSpPr>
            <a:spLocks/>
          </p:cNvSpPr>
          <p:nvPr/>
        </p:nvSpPr>
        <p:spPr bwMode="auto">
          <a:xfrm>
            <a:off x="698432" y="796975"/>
            <a:ext cx="7761356" cy="16033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altLang="en-US" sz="4800" b="1" dirty="0">
                <a:solidFill>
                  <a:prstClr val="white"/>
                </a:solidFill>
                <a:latin typeface="Twinkl Light" pitchFamily="2" charset="0"/>
                <a:cs typeface="Clear Sans Light" panose="020B0303030202020304" pitchFamily="34" charset="0"/>
              </a:rPr>
              <a:t>There, Their and They’re</a:t>
            </a:r>
            <a:r>
              <a:rPr lang="en-GB" altLang="en-US" sz="4800" b="1" dirty="0">
                <a:solidFill>
                  <a:prstClr val="white"/>
                </a:solidFill>
                <a:latin typeface="Twinkl Light" pitchFamily="2" charset="0"/>
                <a:cs typeface="Clear Sans Medium" panose="020B0603030202020304" pitchFamily="34" charset="0"/>
              </a:rPr>
              <a:t/>
            </a:r>
            <a:br>
              <a:rPr lang="en-GB" altLang="en-US" sz="4800" b="1" dirty="0">
                <a:solidFill>
                  <a:prstClr val="white"/>
                </a:solidFill>
                <a:latin typeface="Twinkl Light" pitchFamily="2" charset="0"/>
                <a:cs typeface="Clear Sans Medium" panose="020B0603030202020304" pitchFamily="34" charset="0"/>
              </a:rPr>
            </a:br>
            <a:r>
              <a:rPr lang="en-GB" altLang="en-US" sz="4800" b="1" dirty="0">
                <a:solidFill>
                  <a:prstClr val="white"/>
                </a:solidFill>
                <a:latin typeface="Twinkl SemiBold"/>
                <a:cs typeface="Clear Sans Medium" panose="020B0603030202020304" pitchFamily="34" charset="0"/>
              </a:rPr>
              <a:t>Homophones</a:t>
            </a:r>
            <a:endParaRPr lang="en-GB" altLang="en-US" sz="4800" dirty="0">
              <a:solidFill>
                <a:srgbClr val="E1DDD1"/>
              </a:solidFill>
              <a:latin typeface="Twinkl SemiBold"/>
              <a:cs typeface="Clear Sans" panose="020B05030302020203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4213" y="1430959"/>
            <a:ext cx="7775575" cy="4881562"/>
          </a:xfrm>
          <a:prstGeom prst="roundRect">
            <a:avLst>
              <a:gd name="adj" fmla="val 0"/>
            </a:avLst>
          </a:prstGeom>
        </p:spPr>
        <p:txBody>
          <a:bodyPr lIns="0" rIns="0"/>
          <a:lstStyle/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These words all the sound the same, but they are spelt differently, and have different meanings.</a:t>
            </a: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        there</a:t>
            </a: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        their</a:t>
            </a: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GB" altLang="en-US" sz="40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       they’re</a:t>
            </a:r>
          </a:p>
        </p:txBody>
      </p:sp>
      <p:sp>
        <p:nvSpPr>
          <p:cNvPr id="9" name="Rectangle 8"/>
          <p:cNvSpPr/>
          <p:nvPr/>
        </p:nvSpPr>
        <p:spPr>
          <a:xfrm>
            <a:off x="684213" y="544248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/>
                <a:cs typeface="Clear Sans Light" panose="020B0303030202020304" pitchFamily="34" charset="0"/>
              </a:rPr>
              <a:t>Homophones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3" y="1915064"/>
            <a:ext cx="3052500" cy="503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4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4213" y="1430959"/>
            <a:ext cx="7775575" cy="4881562"/>
          </a:xfrm>
          <a:prstGeom prst="roundRect">
            <a:avLst>
              <a:gd name="adj" fmla="val 0"/>
            </a:avLst>
          </a:prstGeom>
        </p:spPr>
        <p:txBody>
          <a:bodyPr lIns="0" rIns="0"/>
          <a:lstStyle/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‘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there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’ refers to a place or position.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The children are playing over 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there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24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There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 is an aeroplane in the sky.</a:t>
            </a:r>
          </a:p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3" y="544248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/>
                <a:cs typeface="Clear Sans Light" panose="020B0303030202020304" pitchFamily="34" charset="0"/>
              </a:rPr>
              <a:t>there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967" y="1448211"/>
            <a:ext cx="4929320" cy="26917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9963" y="4749710"/>
            <a:ext cx="2708694" cy="133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4213" y="1430959"/>
            <a:ext cx="7775575" cy="4881562"/>
          </a:xfrm>
          <a:prstGeom prst="roundRect">
            <a:avLst>
              <a:gd name="adj" fmla="val 0"/>
            </a:avLst>
          </a:prstGeom>
        </p:spPr>
        <p:txBody>
          <a:bodyPr lIns="0" rIns="0"/>
          <a:lstStyle/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‘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their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’ is a possessive adjective. This means it shows ownership or belonging.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Their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 lunch was very tasty.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24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accent5">
                  <a:lumMod val="40000"/>
                  <a:lumOff val="60000"/>
                </a:schemeClr>
              </a:solidFill>
              <a:latin typeface="Twinkl SemiBold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The children are wearing </a:t>
            </a:r>
            <a:r>
              <a:rPr lang="en-GB" altLang="en-US" sz="16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their</a:t>
            </a: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 school uniform.</a:t>
            </a:r>
          </a:p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3" y="544248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/>
                <a:cs typeface="Clear Sans Light" panose="020B0303030202020304" pitchFamily="34" charset="0"/>
              </a:rPr>
              <a:t>their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101" y="2393946"/>
            <a:ext cx="3329797" cy="1618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22" y="4629295"/>
            <a:ext cx="2459554" cy="2970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4213" y="1430959"/>
            <a:ext cx="7775575" cy="4881562"/>
          </a:xfrm>
          <a:prstGeom prst="roundRect">
            <a:avLst>
              <a:gd name="adj" fmla="val 0"/>
            </a:avLst>
          </a:prstGeom>
        </p:spPr>
        <p:txBody>
          <a:bodyPr lIns="0" rIns="0"/>
          <a:lstStyle/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‘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they’re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’ is a contraction. This means it is a shorter way of saying ‘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they are</a:t>
            </a:r>
            <a:r>
              <a:rPr lang="en-GB" alt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inkl Light" pitchFamily="2" charset="0"/>
                <a:cs typeface="Clear Sans Light" panose="020B0303030202020304" pitchFamily="34" charset="0"/>
              </a:rPr>
              <a:t>’.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They’re </a:t>
            </a: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playing a game together.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fontAlgn="auto">
              <a:lnSpc>
                <a:spcPct val="100000"/>
              </a:lnSpc>
              <a:spcAft>
                <a:spcPts val="24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accent5">
                  <a:lumMod val="40000"/>
                  <a:lumOff val="60000"/>
                </a:schemeClr>
              </a:solidFill>
              <a:latin typeface="Twinkl SemiBold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They’re</a:t>
            </a: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 running around the track.</a:t>
            </a:r>
          </a:p>
          <a:p>
            <a:pPr marL="0" indent="0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3" y="544248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/>
                <a:cs typeface="Clear Sans Light" panose="020B0303030202020304" pitchFamily="34" charset="0"/>
              </a:rPr>
              <a:t>they’re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784" y="2411853"/>
            <a:ext cx="2320505" cy="1698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90" y="4735897"/>
            <a:ext cx="1321816" cy="14233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909" y="4735896"/>
            <a:ext cx="1037467" cy="14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83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684213" y="1430959"/>
            <a:ext cx="7775575" cy="708392"/>
          </a:xfrm>
          <a:prstGeom prst="roundRect">
            <a:avLst>
              <a:gd name="adj" fmla="val 0"/>
            </a:avLst>
          </a:prstGeom>
        </p:spPr>
        <p:txBody>
          <a:bodyPr lIns="0" rIns="0"/>
          <a:lstStyle/>
          <a:p>
            <a:pPr marL="0" indent="0" algn="ctr" fontAlgn="auto">
              <a:lnSpc>
                <a:spcPct val="100000"/>
              </a:lnSpc>
              <a:spcAft>
                <a:spcPts val="2400"/>
              </a:spcAft>
              <a:buNone/>
              <a:defRPr/>
            </a:pP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They’re</a:t>
            </a: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 all talking to 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their</a:t>
            </a: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 friends over </a:t>
            </a:r>
            <a:r>
              <a:rPr lang="en-GB" altLang="en-US" sz="1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 pitchFamily="2" charset="0"/>
                <a:cs typeface="Clear Sans Light" panose="020B0303030202020304" pitchFamily="34" charset="0"/>
              </a:rPr>
              <a:t>there</a:t>
            </a:r>
            <a:r>
              <a:rPr lang="en-GB" altLang="en-US" sz="1600" dirty="0">
                <a:solidFill>
                  <a:schemeClr val="tx1"/>
                </a:solidFill>
                <a:latin typeface="Twinkl Light" pitchFamily="2" charset="0"/>
                <a:cs typeface="Clear Sans Light" panose="020B0303030202020304" pitchFamily="34" charset="0"/>
              </a:rPr>
              <a:t>.</a:t>
            </a:r>
          </a:p>
          <a:p>
            <a:pPr marL="0" indent="0" algn="ctr" fontAlgn="auto">
              <a:lnSpc>
                <a:spcPct val="100000"/>
              </a:lnSpc>
              <a:spcAft>
                <a:spcPts val="1200"/>
              </a:spcAft>
              <a:buNone/>
              <a:defRPr/>
            </a:pPr>
            <a:endParaRPr lang="en-GB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Twinkl Light" pitchFamily="2" charset="0"/>
              <a:cs typeface="Clear Sans Light" panose="020B03030302020203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4213" y="544248"/>
            <a:ext cx="7775575" cy="772107"/>
          </a:xfrm>
          <a:prstGeom prst="rect">
            <a:avLst/>
          </a:prstGeom>
        </p:spPr>
        <p:txBody>
          <a:bodyPr wrap="square" lIns="0" tIns="108000" rIns="0" bIns="10800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GB" sz="3600" dirty="0">
                <a:solidFill>
                  <a:schemeClr val="accent5">
                    <a:lumMod val="40000"/>
                    <a:lumOff val="60000"/>
                  </a:schemeClr>
                </a:solidFill>
                <a:latin typeface="Twinkl SemiBold"/>
                <a:cs typeface="Clear Sans Light" panose="020B0303030202020304" pitchFamily="34" charset="0"/>
              </a:rPr>
              <a:t>there, their and they’re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18" y="2042269"/>
            <a:ext cx="7306574" cy="493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21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83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Custom 1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Presentation1" id="{F39675F9-5B18-4EAA-A39F-B4B9D64CDB61}" vid="{313AF7C6-24E2-4CCB-80D0-7B75157E430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Secondary PowerPoint Template</Template>
  <TotalTime>96</TotalTime>
  <Words>140</Words>
  <Application>Microsoft Office PowerPoint</Application>
  <PresentationFormat>On-screen Show (4:3)</PresentationFormat>
  <Paragraphs>36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Twinkl SemiBold</vt:lpstr>
      <vt:lpstr>Clear Sans Medium</vt:lpstr>
      <vt:lpstr>Twinkl Light</vt:lpstr>
      <vt:lpstr>Clear Sans Light</vt:lpstr>
      <vt:lpstr>Clear Sans</vt:lpstr>
      <vt:lpstr>Sassoon Infant Rg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Lewis Wright</dc:creator>
  <cp:lastModifiedBy>Lee Anderson</cp:lastModifiedBy>
  <cp:revision>12</cp:revision>
  <dcterms:created xsi:type="dcterms:W3CDTF">2017-05-25T08:09:34Z</dcterms:created>
  <dcterms:modified xsi:type="dcterms:W3CDTF">2020-05-29T07:53:43Z</dcterms:modified>
</cp:coreProperties>
</file>