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61" r:id="rId3"/>
    <p:sldId id="262" r:id="rId4"/>
    <p:sldId id="300" r:id="rId5"/>
    <p:sldId id="285" r:id="rId6"/>
    <p:sldId id="267" r:id="rId7"/>
    <p:sldId id="274" r:id="rId8"/>
    <p:sldId id="310" r:id="rId9"/>
    <p:sldId id="298" r:id="rId10"/>
    <p:sldId id="296" r:id="rId11"/>
    <p:sldId id="301" r:id="rId12"/>
    <p:sldId id="302" r:id="rId13"/>
    <p:sldId id="303" r:id="rId14"/>
    <p:sldId id="295" r:id="rId15"/>
    <p:sldId id="304" r:id="rId16"/>
    <p:sldId id="318" r:id="rId17"/>
    <p:sldId id="319" r:id="rId18"/>
    <p:sldId id="311" r:id="rId19"/>
    <p:sldId id="312" r:id="rId20"/>
    <p:sldId id="313" r:id="rId21"/>
    <p:sldId id="314" r:id="rId22"/>
    <p:sldId id="315" r:id="rId23"/>
    <p:sldId id="316" r:id="rId24"/>
    <p:sldId id="317" r:id="rId25"/>
    <p:sldId id="309" r:id="rId2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42" autoAdjust="0"/>
    <p:restoredTop sz="94660"/>
  </p:normalViewPr>
  <p:slideViewPr>
    <p:cSldViewPr>
      <p:cViewPr>
        <p:scale>
          <a:sx n="108" d="100"/>
          <a:sy n="108" d="100"/>
        </p:scale>
        <p:origin x="-564" y="-3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3C0CA9-A907-4B52-9ECD-FE738F9A8299}" type="datetimeFigureOut">
              <a:rPr lang="en-GB" smtClean="0"/>
              <a:t>12/09/2019</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01E02C-4B50-4152-80C9-F44D3BF3D2F1}" type="slidenum">
              <a:rPr lang="en-GB" smtClean="0"/>
              <a:t>‹#›</a:t>
            </a:fld>
            <a:endParaRPr lang="en-GB"/>
          </a:p>
        </p:txBody>
      </p:sp>
    </p:spTree>
    <p:extLst>
      <p:ext uri="{BB962C8B-B14F-4D97-AF65-F5344CB8AC3E}">
        <p14:creationId xmlns:p14="http://schemas.microsoft.com/office/powerpoint/2010/main" val="274038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D4B5EC0-DC2C-49D4-9343-B24DD3C1F752}" type="slidenum">
              <a:rPr lang="en-GB" smtClean="0"/>
              <a:pPr/>
              <a:t>2</a:t>
            </a:fld>
            <a:endParaRPr lang="en-GB"/>
          </a:p>
        </p:txBody>
      </p:sp>
    </p:spTree>
    <p:extLst>
      <p:ext uri="{BB962C8B-B14F-4D97-AF65-F5344CB8AC3E}">
        <p14:creationId xmlns:p14="http://schemas.microsoft.com/office/powerpoint/2010/main" val="2578859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D4B5EC0-DC2C-49D4-9343-B24DD3C1F752}" type="slidenum">
              <a:rPr lang="en-GB" smtClean="0"/>
              <a:pPr/>
              <a:t>3</a:t>
            </a:fld>
            <a:endParaRPr lang="en-GB"/>
          </a:p>
        </p:txBody>
      </p:sp>
    </p:spTree>
    <p:extLst>
      <p:ext uri="{BB962C8B-B14F-4D97-AF65-F5344CB8AC3E}">
        <p14:creationId xmlns:p14="http://schemas.microsoft.com/office/powerpoint/2010/main" val="1860665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D4B5EC0-DC2C-49D4-9343-B24DD3C1F752}" type="slidenum">
              <a:rPr lang="en-GB" smtClean="0"/>
              <a:pPr/>
              <a:t>5</a:t>
            </a:fld>
            <a:endParaRPr lang="en-GB"/>
          </a:p>
        </p:txBody>
      </p:sp>
    </p:spTree>
    <p:extLst>
      <p:ext uri="{BB962C8B-B14F-4D97-AF65-F5344CB8AC3E}">
        <p14:creationId xmlns:p14="http://schemas.microsoft.com/office/powerpoint/2010/main" val="1860665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D4B5EC0-DC2C-49D4-9343-B24DD3C1F752}" type="slidenum">
              <a:rPr lang="en-GB" smtClean="0"/>
              <a:pPr/>
              <a:t>6</a:t>
            </a:fld>
            <a:endParaRPr lang="en-GB"/>
          </a:p>
        </p:txBody>
      </p:sp>
    </p:spTree>
    <p:extLst>
      <p:ext uri="{BB962C8B-B14F-4D97-AF65-F5344CB8AC3E}">
        <p14:creationId xmlns:p14="http://schemas.microsoft.com/office/powerpoint/2010/main" val="1872426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D4B5EC0-DC2C-49D4-9343-B24DD3C1F752}" type="slidenum">
              <a:rPr lang="en-GB" smtClean="0"/>
              <a:pPr/>
              <a:t>7</a:t>
            </a:fld>
            <a:endParaRPr lang="en-GB"/>
          </a:p>
        </p:txBody>
      </p:sp>
    </p:spTree>
    <p:extLst>
      <p:ext uri="{BB962C8B-B14F-4D97-AF65-F5344CB8AC3E}">
        <p14:creationId xmlns:p14="http://schemas.microsoft.com/office/powerpoint/2010/main" val="1047172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D4B5EC0-DC2C-49D4-9343-B24DD3C1F752}" type="slidenum">
              <a:rPr lang="en-GB" smtClean="0"/>
              <a:pPr/>
              <a:t>8</a:t>
            </a:fld>
            <a:endParaRPr lang="en-GB"/>
          </a:p>
        </p:txBody>
      </p:sp>
    </p:spTree>
    <p:extLst>
      <p:ext uri="{BB962C8B-B14F-4D97-AF65-F5344CB8AC3E}">
        <p14:creationId xmlns:p14="http://schemas.microsoft.com/office/powerpoint/2010/main" val="2261725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D4B5EC0-DC2C-49D4-9343-B24DD3C1F752}" type="slidenum">
              <a:rPr lang="en-GB" smtClean="0"/>
              <a:pPr/>
              <a:t>9</a:t>
            </a:fld>
            <a:endParaRPr lang="en-GB"/>
          </a:p>
        </p:txBody>
      </p:sp>
    </p:spTree>
    <p:extLst>
      <p:ext uri="{BB962C8B-B14F-4D97-AF65-F5344CB8AC3E}">
        <p14:creationId xmlns:p14="http://schemas.microsoft.com/office/powerpoint/2010/main" val="3607663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D4B5EC0-DC2C-49D4-9343-B24DD3C1F752}" type="slidenum">
              <a:rPr lang="en-GB" smtClean="0"/>
              <a:pPr/>
              <a:t>14</a:t>
            </a:fld>
            <a:endParaRPr lang="en-GB"/>
          </a:p>
        </p:txBody>
      </p:sp>
    </p:spTree>
    <p:extLst>
      <p:ext uri="{BB962C8B-B14F-4D97-AF65-F5344CB8AC3E}">
        <p14:creationId xmlns:p14="http://schemas.microsoft.com/office/powerpoint/2010/main" val="3607663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D4B5EC0-DC2C-49D4-9343-B24DD3C1F752}" type="slidenum">
              <a:rPr lang="en-GB" smtClean="0"/>
              <a:pPr/>
              <a:t>15</a:t>
            </a:fld>
            <a:endParaRPr lang="en-GB"/>
          </a:p>
        </p:txBody>
      </p:sp>
    </p:spTree>
    <p:extLst>
      <p:ext uri="{BB962C8B-B14F-4D97-AF65-F5344CB8AC3E}">
        <p14:creationId xmlns:p14="http://schemas.microsoft.com/office/powerpoint/2010/main" val="36076634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Templateswise.c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915566"/>
            <a:ext cx="7772400" cy="757907"/>
          </a:xfrm>
        </p:spPr>
        <p:txBody>
          <a:bodyPr/>
          <a:lstStyle>
            <a:lvl1pPr>
              <a:defRPr>
                <a:solidFill>
                  <a:schemeClr val="tx1">
                    <a:lumMod val="75000"/>
                    <a:lumOff val="25000"/>
                  </a:schemeClr>
                </a:solidFill>
              </a:defRPr>
            </a:lvl1pPr>
          </a:lstStyle>
          <a:p>
            <a:r>
              <a:rPr lang="en-US" dirty="0"/>
              <a:t>NAME OF PRESENTATION</a:t>
            </a:r>
          </a:p>
        </p:txBody>
      </p:sp>
      <p:sp>
        <p:nvSpPr>
          <p:cNvPr id="3" name="Subtitle 2"/>
          <p:cNvSpPr>
            <a:spLocks noGrp="1"/>
          </p:cNvSpPr>
          <p:nvPr>
            <p:ph type="subTitle" idx="1" hasCustomPrompt="1"/>
          </p:nvPr>
        </p:nvSpPr>
        <p:spPr>
          <a:xfrm>
            <a:off x="1371600" y="1457449"/>
            <a:ext cx="6400800" cy="593204"/>
          </a:xfrm>
        </p:spPr>
        <p:txBody>
          <a:bodyPr/>
          <a:lstStyle>
            <a:lvl1pPr marL="0" indent="0" algn="ct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Company Name</a:t>
            </a:r>
          </a:p>
        </p:txBody>
      </p:sp>
      <p:sp>
        <p:nvSpPr>
          <p:cNvPr id="4" name="Date Placeholder 3"/>
          <p:cNvSpPr>
            <a:spLocks noGrp="1"/>
          </p:cNvSpPr>
          <p:nvPr>
            <p:ph type="dt" sz="half" idx="10"/>
          </p:nvPr>
        </p:nvSpPr>
        <p:spPr/>
        <p:txBody>
          <a:bodyPr/>
          <a:lstStyle/>
          <a:p>
            <a:fld id="{9692BD7F-8175-45A1-9D78-819339C53B80}"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6AEF8F-4AC9-42BF-9D71-5F1F07E0DFCD}" type="slidenum">
              <a:rPr lang="en-US" smtClean="0"/>
              <a:t>‹#›</a:t>
            </a:fld>
            <a:endParaRPr lang="en-US"/>
          </a:p>
        </p:txBody>
      </p:sp>
    </p:spTree>
    <p:extLst>
      <p:ext uri="{BB962C8B-B14F-4D97-AF65-F5344CB8AC3E}">
        <p14:creationId xmlns:p14="http://schemas.microsoft.com/office/powerpoint/2010/main" val="183822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 Templateswise.c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39752" y="205979"/>
            <a:ext cx="6347048" cy="857250"/>
          </a:xfrm>
        </p:spPr>
        <p:txBody>
          <a:bodyPr/>
          <a:lstStyle>
            <a:lvl1pPr algn="l">
              <a:defRPr/>
            </a:lvl1pPr>
          </a:lstStyle>
          <a:p>
            <a:r>
              <a:rPr lang="en-US" dirty="0"/>
              <a:t>Title</a:t>
            </a:r>
          </a:p>
        </p:txBody>
      </p:sp>
      <p:sp>
        <p:nvSpPr>
          <p:cNvPr id="3" name="Content Placeholder 2"/>
          <p:cNvSpPr>
            <a:spLocks noGrp="1"/>
          </p:cNvSpPr>
          <p:nvPr>
            <p:ph idx="1" hasCustomPrompt="1"/>
          </p:nvPr>
        </p:nvSpPr>
        <p:spPr>
          <a:xfrm>
            <a:off x="2339752" y="1200151"/>
            <a:ext cx="6347048" cy="3394472"/>
          </a:xfrm>
        </p:spPr>
        <p:txBody>
          <a:body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p>
        </p:txBody>
      </p:sp>
      <p:sp>
        <p:nvSpPr>
          <p:cNvPr id="4" name="Date Placeholder 3"/>
          <p:cNvSpPr>
            <a:spLocks noGrp="1"/>
          </p:cNvSpPr>
          <p:nvPr>
            <p:ph type="dt" sz="half" idx="10"/>
          </p:nvPr>
        </p:nvSpPr>
        <p:spPr/>
        <p:txBody>
          <a:bodyPr/>
          <a:lstStyle/>
          <a:p>
            <a:fld id="{9692BD7F-8175-45A1-9D78-819339C53B80}"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6AEF8F-4AC9-42BF-9D71-5F1F07E0DFCD}" type="slidenum">
              <a:rPr lang="en-US" smtClean="0"/>
              <a:t>‹#›</a:t>
            </a:fld>
            <a:endParaRPr lang="en-US"/>
          </a:p>
        </p:txBody>
      </p:sp>
    </p:spTree>
    <p:extLst>
      <p:ext uri="{BB962C8B-B14F-4D97-AF65-F5344CB8AC3E}">
        <p14:creationId xmlns:p14="http://schemas.microsoft.com/office/powerpoint/2010/main" val="1408850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2 - Templateswise.c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915566"/>
            <a:ext cx="8229600" cy="857250"/>
          </a:xfrm>
        </p:spPr>
        <p:txBody>
          <a:bodyPr/>
          <a:lstStyle>
            <a:lvl1pPr>
              <a:defRPr/>
            </a:lvl1pPr>
          </a:lstStyle>
          <a:p>
            <a:r>
              <a:rPr lang="en-US" dirty="0"/>
              <a:t>Title</a:t>
            </a:r>
          </a:p>
        </p:txBody>
      </p:sp>
      <p:sp>
        <p:nvSpPr>
          <p:cNvPr id="3" name="Content Placeholder 2"/>
          <p:cNvSpPr>
            <a:spLocks noGrp="1"/>
          </p:cNvSpPr>
          <p:nvPr>
            <p:ph idx="1" hasCustomPrompt="1"/>
          </p:nvPr>
        </p:nvSpPr>
        <p:spPr>
          <a:xfrm>
            <a:off x="457200" y="1779663"/>
            <a:ext cx="8229600" cy="2814960"/>
          </a:xfrm>
        </p:spPr>
        <p:txBody>
          <a:bodyPr/>
          <a:lstStyle>
            <a:lvl1pPr marL="0" indent="0" algn="ctr">
              <a:buNone/>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p>
        </p:txBody>
      </p:sp>
      <p:sp>
        <p:nvSpPr>
          <p:cNvPr id="4" name="Date Placeholder 3"/>
          <p:cNvSpPr>
            <a:spLocks noGrp="1"/>
          </p:cNvSpPr>
          <p:nvPr>
            <p:ph type="dt" sz="half" idx="10"/>
          </p:nvPr>
        </p:nvSpPr>
        <p:spPr/>
        <p:txBody>
          <a:bodyPr/>
          <a:lstStyle/>
          <a:p>
            <a:fld id="{9692BD7F-8175-45A1-9D78-819339C53B80}"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6AEF8F-4AC9-42BF-9D71-5F1F07E0DFCD}" type="slidenum">
              <a:rPr lang="en-US" smtClean="0"/>
              <a:t>‹#›</a:t>
            </a:fld>
            <a:endParaRPr lang="en-US"/>
          </a:p>
        </p:txBody>
      </p:sp>
    </p:spTree>
    <p:extLst>
      <p:ext uri="{BB962C8B-B14F-4D97-AF65-F5344CB8AC3E}">
        <p14:creationId xmlns:p14="http://schemas.microsoft.com/office/powerpoint/2010/main" val="2097921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692BD7F-8175-45A1-9D78-819339C53B80}" type="datetimeFigureOut">
              <a:rPr lang="en-US" smtClean="0"/>
              <a:t>9/12/2019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E6AEF8F-4AC9-42BF-9D71-5F1F07E0DFCD}" type="slidenum">
              <a:rPr lang="en-US" smtClean="0"/>
              <a:t>‹#›</a:t>
            </a:fld>
            <a:endParaRPr lang="en-US"/>
          </a:p>
        </p:txBody>
      </p:sp>
    </p:spTree>
    <p:extLst>
      <p:ext uri="{BB962C8B-B14F-4D97-AF65-F5344CB8AC3E}">
        <p14:creationId xmlns:p14="http://schemas.microsoft.com/office/powerpoint/2010/main" val="2046082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midcalderprimary.westlothian.org.u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339502"/>
            <a:ext cx="7772400" cy="757907"/>
          </a:xfrm>
        </p:spPr>
        <p:txBody>
          <a:bodyPr>
            <a:normAutofit fontScale="90000"/>
          </a:bodyPr>
          <a:lstStyle/>
          <a:p>
            <a:r>
              <a:rPr lang="en-US" b="1" dirty="0"/>
              <a:t>Mid Calder Primary School</a:t>
            </a:r>
          </a:p>
        </p:txBody>
      </p:sp>
      <p:sp>
        <p:nvSpPr>
          <p:cNvPr id="3" name="Subtitle 2"/>
          <p:cNvSpPr>
            <a:spLocks noGrp="1"/>
          </p:cNvSpPr>
          <p:nvPr>
            <p:ph type="subTitle" idx="1"/>
          </p:nvPr>
        </p:nvSpPr>
        <p:spPr>
          <a:xfrm>
            <a:off x="1403648" y="1275606"/>
            <a:ext cx="6400800" cy="593204"/>
          </a:xfrm>
        </p:spPr>
        <p:txBody>
          <a:bodyPr>
            <a:noAutofit/>
          </a:bodyPr>
          <a:lstStyle/>
          <a:p>
            <a:r>
              <a:rPr lang="en-US" sz="2800" b="1" dirty="0"/>
              <a:t>P1 &amp; P1/2 Meet the Teacher</a:t>
            </a:r>
          </a:p>
          <a:p>
            <a:r>
              <a:rPr lang="en-US" sz="2800" b="1" dirty="0"/>
              <a:t>September 2019</a:t>
            </a:r>
          </a:p>
        </p:txBody>
      </p:sp>
      <p:pic>
        <p:nvPicPr>
          <p:cNvPr id="4" name="Picture 3" descr="https://blogs.glowscotland.org.uk/wl/MidCalderPrimary/files/2012/10/badge-small-copy1.jpg"/>
          <p:cNvPicPr/>
          <p:nvPr/>
        </p:nvPicPr>
        <p:blipFill>
          <a:blip r:embed="rId2" cstate="print"/>
          <a:srcRect/>
          <a:stretch>
            <a:fillRect/>
          </a:stretch>
        </p:blipFill>
        <p:spPr bwMode="auto">
          <a:xfrm>
            <a:off x="8316416" y="123478"/>
            <a:ext cx="584205" cy="720080"/>
          </a:xfrm>
          <a:prstGeom prst="rect">
            <a:avLst/>
          </a:prstGeom>
          <a:noFill/>
          <a:ln w="9525">
            <a:noFill/>
            <a:miter lim="800000"/>
            <a:headEnd/>
            <a:tailEnd/>
          </a:ln>
        </p:spPr>
      </p:pic>
    </p:spTree>
    <p:extLst>
      <p:ext uri="{BB962C8B-B14F-4D97-AF65-F5344CB8AC3E}">
        <p14:creationId xmlns:p14="http://schemas.microsoft.com/office/powerpoint/2010/main" val="78420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205979"/>
            <a:ext cx="7092280" cy="857250"/>
          </a:xfrm>
        </p:spPr>
        <p:txBody>
          <a:bodyPr>
            <a:normAutofit/>
          </a:bodyPr>
          <a:lstStyle/>
          <a:p>
            <a:r>
              <a:rPr lang="en-GB" b="1" dirty="0"/>
              <a:t>Literacy – Jolly Phonics</a:t>
            </a:r>
          </a:p>
        </p:txBody>
      </p:sp>
      <p:sp>
        <p:nvSpPr>
          <p:cNvPr id="3" name="Content Placeholder 2"/>
          <p:cNvSpPr>
            <a:spLocks noGrp="1"/>
          </p:cNvSpPr>
          <p:nvPr>
            <p:ph idx="1"/>
          </p:nvPr>
        </p:nvSpPr>
        <p:spPr/>
        <p:txBody>
          <a:bodyPr>
            <a:normAutofit/>
          </a:bodyPr>
          <a:lstStyle/>
          <a:p>
            <a:pPr marL="457200" lvl="1" indent="0">
              <a:lnSpc>
                <a:spcPct val="90000"/>
              </a:lnSpc>
              <a:buNone/>
            </a:pPr>
            <a:endParaRPr lang="en-GB" altLang="en-US" sz="2000" dirty="0">
              <a:latin typeface="KG Primary Italics" pitchFamily="2" charset="0"/>
            </a:endParaRPr>
          </a:p>
          <a:p>
            <a:endParaRPr lang="en-GB" dirty="0"/>
          </a:p>
        </p:txBody>
      </p:sp>
      <p:sp>
        <p:nvSpPr>
          <p:cNvPr id="5" name="Content Placeholder 2"/>
          <p:cNvSpPr txBox="1">
            <a:spLocks/>
          </p:cNvSpPr>
          <p:nvPr/>
        </p:nvSpPr>
        <p:spPr>
          <a:xfrm>
            <a:off x="2492152" y="1352551"/>
            <a:ext cx="6347048" cy="33944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Font typeface="Arial" panose="020B0604020202020204" pitchFamily="34" charset="0"/>
              <a:buNone/>
            </a:pPr>
            <a:r>
              <a:rPr lang="en-GB" altLang="en-US" sz="2800" b="1" dirty="0"/>
              <a:t>Children will participate in various activities which will develop their:</a:t>
            </a:r>
          </a:p>
          <a:p>
            <a:pPr marL="1028700" lvl="1" indent="-571500">
              <a:lnSpc>
                <a:spcPct val="90000"/>
              </a:lnSpc>
              <a:buFont typeface="Arial" panose="020B0604020202020204" pitchFamily="34" charset="0"/>
              <a:buChar char="•"/>
            </a:pPr>
            <a:r>
              <a:rPr lang="en-GB" altLang="en-US" dirty="0"/>
              <a:t>Letter recognition skills</a:t>
            </a:r>
          </a:p>
          <a:p>
            <a:pPr marL="1028700" lvl="1" indent="-571500">
              <a:lnSpc>
                <a:spcPct val="90000"/>
              </a:lnSpc>
              <a:buFont typeface="Arial" panose="020B0604020202020204" pitchFamily="34" charset="0"/>
              <a:buChar char="•"/>
            </a:pPr>
            <a:r>
              <a:rPr lang="en-GB" altLang="en-US" dirty="0"/>
              <a:t>Letter formation skills</a:t>
            </a:r>
          </a:p>
          <a:p>
            <a:pPr marL="1028700" lvl="1" indent="-571500">
              <a:lnSpc>
                <a:spcPct val="90000"/>
              </a:lnSpc>
              <a:buFont typeface="Arial" panose="020B0604020202020204" pitchFamily="34" charset="0"/>
              <a:buChar char="•"/>
            </a:pPr>
            <a:r>
              <a:rPr lang="en-GB" altLang="en-US" dirty="0"/>
              <a:t>Blending skills</a:t>
            </a:r>
          </a:p>
          <a:p>
            <a:pPr marL="1028700" lvl="1" indent="-571500">
              <a:lnSpc>
                <a:spcPct val="90000"/>
              </a:lnSpc>
              <a:buFont typeface="Arial" panose="020B0604020202020204" pitchFamily="34" charset="0"/>
              <a:buChar char="•"/>
            </a:pPr>
            <a:r>
              <a:rPr lang="en-GB" altLang="en-US" dirty="0"/>
              <a:t>Identifying sounds in words</a:t>
            </a:r>
          </a:p>
          <a:p>
            <a:pPr marL="1028700" lvl="1" indent="-571500">
              <a:lnSpc>
                <a:spcPct val="90000"/>
              </a:lnSpc>
              <a:buFont typeface="Arial" panose="020B0604020202020204" pitchFamily="34" charset="0"/>
              <a:buChar char="•"/>
            </a:pPr>
            <a:r>
              <a:rPr lang="en-GB" altLang="en-US" dirty="0"/>
              <a:t>Tricky words</a:t>
            </a:r>
          </a:p>
          <a:p>
            <a:pPr marL="1028700" lvl="1" indent="-571500">
              <a:lnSpc>
                <a:spcPct val="90000"/>
              </a:lnSpc>
              <a:buFont typeface="Arial" panose="020B0604020202020204" pitchFamily="34" charset="0"/>
              <a:buChar char="•"/>
            </a:pPr>
            <a:endParaRPr lang="en-GB" altLang="en-US" sz="2000" dirty="0">
              <a:latin typeface="KG Primary Italics" pitchFamily="2" charset="0"/>
            </a:endParaRPr>
          </a:p>
          <a:p>
            <a:endParaRPr lang="en-GB" dirty="0"/>
          </a:p>
        </p:txBody>
      </p:sp>
    </p:spTree>
    <p:extLst>
      <p:ext uri="{BB962C8B-B14F-4D97-AF65-F5344CB8AC3E}">
        <p14:creationId xmlns:p14="http://schemas.microsoft.com/office/powerpoint/2010/main" val="2305886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205979"/>
            <a:ext cx="7092280" cy="857250"/>
          </a:xfrm>
        </p:spPr>
        <p:txBody>
          <a:bodyPr>
            <a:normAutofit/>
          </a:bodyPr>
          <a:lstStyle/>
          <a:p>
            <a:r>
              <a:rPr lang="en-GB" b="1" dirty="0"/>
              <a:t>Literacy – Reading</a:t>
            </a:r>
          </a:p>
        </p:txBody>
      </p:sp>
      <p:sp>
        <p:nvSpPr>
          <p:cNvPr id="3" name="Content Placeholder 2"/>
          <p:cNvSpPr>
            <a:spLocks noGrp="1"/>
          </p:cNvSpPr>
          <p:nvPr>
            <p:ph idx="1"/>
          </p:nvPr>
        </p:nvSpPr>
        <p:spPr/>
        <p:txBody>
          <a:bodyPr>
            <a:normAutofit/>
          </a:bodyPr>
          <a:lstStyle/>
          <a:p>
            <a:pPr marL="457200" lvl="1" indent="0">
              <a:lnSpc>
                <a:spcPct val="90000"/>
              </a:lnSpc>
              <a:buNone/>
            </a:pPr>
            <a:endParaRPr lang="en-GB" altLang="en-US" sz="2000" dirty="0">
              <a:latin typeface="KG Primary Italics" pitchFamily="2" charset="0"/>
            </a:endParaRPr>
          </a:p>
          <a:p>
            <a:endParaRPr lang="en-GB" dirty="0"/>
          </a:p>
        </p:txBody>
      </p:sp>
      <p:sp>
        <p:nvSpPr>
          <p:cNvPr id="5" name="Content Placeholder 2"/>
          <p:cNvSpPr txBox="1">
            <a:spLocks/>
          </p:cNvSpPr>
          <p:nvPr/>
        </p:nvSpPr>
        <p:spPr>
          <a:xfrm>
            <a:off x="2492152" y="987574"/>
            <a:ext cx="6347048" cy="3831457"/>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en-GB" altLang="en-US" dirty="0"/>
              <a:t>In P1, children </a:t>
            </a:r>
            <a:r>
              <a:rPr lang="en-GB" altLang="en-US" dirty="0" smtClean="0"/>
              <a:t>may </a:t>
            </a:r>
            <a:r>
              <a:rPr lang="en-GB" altLang="en-US" dirty="0"/>
              <a:t>initially be sent home with wordless books and/or picture books for you to read with them.</a:t>
            </a:r>
          </a:p>
          <a:p>
            <a:pPr>
              <a:lnSpc>
                <a:spcPct val="90000"/>
              </a:lnSpc>
            </a:pPr>
            <a:endParaRPr lang="en-GB" altLang="en-US" dirty="0"/>
          </a:p>
          <a:p>
            <a:pPr>
              <a:lnSpc>
                <a:spcPct val="90000"/>
              </a:lnSpc>
            </a:pPr>
            <a:r>
              <a:rPr lang="en-GB" altLang="en-US" dirty="0"/>
              <a:t>Jolly P</a:t>
            </a:r>
            <a:r>
              <a:rPr lang="en-GB" altLang="en-US" dirty="0" smtClean="0"/>
              <a:t>honics/Oxford Reading Tree readers </a:t>
            </a:r>
            <a:r>
              <a:rPr lang="en-GB" altLang="en-US" dirty="0"/>
              <a:t>will be our main reading </a:t>
            </a:r>
            <a:r>
              <a:rPr lang="en-GB" altLang="en-US" dirty="0" smtClean="0"/>
              <a:t>schemes </a:t>
            </a:r>
            <a:r>
              <a:rPr lang="en-GB" altLang="en-US" dirty="0"/>
              <a:t>which will </a:t>
            </a:r>
            <a:r>
              <a:rPr lang="en-GB" altLang="en-US" dirty="0" smtClean="0"/>
              <a:t>be sent home.</a:t>
            </a:r>
            <a:endParaRPr lang="en-GB" altLang="en-US" dirty="0"/>
          </a:p>
          <a:p>
            <a:pPr>
              <a:lnSpc>
                <a:spcPct val="90000"/>
              </a:lnSpc>
            </a:pPr>
            <a:endParaRPr lang="en-GB" altLang="en-US" dirty="0"/>
          </a:p>
          <a:p>
            <a:r>
              <a:rPr lang="en-GB" dirty="0"/>
              <a:t>Each comes with a set of key words </a:t>
            </a:r>
            <a:r>
              <a:rPr lang="en-GB" dirty="0" smtClean="0"/>
              <a:t>to </a:t>
            </a:r>
            <a:r>
              <a:rPr lang="en-GB" dirty="0"/>
              <a:t>practice at </a:t>
            </a:r>
            <a:r>
              <a:rPr lang="en-GB" dirty="0" smtClean="0"/>
              <a:t>home. </a:t>
            </a:r>
            <a:endParaRPr lang="en-GB" dirty="0"/>
          </a:p>
        </p:txBody>
      </p:sp>
    </p:spTree>
    <p:extLst>
      <p:ext uri="{BB962C8B-B14F-4D97-AF65-F5344CB8AC3E}">
        <p14:creationId xmlns:p14="http://schemas.microsoft.com/office/powerpoint/2010/main" val="119476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205979"/>
            <a:ext cx="7092280" cy="857250"/>
          </a:xfrm>
        </p:spPr>
        <p:txBody>
          <a:bodyPr>
            <a:normAutofit/>
          </a:bodyPr>
          <a:lstStyle/>
          <a:p>
            <a:r>
              <a:rPr lang="en-GB" b="1" dirty="0"/>
              <a:t>Literacy – Reading</a:t>
            </a:r>
          </a:p>
        </p:txBody>
      </p:sp>
      <p:sp>
        <p:nvSpPr>
          <p:cNvPr id="3" name="Content Placeholder 2"/>
          <p:cNvSpPr>
            <a:spLocks noGrp="1"/>
          </p:cNvSpPr>
          <p:nvPr>
            <p:ph idx="1"/>
          </p:nvPr>
        </p:nvSpPr>
        <p:spPr/>
        <p:txBody>
          <a:bodyPr>
            <a:normAutofit/>
          </a:bodyPr>
          <a:lstStyle/>
          <a:p>
            <a:pPr marL="457200" lvl="1" indent="0">
              <a:lnSpc>
                <a:spcPct val="90000"/>
              </a:lnSpc>
              <a:buNone/>
            </a:pPr>
            <a:endParaRPr lang="en-GB" altLang="en-US" sz="2000" dirty="0">
              <a:latin typeface="KG Primary Italics" pitchFamily="2" charset="0"/>
            </a:endParaRPr>
          </a:p>
          <a:p>
            <a:endParaRPr lang="en-GB" dirty="0"/>
          </a:p>
        </p:txBody>
      </p:sp>
      <p:sp>
        <p:nvSpPr>
          <p:cNvPr id="5" name="Content Placeholder 2"/>
          <p:cNvSpPr txBox="1">
            <a:spLocks/>
          </p:cNvSpPr>
          <p:nvPr/>
        </p:nvSpPr>
        <p:spPr>
          <a:xfrm>
            <a:off x="2492152" y="1352551"/>
            <a:ext cx="6347048" cy="33944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GB" dirty="0"/>
              <a:t>Other resources that may be used include:</a:t>
            </a:r>
          </a:p>
          <a:p>
            <a:pPr>
              <a:lnSpc>
                <a:spcPct val="90000"/>
              </a:lnSpc>
            </a:pPr>
            <a:r>
              <a:rPr lang="en-GB" dirty="0" smtClean="0"/>
              <a:t>Dandelion </a:t>
            </a:r>
            <a:r>
              <a:rPr lang="en-GB" dirty="0"/>
              <a:t>readers - fiction</a:t>
            </a:r>
          </a:p>
          <a:p>
            <a:pPr>
              <a:lnSpc>
                <a:spcPct val="90000"/>
              </a:lnSpc>
            </a:pPr>
            <a:r>
              <a:rPr lang="en-GB" dirty="0"/>
              <a:t>Snapdragon books - fiction</a:t>
            </a:r>
          </a:p>
          <a:p>
            <a:pPr>
              <a:lnSpc>
                <a:spcPct val="90000"/>
              </a:lnSpc>
            </a:pPr>
            <a:r>
              <a:rPr lang="en-GB" dirty="0"/>
              <a:t>Fireflies – non-fiction</a:t>
            </a:r>
          </a:p>
          <a:p>
            <a:pPr>
              <a:lnSpc>
                <a:spcPct val="90000"/>
              </a:lnSpc>
            </a:pPr>
            <a:r>
              <a:rPr lang="en-GB" dirty="0"/>
              <a:t>Rhyme books</a:t>
            </a:r>
          </a:p>
        </p:txBody>
      </p:sp>
    </p:spTree>
    <p:extLst>
      <p:ext uri="{BB962C8B-B14F-4D97-AF65-F5344CB8AC3E}">
        <p14:creationId xmlns:p14="http://schemas.microsoft.com/office/powerpoint/2010/main" val="3311688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205979"/>
            <a:ext cx="7092280" cy="857250"/>
          </a:xfrm>
        </p:spPr>
        <p:txBody>
          <a:bodyPr>
            <a:normAutofit/>
          </a:bodyPr>
          <a:lstStyle/>
          <a:p>
            <a:r>
              <a:rPr lang="en-GB" b="1" dirty="0"/>
              <a:t>Literacy – Writing</a:t>
            </a:r>
          </a:p>
        </p:txBody>
      </p:sp>
      <p:sp>
        <p:nvSpPr>
          <p:cNvPr id="3" name="Content Placeholder 2"/>
          <p:cNvSpPr>
            <a:spLocks noGrp="1"/>
          </p:cNvSpPr>
          <p:nvPr>
            <p:ph idx="1"/>
          </p:nvPr>
        </p:nvSpPr>
        <p:spPr/>
        <p:txBody>
          <a:bodyPr>
            <a:normAutofit/>
          </a:bodyPr>
          <a:lstStyle/>
          <a:p>
            <a:pPr marL="457200" lvl="1" indent="0">
              <a:lnSpc>
                <a:spcPct val="90000"/>
              </a:lnSpc>
              <a:buNone/>
            </a:pPr>
            <a:endParaRPr lang="en-GB" altLang="en-US" sz="2000" dirty="0">
              <a:latin typeface="KG Primary Italics" pitchFamily="2" charset="0"/>
            </a:endParaRPr>
          </a:p>
          <a:p>
            <a:endParaRPr lang="en-GB" dirty="0"/>
          </a:p>
        </p:txBody>
      </p:sp>
      <p:sp>
        <p:nvSpPr>
          <p:cNvPr id="5" name="Content Placeholder 2"/>
          <p:cNvSpPr txBox="1">
            <a:spLocks/>
          </p:cNvSpPr>
          <p:nvPr/>
        </p:nvSpPr>
        <p:spPr>
          <a:xfrm>
            <a:off x="2339752" y="1131590"/>
            <a:ext cx="6624736" cy="3816424"/>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en-US" dirty="0">
                <a:latin typeface="SassoonCRInfant" pitchFamily="2" charset="0"/>
              </a:rPr>
              <a:t>Personal writing</a:t>
            </a:r>
          </a:p>
          <a:p>
            <a:r>
              <a:rPr lang="en-GB" altLang="en-US" dirty="0">
                <a:latin typeface="SassoonCRInfant" pitchFamily="2" charset="0"/>
              </a:rPr>
              <a:t>Black pen drawings</a:t>
            </a:r>
          </a:p>
          <a:p>
            <a:r>
              <a:rPr lang="en-GB" altLang="en-US" dirty="0">
                <a:latin typeface="SassoonCRInfant" pitchFamily="2" charset="0"/>
              </a:rPr>
              <a:t>Writing from experience</a:t>
            </a:r>
          </a:p>
          <a:p>
            <a:r>
              <a:rPr lang="en-GB" altLang="en-US" dirty="0">
                <a:latin typeface="SassoonCRInfant" pitchFamily="2" charset="0"/>
              </a:rPr>
              <a:t>Teacher modelling</a:t>
            </a:r>
          </a:p>
          <a:p>
            <a:r>
              <a:rPr lang="en-GB" altLang="en-US" dirty="0">
                <a:latin typeface="SassoonCRInfant" pitchFamily="2" charset="0"/>
              </a:rPr>
              <a:t>Teacher scribes story, children begin to write familiar words</a:t>
            </a:r>
          </a:p>
          <a:p>
            <a:pPr>
              <a:defRPr/>
            </a:pPr>
            <a:r>
              <a:rPr lang="en-GB" dirty="0" smtClean="0">
                <a:latin typeface="SassoonCRInfant" pitchFamily="2" charset="0"/>
              </a:rPr>
              <a:t>Descriptive writing</a:t>
            </a:r>
            <a:endParaRPr lang="en-GB" dirty="0">
              <a:latin typeface="SassoonCRInfant" pitchFamily="2" charset="0"/>
            </a:endParaRPr>
          </a:p>
          <a:p>
            <a:pPr>
              <a:defRPr/>
            </a:pPr>
            <a:r>
              <a:rPr lang="en-GB" dirty="0">
                <a:latin typeface="SassoonCRInfant" pitchFamily="2" charset="0"/>
              </a:rPr>
              <a:t>Imaginative writing</a:t>
            </a:r>
          </a:p>
          <a:p>
            <a:pPr>
              <a:defRPr/>
            </a:pPr>
            <a:r>
              <a:rPr lang="en-GB" dirty="0">
                <a:latin typeface="SassoonCRInfant" pitchFamily="2" charset="0"/>
              </a:rPr>
              <a:t>Up-levelling </a:t>
            </a:r>
          </a:p>
        </p:txBody>
      </p:sp>
    </p:spTree>
    <p:extLst>
      <p:ext uri="{BB962C8B-B14F-4D97-AF65-F5344CB8AC3E}">
        <p14:creationId xmlns:p14="http://schemas.microsoft.com/office/powerpoint/2010/main" val="408657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21052"/>
            <a:ext cx="6476256" cy="630070"/>
          </a:xfrm>
        </p:spPr>
        <p:txBody>
          <a:bodyPr>
            <a:normAutofit fontScale="90000"/>
          </a:bodyPr>
          <a:lstStyle/>
          <a:p>
            <a:r>
              <a:rPr lang="en-GB" b="1" dirty="0"/>
              <a:t>Numeracy and Maths</a:t>
            </a:r>
          </a:p>
        </p:txBody>
      </p:sp>
      <p:sp>
        <p:nvSpPr>
          <p:cNvPr id="3" name="Content Placeholder 2"/>
          <p:cNvSpPr>
            <a:spLocks noGrp="1"/>
          </p:cNvSpPr>
          <p:nvPr>
            <p:ph idx="1"/>
          </p:nvPr>
        </p:nvSpPr>
        <p:spPr>
          <a:xfrm>
            <a:off x="2267744" y="771550"/>
            <a:ext cx="6768752" cy="4176464"/>
          </a:xfrm>
        </p:spPr>
        <p:txBody>
          <a:bodyPr>
            <a:normAutofit/>
          </a:bodyPr>
          <a:lstStyle/>
          <a:p>
            <a:endParaRPr lang="en-GB" dirty="0"/>
          </a:p>
          <a:p>
            <a:endParaRPr lang="en-GB" dirty="0"/>
          </a:p>
        </p:txBody>
      </p:sp>
      <p:sp>
        <p:nvSpPr>
          <p:cNvPr id="4" name="Rectangle 3"/>
          <p:cNvSpPr/>
          <p:nvPr/>
        </p:nvSpPr>
        <p:spPr>
          <a:xfrm>
            <a:off x="2195736" y="699542"/>
            <a:ext cx="6552728" cy="4081117"/>
          </a:xfrm>
          <a:prstGeom prst="rect">
            <a:avLst/>
          </a:prstGeom>
        </p:spPr>
        <p:txBody>
          <a:bodyPr wrap="square">
            <a:spAutoFit/>
          </a:bodyPr>
          <a:lstStyle/>
          <a:p>
            <a:pPr>
              <a:lnSpc>
                <a:spcPct val="90000"/>
              </a:lnSpc>
            </a:pPr>
            <a:r>
              <a:rPr lang="en-GB" altLang="en-US" sz="2400" b="1" dirty="0"/>
              <a:t>Number will be taught through active </a:t>
            </a:r>
            <a:r>
              <a:rPr lang="en-GB" altLang="en-US" sz="2400" b="1" dirty="0" smtClean="0"/>
              <a:t>tasks. </a:t>
            </a:r>
            <a:r>
              <a:rPr lang="en-GB" altLang="en-US" sz="2400" b="1" dirty="0"/>
              <a:t>This will develop skills in:</a:t>
            </a:r>
          </a:p>
          <a:p>
            <a:pPr marL="1028700" lvl="1" indent="-571500">
              <a:lnSpc>
                <a:spcPct val="90000"/>
              </a:lnSpc>
              <a:buFont typeface="Arial" panose="020B0604020202020204" pitchFamily="34" charset="0"/>
              <a:buChar char="•"/>
            </a:pPr>
            <a:r>
              <a:rPr lang="en-GB" altLang="en-US" sz="2400" dirty="0"/>
              <a:t>Numerals and number structure from 0 to 10 and then beyond – dots, fingers, ten frames, </a:t>
            </a:r>
            <a:r>
              <a:rPr lang="en-GB" altLang="en-US" sz="2400" dirty="0" err="1"/>
              <a:t>rekenrek</a:t>
            </a:r>
            <a:r>
              <a:rPr lang="en-GB" altLang="en-US" sz="2400" dirty="0"/>
              <a:t> </a:t>
            </a:r>
          </a:p>
          <a:p>
            <a:pPr marL="1028700" lvl="1" indent="-571500">
              <a:lnSpc>
                <a:spcPct val="90000"/>
              </a:lnSpc>
              <a:buFont typeface="Arial" panose="020B0604020202020204" pitchFamily="34" charset="0"/>
              <a:buChar char="•"/>
            </a:pPr>
            <a:r>
              <a:rPr lang="en-GB" altLang="en-US" sz="2400" dirty="0"/>
              <a:t>Forward and backward number word sequences</a:t>
            </a:r>
          </a:p>
          <a:p>
            <a:pPr marL="1028700" lvl="1" indent="-571500">
              <a:lnSpc>
                <a:spcPct val="90000"/>
              </a:lnSpc>
              <a:buFont typeface="Arial" panose="020B0604020202020204" pitchFamily="34" charset="0"/>
              <a:buChar char="•"/>
            </a:pPr>
            <a:r>
              <a:rPr lang="en-GB" altLang="en-US" sz="2400" dirty="0"/>
              <a:t>Counting in steps of one, two, five &amp; ten</a:t>
            </a:r>
          </a:p>
          <a:p>
            <a:pPr marL="1028700" lvl="1" indent="-571500">
              <a:lnSpc>
                <a:spcPct val="90000"/>
              </a:lnSpc>
              <a:buFont typeface="Arial" panose="020B0604020202020204" pitchFamily="34" charset="0"/>
              <a:buChar char="•"/>
            </a:pPr>
            <a:r>
              <a:rPr lang="en-GB" altLang="en-US" sz="2400" dirty="0"/>
              <a:t>Formation of numbers</a:t>
            </a:r>
          </a:p>
          <a:p>
            <a:pPr marL="1028700" lvl="1" indent="-571500">
              <a:lnSpc>
                <a:spcPct val="90000"/>
              </a:lnSpc>
              <a:buFont typeface="Arial" panose="020B0604020202020204" pitchFamily="34" charset="0"/>
              <a:buChar char="•"/>
            </a:pPr>
            <a:r>
              <a:rPr lang="en-GB" altLang="en-US" sz="2400" dirty="0"/>
              <a:t>Addition and subtraction within 10 and beyond</a:t>
            </a:r>
          </a:p>
          <a:p>
            <a:pPr marL="1028700" lvl="1" indent="-571500">
              <a:lnSpc>
                <a:spcPct val="90000"/>
              </a:lnSpc>
              <a:buFont typeface="Arial" panose="020B0604020202020204" pitchFamily="34" charset="0"/>
              <a:buChar char="•"/>
            </a:pPr>
            <a:r>
              <a:rPr lang="en-GB" altLang="en-US" sz="2400" dirty="0"/>
              <a:t>Sharing</a:t>
            </a:r>
          </a:p>
        </p:txBody>
      </p:sp>
    </p:spTree>
    <p:extLst>
      <p:ext uri="{BB962C8B-B14F-4D97-AF65-F5344CB8AC3E}">
        <p14:creationId xmlns:p14="http://schemas.microsoft.com/office/powerpoint/2010/main" val="744358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21052"/>
            <a:ext cx="6476256" cy="630070"/>
          </a:xfrm>
        </p:spPr>
        <p:txBody>
          <a:bodyPr>
            <a:normAutofit fontScale="90000"/>
          </a:bodyPr>
          <a:lstStyle/>
          <a:p>
            <a:r>
              <a:rPr lang="en-GB" b="1" dirty="0"/>
              <a:t>Numeracy and Maths</a:t>
            </a:r>
          </a:p>
        </p:txBody>
      </p:sp>
      <p:sp>
        <p:nvSpPr>
          <p:cNvPr id="3" name="Content Placeholder 2"/>
          <p:cNvSpPr>
            <a:spLocks noGrp="1"/>
          </p:cNvSpPr>
          <p:nvPr>
            <p:ph idx="1"/>
          </p:nvPr>
        </p:nvSpPr>
        <p:spPr>
          <a:xfrm>
            <a:off x="2231182" y="1203598"/>
            <a:ext cx="6768752" cy="4176464"/>
          </a:xfrm>
        </p:spPr>
        <p:txBody>
          <a:bodyPr>
            <a:normAutofit/>
          </a:bodyPr>
          <a:lstStyle/>
          <a:p>
            <a:endParaRPr lang="en-GB" dirty="0"/>
          </a:p>
          <a:p>
            <a:endParaRPr lang="en-GB" dirty="0"/>
          </a:p>
        </p:txBody>
      </p:sp>
      <p:sp>
        <p:nvSpPr>
          <p:cNvPr id="4" name="Rectangle 3"/>
          <p:cNvSpPr/>
          <p:nvPr/>
        </p:nvSpPr>
        <p:spPr>
          <a:xfrm>
            <a:off x="2195736" y="1059582"/>
            <a:ext cx="6552728" cy="3637919"/>
          </a:xfrm>
          <a:prstGeom prst="rect">
            <a:avLst/>
          </a:prstGeom>
        </p:spPr>
        <p:txBody>
          <a:bodyPr wrap="square">
            <a:spAutoFit/>
          </a:bodyPr>
          <a:lstStyle/>
          <a:p>
            <a:pPr>
              <a:lnSpc>
                <a:spcPct val="90000"/>
              </a:lnSpc>
            </a:pPr>
            <a:r>
              <a:rPr lang="en-GB" altLang="en-US" sz="3200" b="1" dirty="0"/>
              <a:t>Beyond Number:</a:t>
            </a:r>
          </a:p>
          <a:p>
            <a:pPr marL="1028700" lvl="1" indent="-571500">
              <a:lnSpc>
                <a:spcPct val="90000"/>
              </a:lnSpc>
              <a:buFont typeface="Arial" panose="020B0604020202020204" pitchFamily="34" charset="0"/>
              <a:buChar char="•"/>
            </a:pPr>
            <a:r>
              <a:rPr lang="en-GB" altLang="en-US" sz="3200" dirty="0"/>
              <a:t>Sorting and matching</a:t>
            </a:r>
          </a:p>
          <a:p>
            <a:pPr marL="1028700" lvl="1" indent="-571500">
              <a:lnSpc>
                <a:spcPct val="90000"/>
              </a:lnSpc>
              <a:buFont typeface="Arial" panose="020B0604020202020204" pitchFamily="34" charset="0"/>
              <a:buChar char="•"/>
            </a:pPr>
            <a:r>
              <a:rPr lang="en-GB" altLang="en-US" sz="3200" dirty="0"/>
              <a:t>Pattern</a:t>
            </a:r>
          </a:p>
          <a:p>
            <a:pPr marL="1028700" lvl="1" indent="-571500">
              <a:lnSpc>
                <a:spcPct val="90000"/>
              </a:lnSpc>
              <a:buFont typeface="Arial" panose="020B0604020202020204" pitchFamily="34" charset="0"/>
              <a:buChar char="•"/>
            </a:pPr>
            <a:r>
              <a:rPr lang="en-GB" altLang="en-US" sz="3200" dirty="0"/>
              <a:t>2D shapes and 3D objects</a:t>
            </a:r>
          </a:p>
          <a:p>
            <a:pPr marL="1028700" lvl="1" indent="-571500">
              <a:lnSpc>
                <a:spcPct val="90000"/>
              </a:lnSpc>
              <a:buFont typeface="Arial" panose="020B0604020202020204" pitchFamily="34" charset="0"/>
              <a:buChar char="•"/>
            </a:pPr>
            <a:r>
              <a:rPr lang="en-GB" altLang="en-US" sz="3200" dirty="0"/>
              <a:t>Recognising and using coins</a:t>
            </a:r>
          </a:p>
          <a:p>
            <a:pPr marL="1028700" lvl="1" indent="-571500">
              <a:lnSpc>
                <a:spcPct val="90000"/>
              </a:lnSpc>
              <a:buFont typeface="Arial" panose="020B0604020202020204" pitchFamily="34" charset="0"/>
              <a:buChar char="•"/>
            </a:pPr>
            <a:r>
              <a:rPr lang="en-GB" altLang="en-US" sz="3200" dirty="0"/>
              <a:t>Information handling</a:t>
            </a:r>
          </a:p>
          <a:p>
            <a:pPr marL="1028700" lvl="1" indent="-571500">
              <a:lnSpc>
                <a:spcPct val="90000"/>
              </a:lnSpc>
              <a:buFont typeface="Arial" panose="020B0604020202020204" pitchFamily="34" charset="0"/>
              <a:buChar char="•"/>
            </a:pPr>
            <a:r>
              <a:rPr lang="en-GB" altLang="en-US" sz="3200" dirty="0"/>
              <a:t>Time -days of week, months of year, seasons, key dates, o’clock</a:t>
            </a:r>
          </a:p>
        </p:txBody>
      </p:sp>
    </p:spTree>
    <p:extLst>
      <p:ext uri="{BB962C8B-B14F-4D97-AF65-F5344CB8AC3E}">
        <p14:creationId xmlns:p14="http://schemas.microsoft.com/office/powerpoint/2010/main" val="221362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0"/>
            <a:ext cx="6347048" cy="857250"/>
          </a:xfrm>
        </p:spPr>
        <p:txBody>
          <a:bodyPr/>
          <a:lstStyle/>
          <a:p>
            <a:pPr algn="ctr"/>
            <a:r>
              <a:rPr lang="en-GB" u="sng" dirty="0" smtClean="0"/>
              <a:t>Traffic Lights</a:t>
            </a:r>
            <a:endParaRPr lang="en-GB" u="sng" dirty="0"/>
          </a:p>
        </p:txBody>
      </p:sp>
      <p:sp>
        <p:nvSpPr>
          <p:cNvPr id="3" name="Content Placeholder 2"/>
          <p:cNvSpPr>
            <a:spLocks noGrp="1"/>
          </p:cNvSpPr>
          <p:nvPr>
            <p:ph idx="1"/>
          </p:nvPr>
        </p:nvSpPr>
        <p:spPr>
          <a:xfrm>
            <a:off x="4683323" y="4299942"/>
            <a:ext cx="4320480" cy="579511"/>
          </a:xfrm>
        </p:spPr>
        <p:txBody>
          <a:bodyPr>
            <a:noAutofit/>
          </a:bodyPr>
          <a:lstStyle/>
          <a:p>
            <a:pPr marL="0" indent="0">
              <a:buNone/>
              <a:defRPr/>
            </a:pPr>
            <a:r>
              <a:rPr lang="en-GB" sz="1600" dirty="0" smtClean="0">
                <a:latin typeface="SassoonCRInfant" pitchFamily="2" charset="0"/>
              </a:rPr>
              <a:t>All children start the day on green.</a:t>
            </a:r>
            <a:endParaRPr lang="en-GB" sz="1600" dirty="0">
              <a:latin typeface="SassoonCRInfant" pitchFamily="2" charset="0"/>
            </a:endParaRPr>
          </a:p>
        </p:txBody>
      </p:sp>
      <p:grpSp>
        <p:nvGrpSpPr>
          <p:cNvPr id="8" name="Group 7"/>
          <p:cNvGrpSpPr/>
          <p:nvPr/>
        </p:nvGrpSpPr>
        <p:grpSpPr>
          <a:xfrm>
            <a:off x="2267744" y="843557"/>
            <a:ext cx="2232248" cy="3672409"/>
            <a:chOff x="2483768" y="1059582"/>
            <a:chExt cx="2016224" cy="3024336"/>
          </a:xfrm>
        </p:grpSpPr>
        <p:sp>
          <p:nvSpPr>
            <p:cNvPr id="4" name="Oval 3"/>
            <p:cNvSpPr/>
            <p:nvPr/>
          </p:nvSpPr>
          <p:spPr>
            <a:xfrm>
              <a:off x="2483768" y="1059582"/>
              <a:ext cx="864096" cy="86409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5" name="Oval 4"/>
            <p:cNvSpPr/>
            <p:nvPr/>
          </p:nvSpPr>
          <p:spPr>
            <a:xfrm>
              <a:off x="2483768" y="2139702"/>
              <a:ext cx="864096" cy="86409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 name="Oval 5"/>
            <p:cNvSpPr/>
            <p:nvPr/>
          </p:nvSpPr>
          <p:spPr>
            <a:xfrm>
              <a:off x="2483768" y="3219822"/>
              <a:ext cx="864096" cy="86409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7" name="Cloud Callout 6"/>
            <p:cNvSpPr/>
            <p:nvPr/>
          </p:nvSpPr>
          <p:spPr>
            <a:xfrm>
              <a:off x="3347864" y="2571750"/>
              <a:ext cx="1152128" cy="720080"/>
            </a:xfrm>
            <a:prstGeom prst="cloudCallout">
              <a:avLst>
                <a:gd name="adj1" fmla="val -49540"/>
                <a:gd name="adj2" fmla="val 7330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sp>
        <p:nvSpPr>
          <p:cNvPr id="9" name="Content Placeholder 2"/>
          <p:cNvSpPr txBox="1">
            <a:spLocks/>
          </p:cNvSpPr>
          <p:nvPr/>
        </p:nvSpPr>
        <p:spPr>
          <a:xfrm>
            <a:off x="4687704" y="3330707"/>
            <a:ext cx="4320480" cy="57951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en-GB" sz="1600" dirty="0" smtClean="0">
                <a:latin typeface="SassoonCRInfant" pitchFamily="2" charset="0"/>
              </a:rPr>
              <a:t>Thinking cloud allows the child to reflect on their chosen behaviour and provides the opportunity to return to green.</a:t>
            </a:r>
            <a:endParaRPr lang="en-GB" sz="1600" dirty="0">
              <a:latin typeface="SassoonCRInfant" pitchFamily="2" charset="0"/>
            </a:endParaRPr>
          </a:p>
        </p:txBody>
      </p:sp>
      <p:sp>
        <p:nvSpPr>
          <p:cNvPr id="10" name="Content Placeholder 2"/>
          <p:cNvSpPr txBox="1">
            <a:spLocks/>
          </p:cNvSpPr>
          <p:nvPr/>
        </p:nvSpPr>
        <p:spPr>
          <a:xfrm>
            <a:off x="4683323" y="2082676"/>
            <a:ext cx="4320480" cy="57951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en-GB" sz="1600" dirty="0" smtClean="0">
                <a:latin typeface="SassoonCRInfant" pitchFamily="2" charset="0"/>
              </a:rPr>
              <a:t>If the child continues to display their chosen behaviour they will move to an orange warning and have a calm down time to reflect. They cannot return to green.</a:t>
            </a:r>
            <a:endParaRPr lang="en-GB" sz="1600" dirty="0">
              <a:latin typeface="SassoonCRInfant" pitchFamily="2" charset="0"/>
            </a:endParaRPr>
          </a:p>
        </p:txBody>
      </p:sp>
      <p:sp>
        <p:nvSpPr>
          <p:cNvPr id="11" name="Content Placeholder 2"/>
          <p:cNvSpPr txBox="1">
            <a:spLocks/>
          </p:cNvSpPr>
          <p:nvPr/>
        </p:nvSpPr>
        <p:spPr>
          <a:xfrm>
            <a:off x="4676194" y="843557"/>
            <a:ext cx="4320480" cy="57951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GB" sz="1600" dirty="0" smtClean="0">
                <a:latin typeface="SassoonCRInfant" pitchFamily="2" charset="0"/>
              </a:rPr>
              <a:t>If the child continues to display their chosen behaviour they will move to red, which will result in loss of 5 minutes free time Friday and SMT involvement when appropriate. </a:t>
            </a:r>
            <a:endParaRPr lang="en-GB" sz="1600" dirty="0">
              <a:latin typeface="SassoonCRInfant" pitchFamily="2" charset="0"/>
            </a:endParaRPr>
          </a:p>
        </p:txBody>
      </p:sp>
      <p:sp>
        <p:nvSpPr>
          <p:cNvPr id="12" name="Rectangle 11"/>
          <p:cNvSpPr/>
          <p:nvPr/>
        </p:nvSpPr>
        <p:spPr>
          <a:xfrm>
            <a:off x="2314217" y="4659982"/>
            <a:ext cx="6534472" cy="338554"/>
          </a:xfrm>
          <a:prstGeom prst="rect">
            <a:avLst/>
          </a:prstGeom>
        </p:spPr>
        <p:txBody>
          <a:bodyPr wrap="square">
            <a:spAutoFit/>
          </a:bodyPr>
          <a:lstStyle/>
          <a:p>
            <a:pPr>
              <a:defRPr/>
            </a:pPr>
            <a:r>
              <a:rPr lang="en-GB" sz="1600" dirty="0" smtClean="0">
                <a:solidFill>
                  <a:srgbClr val="FF0000"/>
                </a:solidFill>
                <a:latin typeface="SassoonCRInfant" pitchFamily="2" charset="0"/>
              </a:rPr>
              <a:t>**There may be circumstances where the child is moved straight to red.**</a:t>
            </a:r>
            <a:endParaRPr lang="en-GB" sz="1600" dirty="0">
              <a:solidFill>
                <a:srgbClr val="FF0000"/>
              </a:solidFill>
              <a:latin typeface="SassoonCRInfant" pitchFamily="2" charset="0"/>
            </a:endParaRPr>
          </a:p>
        </p:txBody>
      </p:sp>
    </p:spTree>
    <p:extLst>
      <p:ext uri="{BB962C8B-B14F-4D97-AF65-F5344CB8AC3E}">
        <p14:creationId xmlns:p14="http://schemas.microsoft.com/office/powerpoint/2010/main" val="997343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0"/>
            <a:ext cx="6347048" cy="857250"/>
          </a:xfrm>
        </p:spPr>
        <p:txBody>
          <a:bodyPr/>
          <a:lstStyle/>
          <a:p>
            <a:pPr algn="ctr"/>
            <a:r>
              <a:rPr lang="en-GB" u="sng" dirty="0" smtClean="0"/>
              <a:t>Traffic Lights</a:t>
            </a:r>
            <a:endParaRPr lang="en-GB" u="sng" dirty="0"/>
          </a:p>
        </p:txBody>
      </p:sp>
      <p:grpSp>
        <p:nvGrpSpPr>
          <p:cNvPr id="8" name="Group 7"/>
          <p:cNvGrpSpPr/>
          <p:nvPr/>
        </p:nvGrpSpPr>
        <p:grpSpPr>
          <a:xfrm>
            <a:off x="2267744" y="843557"/>
            <a:ext cx="2232248" cy="3672409"/>
            <a:chOff x="2483768" y="1059582"/>
            <a:chExt cx="2016224" cy="3024336"/>
          </a:xfrm>
        </p:grpSpPr>
        <p:sp>
          <p:nvSpPr>
            <p:cNvPr id="4" name="Oval 3"/>
            <p:cNvSpPr/>
            <p:nvPr/>
          </p:nvSpPr>
          <p:spPr>
            <a:xfrm>
              <a:off x="2483768" y="1059582"/>
              <a:ext cx="864096" cy="86409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5" name="Oval 4"/>
            <p:cNvSpPr/>
            <p:nvPr/>
          </p:nvSpPr>
          <p:spPr>
            <a:xfrm>
              <a:off x="2483768" y="2139702"/>
              <a:ext cx="864096" cy="86409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 name="Oval 5"/>
            <p:cNvSpPr/>
            <p:nvPr/>
          </p:nvSpPr>
          <p:spPr>
            <a:xfrm>
              <a:off x="2483768" y="3219822"/>
              <a:ext cx="864096" cy="86409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7" name="Cloud Callout 6"/>
            <p:cNvSpPr/>
            <p:nvPr/>
          </p:nvSpPr>
          <p:spPr>
            <a:xfrm>
              <a:off x="3347864" y="2571750"/>
              <a:ext cx="1152128" cy="720080"/>
            </a:xfrm>
            <a:prstGeom prst="cloudCallout">
              <a:avLst>
                <a:gd name="adj1" fmla="val -49540"/>
                <a:gd name="adj2" fmla="val 7330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sp>
        <p:nvSpPr>
          <p:cNvPr id="11" name="Content Placeholder 2"/>
          <p:cNvSpPr txBox="1">
            <a:spLocks/>
          </p:cNvSpPr>
          <p:nvPr/>
        </p:nvSpPr>
        <p:spPr>
          <a:xfrm>
            <a:off x="4512668" y="926460"/>
            <a:ext cx="4320480" cy="57951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GB" sz="1600" dirty="0" smtClean="0">
                <a:latin typeface="SassoonCRInfant" pitchFamily="2" charset="0"/>
              </a:rPr>
              <a:t>In the event that a staff member is unable to speak directly to a parent/guardian, about a child’s chosen behaviour at the end of the school day, a letter will be sent home to inform you, so that you can discuss your child’s behaviour with them. </a:t>
            </a:r>
            <a:endParaRPr lang="en-GB" sz="1600" dirty="0">
              <a:latin typeface="SassoonCRInfant" pitchFamily="2"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2284635"/>
            <a:ext cx="1944216" cy="276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7210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Homework Folders</a:t>
            </a:r>
          </a:p>
        </p:txBody>
      </p:sp>
      <p:sp>
        <p:nvSpPr>
          <p:cNvPr id="3" name="Content Placeholder 2"/>
          <p:cNvSpPr>
            <a:spLocks noGrp="1"/>
          </p:cNvSpPr>
          <p:nvPr>
            <p:ph idx="1"/>
          </p:nvPr>
        </p:nvSpPr>
        <p:spPr>
          <a:xfrm>
            <a:off x="2339752" y="915566"/>
            <a:ext cx="6347048" cy="3747863"/>
          </a:xfrm>
        </p:spPr>
        <p:txBody>
          <a:bodyPr>
            <a:noAutofit/>
          </a:bodyPr>
          <a:lstStyle/>
          <a:p>
            <a:pPr marL="0" indent="0">
              <a:buNone/>
              <a:defRPr/>
            </a:pPr>
            <a:r>
              <a:rPr lang="en-GB" sz="1800" u="sng" dirty="0">
                <a:latin typeface="SassoonCRInfant" pitchFamily="2" charset="0"/>
              </a:rPr>
              <a:t>P1/P2 homework folders for majority of children should include:</a:t>
            </a:r>
          </a:p>
          <a:p>
            <a:pPr>
              <a:defRPr/>
            </a:pPr>
            <a:r>
              <a:rPr lang="en-GB" sz="1800" dirty="0">
                <a:latin typeface="SassoonCRInfant" pitchFamily="2" charset="0"/>
              </a:rPr>
              <a:t>Reading record</a:t>
            </a:r>
          </a:p>
          <a:p>
            <a:pPr>
              <a:defRPr/>
            </a:pPr>
            <a:r>
              <a:rPr lang="en-GB" sz="1800" dirty="0">
                <a:latin typeface="SassoonCRInfant" pitchFamily="2" charset="0"/>
              </a:rPr>
              <a:t>Reading </a:t>
            </a:r>
            <a:r>
              <a:rPr lang="en-GB" sz="1800" dirty="0" smtClean="0">
                <a:latin typeface="SassoonCRInfant" pitchFamily="2" charset="0"/>
              </a:rPr>
              <a:t>book</a:t>
            </a:r>
          </a:p>
          <a:p>
            <a:pPr>
              <a:defRPr/>
            </a:pPr>
            <a:r>
              <a:rPr lang="en-GB" sz="1800" dirty="0" smtClean="0">
                <a:latin typeface="SassoonCRInfant" pitchFamily="2" charset="0"/>
              </a:rPr>
              <a:t>Magic reading wand</a:t>
            </a:r>
            <a:endParaRPr lang="en-GB" sz="1800" dirty="0">
              <a:highlight>
                <a:srgbClr val="FF0000"/>
              </a:highlight>
              <a:latin typeface="SassoonCRInfant" pitchFamily="2" charset="0"/>
            </a:endParaRPr>
          </a:p>
          <a:p>
            <a:pPr>
              <a:defRPr/>
            </a:pPr>
            <a:r>
              <a:rPr lang="en-GB" sz="1800" dirty="0">
                <a:latin typeface="SassoonCRInfant" pitchFamily="2" charset="0"/>
              </a:rPr>
              <a:t>Word list keyring (phonetic words)</a:t>
            </a:r>
          </a:p>
          <a:p>
            <a:pPr>
              <a:defRPr/>
            </a:pPr>
            <a:r>
              <a:rPr lang="en-GB" sz="1800" dirty="0">
                <a:latin typeface="SassoonCRInfant" pitchFamily="2" charset="0"/>
              </a:rPr>
              <a:t>Tricky word list keyring </a:t>
            </a:r>
          </a:p>
          <a:p>
            <a:pPr>
              <a:defRPr/>
            </a:pPr>
            <a:r>
              <a:rPr lang="en-GB" sz="1800" dirty="0">
                <a:latin typeface="SassoonCRInfant" pitchFamily="2" charset="0"/>
              </a:rPr>
              <a:t>Homework jotter</a:t>
            </a:r>
          </a:p>
          <a:p>
            <a:pPr>
              <a:defRPr/>
            </a:pPr>
            <a:r>
              <a:rPr lang="en-GB" sz="1800" dirty="0">
                <a:latin typeface="SassoonCRInfant" pitchFamily="2" charset="0"/>
              </a:rPr>
              <a:t>SUMDOG &amp; Teach your monster to read password card</a:t>
            </a:r>
          </a:p>
          <a:p>
            <a:pPr marL="0" indent="0">
              <a:buNone/>
              <a:defRPr/>
            </a:pPr>
            <a:endParaRPr lang="en-GB" sz="1800" dirty="0">
              <a:latin typeface="SassoonCRInfant" pitchFamily="2" charset="0"/>
            </a:endParaRPr>
          </a:p>
          <a:p>
            <a:pPr marL="0" indent="0" algn="ctr">
              <a:buNone/>
              <a:defRPr/>
            </a:pPr>
            <a:r>
              <a:rPr lang="en-GB" sz="1800" dirty="0">
                <a:solidFill>
                  <a:srgbClr val="FF0000"/>
                </a:solidFill>
                <a:latin typeface="SassoonCRInfant" pitchFamily="2" charset="0"/>
              </a:rPr>
              <a:t>**Please note that reading records will not be read everyday. Ensure important notes/messages are passed to a member of staff.**</a:t>
            </a:r>
          </a:p>
          <a:p>
            <a:pPr>
              <a:defRPr/>
            </a:pPr>
            <a:endParaRPr lang="en-GB" sz="1800" dirty="0">
              <a:latin typeface="SassoonCRInfant" pitchFamily="2" charset="0"/>
            </a:endParaRPr>
          </a:p>
          <a:p>
            <a:pPr>
              <a:defRPr/>
            </a:pPr>
            <a:endParaRPr lang="en-GB" sz="1800" dirty="0">
              <a:latin typeface="SassoonCRInfant" pitchFamily="2" charset="0"/>
            </a:endParaRPr>
          </a:p>
          <a:p>
            <a:pPr marL="0" indent="0">
              <a:buNone/>
              <a:defRPr/>
            </a:pPr>
            <a:endParaRPr lang="en-GB" sz="1800" dirty="0">
              <a:latin typeface="SassoonCRInfant" pitchFamily="2" charset="0"/>
            </a:endParaRPr>
          </a:p>
        </p:txBody>
      </p:sp>
    </p:spTree>
    <p:extLst>
      <p:ext uri="{BB962C8B-B14F-4D97-AF65-F5344CB8AC3E}">
        <p14:creationId xmlns:p14="http://schemas.microsoft.com/office/powerpoint/2010/main" val="2167614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Homework</a:t>
            </a:r>
          </a:p>
        </p:txBody>
      </p:sp>
      <p:sp>
        <p:nvSpPr>
          <p:cNvPr id="3" name="Content Placeholder 2"/>
          <p:cNvSpPr>
            <a:spLocks noGrp="1"/>
          </p:cNvSpPr>
          <p:nvPr>
            <p:ph idx="1"/>
          </p:nvPr>
        </p:nvSpPr>
        <p:spPr>
          <a:xfrm>
            <a:off x="2339752" y="1059582"/>
            <a:ext cx="6347048" cy="3747863"/>
          </a:xfrm>
        </p:spPr>
        <p:txBody>
          <a:bodyPr>
            <a:noAutofit/>
          </a:bodyPr>
          <a:lstStyle/>
          <a:p>
            <a:pPr>
              <a:defRPr/>
            </a:pPr>
            <a:r>
              <a:rPr lang="en-GB" sz="1800" dirty="0">
                <a:latin typeface="SassoonCRInfant" pitchFamily="2" charset="0"/>
              </a:rPr>
              <a:t>Homework will be given out on a </a:t>
            </a:r>
            <a:r>
              <a:rPr lang="en-GB" sz="1800" b="1" dirty="0">
                <a:latin typeface="SassoonCRInfant" pitchFamily="2" charset="0"/>
              </a:rPr>
              <a:t>Monday</a:t>
            </a:r>
            <a:r>
              <a:rPr lang="en-GB" sz="1800" dirty="0">
                <a:latin typeface="SassoonCRInfant" pitchFamily="2" charset="0"/>
              </a:rPr>
              <a:t> and should be returned on a </a:t>
            </a:r>
            <a:r>
              <a:rPr lang="en-GB" sz="1800" b="1" dirty="0">
                <a:latin typeface="SassoonCRInfant" pitchFamily="2" charset="0"/>
              </a:rPr>
              <a:t>Friday</a:t>
            </a:r>
            <a:r>
              <a:rPr lang="en-GB" sz="1800" dirty="0">
                <a:latin typeface="SassoonCRInfant" pitchFamily="2" charset="0"/>
              </a:rPr>
              <a:t>. </a:t>
            </a:r>
          </a:p>
          <a:p>
            <a:pPr>
              <a:defRPr/>
            </a:pPr>
            <a:endParaRPr lang="en-GB" sz="1800" dirty="0">
              <a:latin typeface="SassoonCRInfant" pitchFamily="2" charset="0"/>
            </a:endParaRPr>
          </a:p>
          <a:p>
            <a:pPr>
              <a:defRPr/>
            </a:pPr>
            <a:r>
              <a:rPr lang="en-GB" sz="1800" dirty="0">
                <a:latin typeface="SassoonCRInfant" pitchFamily="2" charset="0"/>
              </a:rPr>
              <a:t>The late return of reading books will impact on another child receiving their reading book on a Monday for homework.</a:t>
            </a:r>
          </a:p>
          <a:p>
            <a:pPr>
              <a:defRPr/>
            </a:pPr>
            <a:endParaRPr lang="en-GB" sz="1800" dirty="0">
              <a:latin typeface="SassoonCRInfant" pitchFamily="2" charset="0"/>
            </a:endParaRPr>
          </a:p>
          <a:p>
            <a:pPr>
              <a:defRPr/>
            </a:pPr>
            <a:r>
              <a:rPr lang="en-GB" sz="1800" dirty="0">
                <a:latin typeface="SassoonCRInfant" pitchFamily="2" charset="0"/>
              </a:rPr>
              <a:t>Homework folders should be brought in every day to school with their reading book inside.</a:t>
            </a:r>
          </a:p>
          <a:p>
            <a:pPr marL="0" indent="0">
              <a:buNone/>
              <a:defRPr/>
            </a:pPr>
            <a:endParaRPr lang="en-GB" sz="1800" dirty="0">
              <a:latin typeface="SassoonCRInfant" pitchFamily="2" charset="0"/>
            </a:endParaRPr>
          </a:p>
          <a:p>
            <a:pPr>
              <a:defRPr/>
            </a:pPr>
            <a:r>
              <a:rPr lang="en-GB" sz="1800" dirty="0">
                <a:latin typeface="SassoonCRInfant" pitchFamily="2" charset="0"/>
              </a:rPr>
              <a:t>Missing reading books will incur a cost for the book to be replaced.</a:t>
            </a:r>
          </a:p>
          <a:p>
            <a:pPr>
              <a:defRPr/>
            </a:pPr>
            <a:endParaRPr lang="en-GB" sz="1800" dirty="0">
              <a:latin typeface="SassoonCRInfant" pitchFamily="2" charset="0"/>
            </a:endParaRPr>
          </a:p>
          <a:p>
            <a:pPr>
              <a:defRPr/>
            </a:pPr>
            <a:endParaRPr lang="en-GB" sz="1800" dirty="0">
              <a:latin typeface="SassoonCRInfant" pitchFamily="2" charset="0"/>
            </a:endParaRPr>
          </a:p>
          <a:p>
            <a:pPr>
              <a:defRPr/>
            </a:pPr>
            <a:endParaRPr lang="en-GB" sz="1800" dirty="0">
              <a:latin typeface="SassoonCRInfant" pitchFamily="2" charset="0"/>
            </a:endParaRPr>
          </a:p>
          <a:p>
            <a:pPr marL="0" indent="0">
              <a:buNone/>
              <a:defRPr/>
            </a:pPr>
            <a:endParaRPr lang="en-GB" sz="1800" dirty="0">
              <a:latin typeface="SassoonCRInfant" pitchFamily="2" charset="0"/>
            </a:endParaRPr>
          </a:p>
        </p:txBody>
      </p:sp>
    </p:spTree>
    <p:extLst>
      <p:ext uri="{BB962C8B-B14F-4D97-AF65-F5344CB8AC3E}">
        <p14:creationId xmlns:p14="http://schemas.microsoft.com/office/powerpoint/2010/main" val="51129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11760" y="1059582"/>
            <a:ext cx="6347048" cy="3394472"/>
          </a:xfrm>
        </p:spPr>
        <p:txBody>
          <a:bodyPr>
            <a:normAutofit fontScale="55000" lnSpcReduction="20000"/>
          </a:bodyPr>
          <a:lstStyle/>
          <a:p>
            <a:pPr marL="0" indent="0" algn="ctr">
              <a:buNone/>
            </a:pPr>
            <a:r>
              <a:rPr lang="en-GB" sz="5100" b="1" dirty="0">
                <a:solidFill>
                  <a:srgbClr val="C00000"/>
                </a:solidFill>
                <a:latin typeface="Calibri" panose="020F0502020204030204" pitchFamily="34" charset="0"/>
              </a:rPr>
              <a:t>Monday to Thursday</a:t>
            </a:r>
          </a:p>
          <a:p>
            <a:pPr marL="0" indent="0">
              <a:buNone/>
            </a:pPr>
            <a:endParaRPr lang="en-GB" dirty="0">
              <a:latin typeface="Calibri" panose="020F0502020204030204" pitchFamily="34" charset="0"/>
            </a:endParaRPr>
          </a:p>
          <a:p>
            <a:r>
              <a:rPr lang="en-GB" dirty="0" smtClean="0">
                <a:latin typeface="Calibri" panose="020F0502020204030204" pitchFamily="34" charset="0"/>
              </a:rPr>
              <a:t>8.00 </a:t>
            </a:r>
            <a:r>
              <a:rPr lang="en-GB" dirty="0">
                <a:latin typeface="Calibri" panose="020F0502020204030204" pitchFamily="34" charset="0"/>
              </a:rPr>
              <a:t>		Breakfast Club (Optional)</a:t>
            </a:r>
          </a:p>
          <a:p>
            <a:r>
              <a:rPr lang="en-GB" dirty="0">
                <a:latin typeface="Calibri" panose="020F0502020204030204" pitchFamily="34" charset="0"/>
              </a:rPr>
              <a:t>8.30 		Playground supervision</a:t>
            </a:r>
          </a:p>
          <a:p>
            <a:r>
              <a:rPr lang="en-GB" dirty="0">
                <a:latin typeface="Calibri" panose="020F0502020204030204" pitchFamily="34" charset="0"/>
              </a:rPr>
              <a:t>8.45 		School Day starts</a:t>
            </a:r>
          </a:p>
          <a:p>
            <a:r>
              <a:rPr lang="en-GB" dirty="0">
                <a:latin typeface="Calibri" panose="020F0502020204030204" pitchFamily="34" charset="0"/>
              </a:rPr>
              <a:t>9:00		Morning Session 1 </a:t>
            </a:r>
          </a:p>
          <a:p>
            <a:r>
              <a:rPr lang="en-GB" dirty="0">
                <a:latin typeface="Calibri" panose="020F0502020204030204" pitchFamily="34" charset="0"/>
              </a:rPr>
              <a:t>10.30 	Interval</a:t>
            </a:r>
          </a:p>
          <a:p>
            <a:r>
              <a:rPr lang="en-GB" dirty="0">
                <a:latin typeface="Calibri" panose="020F0502020204030204" pitchFamily="34" charset="0"/>
              </a:rPr>
              <a:t>10.47 	Morning Session 2</a:t>
            </a:r>
          </a:p>
          <a:p>
            <a:r>
              <a:rPr lang="en-GB" dirty="0">
                <a:latin typeface="Calibri" panose="020F0502020204030204" pitchFamily="34" charset="0"/>
              </a:rPr>
              <a:t>12.20		Lunch</a:t>
            </a:r>
          </a:p>
          <a:p>
            <a:r>
              <a:rPr lang="en-GB" dirty="0">
                <a:latin typeface="Calibri" panose="020F0502020204030204" pitchFamily="34" charset="0"/>
              </a:rPr>
              <a:t>1.00		Afternoon Session</a:t>
            </a:r>
          </a:p>
          <a:p>
            <a:r>
              <a:rPr lang="en-GB" dirty="0">
                <a:latin typeface="Calibri" panose="020F0502020204030204" pitchFamily="34" charset="0"/>
              </a:rPr>
              <a:t>15.05		End of School Day</a:t>
            </a:r>
          </a:p>
        </p:txBody>
      </p:sp>
      <p:sp>
        <p:nvSpPr>
          <p:cNvPr id="2" name="Title 1"/>
          <p:cNvSpPr>
            <a:spLocks noGrp="1"/>
          </p:cNvSpPr>
          <p:nvPr>
            <p:ph type="title"/>
          </p:nvPr>
        </p:nvSpPr>
        <p:spPr/>
        <p:txBody>
          <a:bodyPr>
            <a:normAutofit fontScale="90000"/>
          </a:bodyPr>
          <a:lstStyle/>
          <a:p>
            <a:pPr algn="ctr"/>
            <a:r>
              <a:rPr lang="en-GB" b="1" dirty="0">
                <a:effectLst>
                  <a:outerShdw blurRad="38100" dist="38100" dir="2700000" algn="tl">
                    <a:srgbClr val="000000">
                      <a:alpha val="43137"/>
                    </a:srgbClr>
                  </a:outerShdw>
                </a:effectLst>
                <a:latin typeface="Calibri" panose="020F0502020204030204" pitchFamily="34" charset="0"/>
              </a:rPr>
              <a:t>Structure of the School Day</a:t>
            </a:r>
          </a:p>
        </p:txBody>
      </p:sp>
      <p:pic>
        <p:nvPicPr>
          <p:cNvPr id="4098" name="Picture 2" descr="C:\Users\sarah.burton\AppData\Local\Microsoft\Windows\Temporary Internet Files\Content.IE5\XOWNVQQA\cloc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7" y="256698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sarah.burton\AppData\Local\Microsoft\Windows\Temporary Internet Files\Content.IE5\XOWNVQQA\cloc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7" y="256698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sarah.burton\AppData\Local\Microsoft\Windows\Temporary Internet Files\Content.IE5\XOWNVQQA\cloc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7" y="256698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sarah.burton\AppData\Local\Microsoft\Windows\Temporary Internet Files\Content.IE5\XOWNVQQA\cloc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7" y="256698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9638" y="2717800"/>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descr="C:\Users\sarah.burton\AppData\Local\Microsoft\Windows\Temporary Internet Files\Content.IE5\XOWNVQQA\cloc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7" y="2566987"/>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581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Homework - Reading</a:t>
            </a:r>
          </a:p>
        </p:txBody>
      </p:sp>
      <p:sp>
        <p:nvSpPr>
          <p:cNvPr id="3" name="Content Placeholder 2"/>
          <p:cNvSpPr>
            <a:spLocks noGrp="1"/>
          </p:cNvSpPr>
          <p:nvPr>
            <p:ph idx="1"/>
          </p:nvPr>
        </p:nvSpPr>
        <p:spPr>
          <a:xfrm>
            <a:off x="2339752" y="1059582"/>
            <a:ext cx="6347048" cy="3747863"/>
          </a:xfrm>
        </p:spPr>
        <p:txBody>
          <a:bodyPr>
            <a:noAutofit/>
          </a:bodyPr>
          <a:lstStyle/>
          <a:p>
            <a:pPr lvl="0"/>
            <a:r>
              <a:rPr lang="en-GB" sz="1650" dirty="0">
                <a:latin typeface="SassoonCRInfant" pitchFamily="2" charset="0"/>
              </a:rPr>
              <a:t>Look at and discuss the front cover, back cover, spine, blurb, author and illustrator.</a:t>
            </a:r>
          </a:p>
          <a:p>
            <a:pPr lvl="0"/>
            <a:r>
              <a:rPr lang="en-GB" sz="1650" dirty="0">
                <a:latin typeface="SassoonCRInfant" pitchFamily="2" charset="0"/>
              </a:rPr>
              <a:t>Look at the pictures and talk about them together.</a:t>
            </a:r>
          </a:p>
          <a:p>
            <a:pPr lvl="0"/>
            <a:r>
              <a:rPr lang="en-GB" sz="1650" dirty="0">
                <a:latin typeface="SassoonCRInfant" pitchFamily="2" charset="0"/>
              </a:rPr>
              <a:t>Stop at different parts and predict what will happen next.  Also discuss the sequence of the story (Beginning, Middle, End or First, Next, Then, Last).</a:t>
            </a:r>
          </a:p>
          <a:p>
            <a:pPr lvl="0"/>
            <a:r>
              <a:rPr lang="en-GB" sz="1650" dirty="0">
                <a:latin typeface="SassoonCRInfant" pitchFamily="2" charset="0"/>
              </a:rPr>
              <a:t>Look at sentence structure (capital letters, full stops, finger spaces etc.)</a:t>
            </a:r>
          </a:p>
          <a:p>
            <a:pPr lvl="0"/>
            <a:r>
              <a:rPr lang="en-GB" sz="1650" dirty="0">
                <a:latin typeface="SassoonCRInfant" pitchFamily="2" charset="0"/>
              </a:rPr>
              <a:t>Look for known tricky words and sounds (Your child may begin to attempt to blend sounds together to read simple words).</a:t>
            </a:r>
          </a:p>
          <a:p>
            <a:pPr lvl="0"/>
            <a:r>
              <a:rPr lang="en-GB" sz="1650" dirty="0">
                <a:latin typeface="SassoonCRInfant" pitchFamily="2" charset="0"/>
              </a:rPr>
              <a:t>Try to relate the themes in the book to your child’s own experiences.</a:t>
            </a:r>
          </a:p>
          <a:p>
            <a:pPr lvl="0"/>
            <a:r>
              <a:rPr lang="en-GB" sz="1650" dirty="0">
                <a:latin typeface="SassoonCRInfant" pitchFamily="2" charset="0"/>
              </a:rPr>
              <a:t>Also allow time for your child to explore the book independently after reading it together.</a:t>
            </a:r>
          </a:p>
          <a:p>
            <a:pPr>
              <a:defRPr/>
            </a:pPr>
            <a:endParaRPr lang="en-GB" sz="1600" dirty="0">
              <a:latin typeface="SassoonCRInfant" pitchFamily="2" charset="0"/>
            </a:endParaRPr>
          </a:p>
          <a:p>
            <a:pPr>
              <a:defRPr/>
            </a:pPr>
            <a:endParaRPr lang="en-GB" sz="1600" dirty="0">
              <a:latin typeface="SassoonCRInfant" pitchFamily="2" charset="0"/>
            </a:endParaRPr>
          </a:p>
          <a:p>
            <a:pPr>
              <a:defRPr/>
            </a:pPr>
            <a:endParaRPr lang="en-GB" sz="1600" dirty="0">
              <a:latin typeface="SassoonCRInfant" pitchFamily="2" charset="0"/>
            </a:endParaRPr>
          </a:p>
          <a:p>
            <a:pPr marL="0" indent="0">
              <a:buNone/>
              <a:defRPr/>
            </a:pPr>
            <a:endParaRPr lang="en-GB" sz="1600" dirty="0">
              <a:latin typeface="SassoonCRInfant" pitchFamily="2" charset="0"/>
            </a:endParaRPr>
          </a:p>
        </p:txBody>
      </p:sp>
    </p:spTree>
    <p:extLst>
      <p:ext uri="{BB962C8B-B14F-4D97-AF65-F5344CB8AC3E}">
        <p14:creationId xmlns:p14="http://schemas.microsoft.com/office/powerpoint/2010/main" val="1568370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205979"/>
            <a:ext cx="6563072" cy="857250"/>
          </a:xfrm>
        </p:spPr>
        <p:txBody>
          <a:bodyPr>
            <a:normAutofit fontScale="90000"/>
          </a:bodyPr>
          <a:lstStyle/>
          <a:p>
            <a:pPr algn="ctr"/>
            <a:r>
              <a:rPr lang="en-GB" dirty="0"/>
              <a:t>Homework – Word List Keyring</a:t>
            </a:r>
          </a:p>
        </p:txBody>
      </p:sp>
      <p:sp>
        <p:nvSpPr>
          <p:cNvPr id="3" name="Content Placeholder 2"/>
          <p:cNvSpPr>
            <a:spLocks noGrp="1"/>
          </p:cNvSpPr>
          <p:nvPr>
            <p:ph idx="1"/>
          </p:nvPr>
        </p:nvSpPr>
        <p:spPr>
          <a:xfrm>
            <a:off x="2335758" y="987574"/>
            <a:ext cx="6347048" cy="3747863"/>
          </a:xfrm>
        </p:spPr>
        <p:txBody>
          <a:bodyPr>
            <a:noAutofit/>
          </a:bodyPr>
          <a:lstStyle/>
          <a:p>
            <a:pPr marL="0" indent="0">
              <a:buNone/>
            </a:pPr>
            <a:r>
              <a:rPr lang="en-GB" sz="1650" dirty="0">
                <a:latin typeface="SassoonCRInfant" pitchFamily="2" charset="0"/>
              </a:rPr>
              <a:t>Each week your child will receive a list of words that will use sounds they have covered in class. </a:t>
            </a:r>
          </a:p>
          <a:p>
            <a:pPr marL="0" indent="0">
              <a:buNone/>
            </a:pPr>
            <a:endParaRPr lang="en-GB" sz="1650" dirty="0">
              <a:latin typeface="SassoonCRInfant" pitchFamily="2" charset="0"/>
            </a:endParaRPr>
          </a:p>
          <a:p>
            <a:pPr marL="0" indent="0">
              <a:buNone/>
            </a:pPr>
            <a:r>
              <a:rPr lang="en-GB" sz="1650" dirty="0">
                <a:latin typeface="SassoonCRInfant" pitchFamily="2" charset="0"/>
              </a:rPr>
              <a:t>You may want to discuss these words verbally with your child or complete one of the active learning tasks on their literacy grid in their homework jotter.</a:t>
            </a:r>
          </a:p>
          <a:p>
            <a:pPr marL="0" indent="0">
              <a:buNone/>
            </a:pPr>
            <a:endParaRPr lang="en-GB" sz="1600" dirty="0">
              <a:latin typeface="SassoonCRInfant" pitchFamily="2" charset="0"/>
            </a:endParaRPr>
          </a:p>
          <a:p>
            <a:pPr>
              <a:defRPr/>
            </a:pPr>
            <a:endParaRPr lang="en-GB" sz="1600" dirty="0">
              <a:latin typeface="SassoonCRInfant" pitchFamily="2" charset="0"/>
            </a:endParaRPr>
          </a:p>
          <a:p>
            <a:pPr>
              <a:defRPr/>
            </a:pPr>
            <a:endParaRPr lang="en-GB" sz="1600" dirty="0">
              <a:latin typeface="SassoonCRInfant" pitchFamily="2" charset="0"/>
            </a:endParaRPr>
          </a:p>
          <a:p>
            <a:pPr marL="0" indent="0">
              <a:buNone/>
              <a:defRPr/>
            </a:pPr>
            <a:endParaRPr lang="en-GB" sz="1600" dirty="0">
              <a:latin typeface="SassoonCRInfant" pitchFamily="2" charset="0"/>
            </a:endParaRPr>
          </a:p>
        </p:txBody>
      </p:sp>
      <p:pic>
        <p:nvPicPr>
          <p:cNvPr id="4" name="Picture 3">
            <a:extLst>
              <a:ext uri="{FF2B5EF4-FFF2-40B4-BE49-F238E27FC236}">
                <a16:creationId xmlns="" xmlns:a16="http://schemas.microsoft.com/office/drawing/2014/main" id="{D450F8AC-E013-420E-9267-BEFD7E47F1CF}"/>
              </a:ext>
            </a:extLst>
          </p:cNvPr>
          <p:cNvPicPr>
            <a:picLocks noChangeAspect="1"/>
          </p:cNvPicPr>
          <p:nvPr/>
        </p:nvPicPr>
        <p:blipFill>
          <a:blip r:embed="rId2"/>
          <a:stretch>
            <a:fillRect/>
          </a:stretch>
        </p:blipFill>
        <p:spPr>
          <a:xfrm>
            <a:off x="3419872" y="2592621"/>
            <a:ext cx="3888432" cy="2546860"/>
          </a:xfrm>
          <a:prstGeom prst="rect">
            <a:avLst/>
          </a:prstGeom>
        </p:spPr>
      </p:pic>
    </p:spTree>
    <p:extLst>
      <p:ext uri="{BB962C8B-B14F-4D97-AF65-F5344CB8AC3E}">
        <p14:creationId xmlns:p14="http://schemas.microsoft.com/office/powerpoint/2010/main" val="116213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195486"/>
            <a:ext cx="7067128" cy="857250"/>
          </a:xfrm>
        </p:spPr>
        <p:txBody>
          <a:bodyPr>
            <a:normAutofit fontScale="90000"/>
          </a:bodyPr>
          <a:lstStyle/>
          <a:p>
            <a:pPr algn="ctr"/>
            <a:r>
              <a:rPr lang="en-GB" dirty="0"/>
              <a:t>Homework – Tricky Word Keyring</a:t>
            </a:r>
          </a:p>
        </p:txBody>
      </p:sp>
      <p:sp>
        <p:nvSpPr>
          <p:cNvPr id="3" name="Content Placeholder 2"/>
          <p:cNvSpPr>
            <a:spLocks noGrp="1"/>
          </p:cNvSpPr>
          <p:nvPr>
            <p:ph idx="1"/>
          </p:nvPr>
        </p:nvSpPr>
        <p:spPr>
          <a:xfrm>
            <a:off x="2411760" y="1200151"/>
            <a:ext cx="6347048" cy="3747863"/>
          </a:xfrm>
        </p:spPr>
        <p:txBody>
          <a:bodyPr>
            <a:noAutofit/>
          </a:bodyPr>
          <a:lstStyle/>
          <a:p>
            <a:pPr marL="0" indent="0">
              <a:buNone/>
            </a:pPr>
            <a:r>
              <a:rPr lang="en-GB" sz="1650" dirty="0">
                <a:latin typeface="SassoonCRInfant" pitchFamily="2" charset="0"/>
              </a:rPr>
              <a:t>Your child’s tricky work keyring will build up a list of tricky words that they will gradually cover over the term in class.</a:t>
            </a:r>
          </a:p>
          <a:p>
            <a:pPr marL="0" indent="0">
              <a:buNone/>
            </a:pPr>
            <a:endParaRPr lang="en-GB" sz="1650" dirty="0">
              <a:latin typeface="SassoonCRInfant" pitchFamily="2" charset="0"/>
            </a:endParaRPr>
          </a:p>
          <a:p>
            <a:pPr marL="0" indent="0">
              <a:buNone/>
            </a:pPr>
            <a:r>
              <a:rPr lang="en-GB" sz="1650" dirty="0">
                <a:latin typeface="SassoonCRInfant" pitchFamily="2" charset="0"/>
              </a:rPr>
              <a:t>Please practise the tricky words provided on a regular basis with your child to increase their word recognition and fluency when reading.</a:t>
            </a:r>
          </a:p>
          <a:p>
            <a:pPr marL="0" indent="0">
              <a:buNone/>
            </a:pPr>
            <a:endParaRPr lang="en-GB" sz="1650" dirty="0">
              <a:latin typeface="SassoonCRInfant" pitchFamily="2" charset="0"/>
            </a:endParaRPr>
          </a:p>
          <a:p>
            <a:pPr marL="0" indent="0">
              <a:buNone/>
            </a:pPr>
            <a:r>
              <a:rPr lang="en-GB" sz="1650" dirty="0">
                <a:latin typeface="SassoonCRInfant" pitchFamily="2" charset="0"/>
              </a:rPr>
              <a:t>When we start a new set of tricky words, the next set will be added to their tricky word keyring. </a:t>
            </a:r>
          </a:p>
          <a:p>
            <a:pPr marL="0" indent="0">
              <a:buNone/>
            </a:pPr>
            <a:endParaRPr lang="en-GB" sz="1650" dirty="0">
              <a:latin typeface="SassoonCRInfant" pitchFamily="2" charset="0"/>
            </a:endParaRPr>
          </a:p>
          <a:p>
            <a:pPr marL="0" indent="0">
              <a:buNone/>
            </a:pPr>
            <a:r>
              <a:rPr lang="en-GB" sz="1650" dirty="0">
                <a:latin typeface="SassoonCRInfant" pitchFamily="2" charset="0"/>
              </a:rPr>
              <a:t>It is important to revise all tricky words on a regular basis.</a:t>
            </a:r>
          </a:p>
          <a:p>
            <a:pPr>
              <a:defRPr/>
            </a:pPr>
            <a:endParaRPr lang="en-GB" sz="1600" dirty="0">
              <a:latin typeface="SassoonCRInfant" pitchFamily="2" charset="0"/>
            </a:endParaRPr>
          </a:p>
          <a:p>
            <a:pPr>
              <a:defRPr/>
            </a:pPr>
            <a:endParaRPr lang="en-GB" sz="1600" dirty="0">
              <a:latin typeface="SassoonCRInfant" pitchFamily="2" charset="0"/>
            </a:endParaRPr>
          </a:p>
          <a:p>
            <a:pPr>
              <a:defRPr/>
            </a:pPr>
            <a:endParaRPr lang="en-GB" sz="1600" dirty="0">
              <a:latin typeface="SassoonCRInfant" pitchFamily="2" charset="0"/>
            </a:endParaRPr>
          </a:p>
          <a:p>
            <a:pPr marL="0" indent="0">
              <a:buNone/>
              <a:defRPr/>
            </a:pPr>
            <a:endParaRPr lang="en-GB" sz="1600" dirty="0">
              <a:latin typeface="SassoonCRInfant" pitchFamily="2" charset="0"/>
            </a:endParaRPr>
          </a:p>
        </p:txBody>
      </p:sp>
    </p:spTree>
    <p:extLst>
      <p:ext uri="{BB962C8B-B14F-4D97-AF65-F5344CB8AC3E}">
        <p14:creationId xmlns:p14="http://schemas.microsoft.com/office/powerpoint/2010/main" val="3781161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205979"/>
            <a:ext cx="6563072" cy="857250"/>
          </a:xfrm>
        </p:spPr>
        <p:txBody>
          <a:bodyPr>
            <a:normAutofit/>
          </a:bodyPr>
          <a:lstStyle/>
          <a:p>
            <a:pPr algn="ctr"/>
            <a:r>
              <a:rPr lang="en-GB" dirty="0"/>
              <a:t>Homework – Numeracy</a:t>
            </a:r>
          </a:p>
        </p:txBody>
      </p:sp>
      <p:sp>
        <p:nvSpPr>
          <p:cNvPr id="3" name="Content Placeholder 2"/>
          <p:cNvSpPr>
            <a:spLocks noGrp="1"/>
          </p:cNvSpPr>
          <p:nvPr>
            <p:ph idx="1"/>
          </p:nvPr>
        </p:nvSpPr>
        <p:spPr>
          <a:xfrm>
            <a:off x="2411760" y="483518"/>
            <a:ext cx="6347048" cy="3747863"/>
          </a:xfrm>
        </p:spPr>
        <p:txBody>
          <a:bodyPr>
            <a:noAutofit/>
          </a:bodyPr>
          <a:lstStyle/>
          <a:p>
            <a:endParaRPr lang="en-GB" sz="1600" dirty="0">
              <a:latin typeface="SassoonCRInfant" pitchFamily="2" charset="0"/>
            </a:endParaRPr>
          </a:p>
          <a:p>
            <a:pPr marL="0" indent="0">
              <a:buNone/>
            </a:pPr>
            <a:endParaRPr lang="en-GB" sz="1600" dirty="0">
              <a:latin typeface="SassoonCRInfant" pitchFamily="2" charset="0"/>
            </a:endParaRPr>
          </a:p>
          <a:p>
            <a:r>
              <a:rPr lang="en-GB" sz="1600" dirty="0" smtClean="0">
                <a:latin typeface="SassoonCRInfant" pitchFamily="2" charset="0"/>
              </a:rPr>
              <a:t>For number, you </a:t>
            </a:r>
            <a:r>
              <a:rPr lang="en-GB" sz="1600" dirty="0">
                <a:latin typeface="SassoonCRInfant" pitchFamily="2" charset="0"/>
              </a:rPr>
              <a:t>may want to complete one of the active learning tasks on their numeracy grid in their homework jotter.</a:t>
            </a:r>
          </a:p>
          <a:p>
            <a:endParaRPr lang="en-GB" sz="1600" dirty="0">
              <a:latin typeface="SassoonCRInfant" pitchFamily="2" charset="0"/>
            </a:endParaRPr>
          </a:p>
        </p:txBody>
      </p:sp>
      <p:pic>
        <p:nvPicPr>
          <p:cNvPr id="4" name="Picture 3">
            <a:extLst>
              <a:ext uri="{FF2B5EF4-FFF2-40B4-BE49-F238E27FC236}">
                <a16:creationId xmlns="" xmlns:a16="http://schemas.microsoft.com/office/drawing/2014/main" id="{8FBE4955-C652-489D-88A8-54462311B4F2}"/>
              </a:ext>
            </a:extLst>
          </p:cNvPr>
          <p:cNvPicPr>
            <a:picLocks noChangeAspect="1"/>
          </p:cNvPicPr>
          <p:nvPr/>
        </p:nvPicPr>
        <p:blipFill>
          <a:blip r:embed="rId2"/>
          <a:stretch>
            <a:fillRect/>
          </a:stretch>
        </p:blipFill>
        <p:spPr>
          <a:xfrm>
            <a:off x="3203848" y="1779662"/>
            <a:ext cx="4199114" cy="2663085"/>
          </a:xfrm>
          <a:prstGeom prst="rect">
            <a:avLst/>
          </a:prstGeom>
        </p:spPr>
      </p:pic>
    </p:spTree>
    <p:extLst>
      <p:ext uri="{BB962C8B-B14F-4D97-AF65-F5344CB8AC3E}">
        <p14:creationId xmlns:p14="http://schemas.microsoft.com/office/powerpoint/2010/main" val="3273009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205979"/>
            <a:ext cx="6563072" cy="857250"/>
          </a:xfrm>
        </p:spPr>
        <p:txBody>
          <a:bodyPr>
            <a:normAutofit/>
          </a:bodyPr>
          <a:lstStyle/>
          <a:p>
            <a:pPr algn="ctr"/>
            <a:r>
              <a:rPr lang="en-GB" dirty="0"/>
              <a:t>Homework – Other</a:t>
            </a:r>
          </a:p>
        </p:txBody>
      </p:sp>
      <p:sp>
        <p:nvSpPr>
          <p:cNvPr id="3" name="Content Placeholder 2"/>
          <p:cNvSpPr>
            <a:spLocks noGrp="1"/>
          </p:cNvSpPr>
          <p:nvPr>
            <p:ph idx="1"/>
          </p:nvPr>
        </p:nvSpPr>
        <p:spPr>
          <a:xfrm>
            <a:off x="2401416" y="912119"/>
            <a:ext cx="6347048" cy="3747863"/>
          </a:xfrm>
        </p:spPr>
        <p:txBody>
          <a:bodyPr>
            <a:noAutofit/>
          </a:bodyPr>
          <a:lstStyle/>
          <a:p>
            <a:pPr marL="0" indent="0">
              <a:buNone/>
            </a:pPr>
            <a:endParaRPr lang="en-GB" sz="2000" dirty="0">
              <a:latin typeface="SassoonCRInfant" pitchFamily="2" charset="0"/>
            </a:endParaRPr>
          </a:p>
          <a:p>
            <a:r>
              <a:rPr lang="en-GB" sz="2000" dirty="0">
                <a:latin typeface="SassoonCRInfant" pitchFamily="2" charset="0"/>
              </a:rPr>
              <a:t>Your child can also use </a:t>
            </a:r>
            <a:r>
              <a:rPr lang="en-GB" sz="2000" dirty="0" err="1">
                <a:latin typeface="SassoonCRInfant" pitchFamily="2" charset="0"/>
              </a:rPr>
              <a:t>Sumdog</a:t>
            </a:r>
            <a:r>
              <a:rPr lang="en-GB" sz="2000" dirty="0">
                <a:latin typeface="SassoonCRInfant" pitchFamily="2" charset="0"/>
              </a:rPr>
              <a:t> and Teach Your Monster to Read at home. </a:t>
            </a:r>
          </a:p>
          <a:p>
            <a:endParaRPr lang="en-GB" sz="2000" dirty="0">
              <a:latin typeface="SassoonCRInfant" pitchFamily="2" charset="0"/>
            </a:endParaRPr>
          </a:p>
          <a:p>
            <a:r>
              <a:rPr lang="en-GB" sz="2000" dirty="0">
                <a:latin typeface="SassoonCRInfant" pitchFamily="2" charset="0"/>
              </a:rPr>
              <a:t>Occasionally, they may also have additional tasks related to their class topic.</a:t>
            </a:r>
          </a:p>
          <a:p>
            <a:pPr marL="0" indent="0">
              <a:buNone/>
            </a:pPr>
            <a:endParaRPr lang="en-GB" sz="2000" dirty="0">
              <a:latin typeface="SassoonCRInfant" pitchFamily="2" charset="0"/>
            </a:endParaRPr>
          </a:p>
          <a:p>
            <a:r>
              <a:rPr lang="en-GB" sz="2000" dirty="0">
                <a:latin typeface="SassoonCRInfant" pitchFamily="2" charset="0"/>
              </a:rPr>
              <a:t>Other than daily reading, homework is not compulsory and if you feel you do not want your children to receive these additional homework tasks please let the class teacher know in writing.</a:t>
            </a:r>
          </a:p>
        </p:txBody>
      </p:sp>
    </p:spTree>
    <p:extLst>
      <p:ext uri="{BB962C8B-B14F-4D97-AF65-F5344CB8AC3E}">
        <p14:creationId xmlns:p14="http://schemas.microsoft.com/office/powerpoint/2010/main" val="2407833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Thank you</a:t>
            </a:r>
          </a:p>
        </p:txBody>
      </p:sp>
      <p:sp>
        <p:nvSpPr>
          <p:cNvPr id="3" name="Content Placeholder 2"/>
          <p:cNvSpPr>
            <a:spLocks noGrp="1"/>
          </p:cNvSpPr>
          <p:nvPr>
            <p:ph idx="1"/>
          </p:nvPr>
        </p:nvSpPr>
        <p:spPr>
          <a:xfrm>
            <a:off x="2339752" y="1200150"/>
            <a:ext cx="6347048" cy="3747863"/>
          </a:xfrm>
        </p:spPr>
        <p:txBody>
          <a:bodyPr>
            <a:normAutofit/>
          </a:bodyPr>
          <a:lstStyle/>
          <a:p>
            <a:pPr marL="0" indent="0">
              <a:buNone/>
              <a:defRPr/>
            </a:pPr>
            <a:r>
              <a:rPr lang="en-GB" dirty="0">
                <a:latin typeface="SassoonCRInfant" pitchFamily="2" charset="0"/>
              </a:rPr>
              <a:t>Thank you for coming along.</a:t>
            </a:r>
          </a:p>
          <a:p>
            <a:pPr marL="0" indent="0">
              <a:buNone/>
              <a:defRPr/>
            </a:pPr>
            <a:endParaRPr lang="en-GB" dirty="0">
              <a:latin typeface="SassoonCRInfant" pitchFamily="2" charset="0"/>
            </a:endParaRPr>
          </a:p>
          <a:p>
            <a:pPr marL="0" indent="0">
              <a:buNone/>
              <a:defRPr/>
            </a:pPr>
            <a:r>
              <a:rPr lang="en-GB" dirty="0">
                <a:latin typeface="SassoonCRInfant" pitchFamily="2" charset="0"/>
              </a:rPr>
              <a:t>We would greatly appreciate it if you could go to the hall for refreshments and fill in questionnaires on the </a:t>
            </a:r>
            <a:r>
              <a:rPr lang="en-GB" dirty="0" err="1">
                <a:latin typeface="SassoonCRInfant" pitchFamily="2" charset="0"/>
              </a:rPr>
              <a:t>Ipads</a:t>
            </a:r>
            <a:r>
              <a:rPr lang="en-GB" dirty="0">
                <a:latin typeface="SassoonCRInfant" pitchFamily="2" charset="0"/>
              </a:rPr>
              <a:t> with our P7 helpers.</a:t>
            </a:r>
          </a:p>
        </p:txBody>
      </p:sp>
    </p:spTree>
    <p:extLst>
      <p:ext uri="{BB962C8B-B14F-4D97-AF65-F5344CB8AC3E}">
        <p14:creationId xmlns:p14="http://schemas.microsoft.com/office/powerpoint/2010/main" val="71978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b="1" dirty="0">
                <a:effectLst>
                  <a:outerShdw blurRad="38100" dist="38100" dir="2700000" algn="tl">
                    <a:srgbClr val="000000">
                      <a:alpha val="43137"/>
                    </a:srgbClr>
                  </a:outerShdw>
                </a:effectLst>
                <a:latin typeface="Calibri" panose="020F0502020204030204" pitchFamily="34" charset="0"/>
              </a:rPr>
              <a:t>Structure of the School Day</a:t>
            </a:r>
            <a:endParaRPr lang="en-GB" b="1" dirty="0"/>
          </a:p>
        </p:txBody>
      </p:sp>
      <p:sp>
        <p:nvSpPr>
          <p:cNvPr id="3" name="Content Placeholder 2"/>
          <p:cNvSpPr>
            <a:spLocks noGrp="1"/>
          </p:cNvSpPr>
          <p:nvPr>
            <p:ph idx="1"/>
          </p:nvPr>
        </p:nvSpPr>
        <p:spPr/>
        <p:txBody>
          <a:bodyPr>
            <a:normAutofit fontScale="55000" lnSpcReduction="20000"/>
          </a:bodyPr>
          <a:lstStyle/>
          <a:p>
            <a:pPr marL="0" indent="0" algn="ctr">
              <a:buNone/>
            </a:pPr>
            <a:r>
              <a:rPr lang="en-GB" sz="5100" b="1" dirty="0">
                <a:solidFill>
                  <a:srgbClr val="C00000"/>
                </a:solidFill>
                <a:latin typeface="Calibri" panose="020F0502020204030204" pitchFamily="34" charset="0"/>
              </a:rPr>
              <a:t>Friday</a:t>
            </a:r>
          </a:p>
          <a:p>
            <a:pPr marL="0" indent="0" algn="ctr">
              <a:buNone/>
            </a:pPr>
            <a:endParaRPr lang="en-GB" sz="2800" b="1" dirty="0">
              <a:solidFill>
                <a:srgbClr val="C00000"/>
              </a:solidFill>
              <a:latin typeface="Calibri" panose="020F0502020204030204" pitchFamily="34" charset="0"/>
            </a:endParaRPr>
          </a:p>
          <a:p>
            <a:r>
              <a:rPr lang="en-GB" smtClean="0">
                <a:latin typeface="Calibri" panose="020F0502020204030204" pitchFamily="34" charset="0"/>
              </a:rPr>
              <a:t>8.00 </a:t>
            </a:r>
            <a:r>
              <a:rPr lang="en-GB" dirty="0">
                <a:latin typeface="Calibri" panose="020F0502020204030204" pitchFamily="34" charset="0"/>
              </a:rPr>
              <a:t>		Breakfast Club</a:t>
            </a:r>
          </a:p>
          <a:p>
            <a:r>
              <a:rPr lang="en-GB" dirty="0">
                <a:latin typeface="Calibri" panose="020F0502020204030204" pitchFamily="34" charset="0"/>
              </a:rPr>
              <a:t>8.30 		Playground Supervision</a:t>
            </a:r>
          </a:p>
          <a:p>
            <a:r>
              <a:rPr lang="en-GB" dirty="0">
                <a:latin typeface="Calibri" panose="020F0502020204030204" pitchFamily="34" charset="0"/>
              </a:rPr>
              <a:t>8.45 		School Day Starts</a:t>
            </a:r>
          </a:p>
          <a:p>
            <a:r>
              <a:rPr lang="en-GB" dirty="0">
                <a:latin typeface="Calibri" panose="020F0502020204030204" pitchFamily="34" charset="0"/>
              </a:rPr>
              <a:t>9:00		Whole School Assembly</a:t>
            </a:r>
          </a:p>
          <a:p>
            <a:r>
              <a:rPr lang="en-GB" dirty="0">
                <a:latin typeface="Calibri" panose="020F0502020204030204" pitchFamily="34" charset="0"/>
              </a:rPr>
              <a:t>9:30 		Morning Session 1</a:t>
            </a:r>
          </a:p>
          <a:p>
            <a:r>
              <a:rPr lang="en-GB" dirty="0">
                <a:latin typeface="Calibri" panose="020F0502020204030204" pitchFamily="34" charset="0"/>
              </a:rPr>
              <a:t>10.30 	Interval</a:t>
            </a:r>
          </a:p>
          <a:p>
            <a:r>
              <a:rPr lang="en-GB" dirty="0">
                <a:latin typeface="Calibri" panose="020F0502020204030204" pitchFamily="34" charset="0"/>
              </a:rPr>
              <a:t>10.47 	Morning Session 2</a:t>
            </a:r>
          </a:p>
          <a:p>
            <a:r>
              <a:rPr lang="en-GB" dirty="0">
                <a:latin typeface="Calibri" panose="020F0502020204030204" pitchFamily="34" charset="0"/>
              </a:rPr>
              <a:t>11.45 	Free Time Friday</a:t>
            </a:r>
          </a:p>
          <a:p>
            <a:r>
              <a:rPr lang="en-GB" dirty="0">
                <a:latin typeface="Calibri" panose="020F0502020204030204" pitchFamily="34" charset="0"/>
              </a:rPr>
              <a:t>12.30		End of School Day</a:t>
            </a:r>
          </a:p>
        </p:txBody>
      </p:sp>
    </p:spTree>
    <p:extLst>
      <p:ext uri="{BB962C8B-B14F-4D97-AF65-F5344CB8AC3E}">
        <p14:creationId xmlns:p14="http://schemas.microsoft.com/office/powerpoint/2010/main" val="228310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940" y="771550"/>
            <a:ext cx="8229600" cy="857250"/>
          </a:xfrm>
        </p:spPr>
        <p:txBody>
          <a:bodyPr/>
          <a:lstStyle/>
          <a:p>
            <a:r>
              <a:rPr lang="en-GB" dirty="0"/>
              <a:t>Weekly Timetable</a:t>
            </a:r>
          </a:p>
        </p:txBody>
      </p:sp>
      <p:pic>
        <p:nvPicPr>
          <p:cNvPr id="4" name="Picture 3">
            <a:extLst>
              <a:ext uri="{FF2B5EF4-FFF2-40B4-BE49-F238E27FC236}">
                <a16:creationId xmlns="" xmlns:a16="http://schemas.microsoft.com/office/drawing/2014/main" id="{8C29C028-990E-420F-AE3C-7A1B3D5B5E57}"/>
              </a:ext>
            </a:extLst>
          </p:cNvPr>
          <p:cNvPicPr>
            <a:picLocks noChangeAspect="1"/>
          </p:cNvPicPr>
          <p:nvPr/>
        </p:nvPicPr>
        <p:blipFill>
          <a:blip r:embed="rId2"/>
          <a:stretch>
            <a:fillRect/>
          </a:stretch>
        </p:blipFill>
        <p:spPr>
          <a:xfrm>
            <a:off x="107504" y="1491630"/>
            <a:ext cx="8705564" cy="3574611"/>
          </a:xfrm>
          <a:prstGeom prst="rect">
            <a:avLst/>
          </a:prstGeom>
        </p:spPr>
      </p:pic>
    </p:spTree>
    <p:extLst>
      <p:ext uri="{BB962C8B-B14F-4D97-AF65-F5344CB8AC3E}">
        <p14:creationId xmlns:p14="http://schemas.microsoft.com/office/powerpoint/2010/main" val="2525806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4113"/>
            <a:ext cx="6347048" cy="857250"/>
          </a:xfrm>
        </p:spPr>
        <p:txBody>
          <a:bodyPr>
            <a:normAutofit/>
          </a:bodyPr>
          <a:lstStyle/>
          <a:p>
            <a:pPr algn="ctr"/>
            <a:r>
              <a:rPr lang="en-GB" b="1" dirty="0">
                <a:effectLst>
                  <a:outerShdw blurRad="38100" dist="38100" dir="2700000" algn="tl">
                    <a:srgbClr val="000000">
                      <a:alpha val="43137"/>
                    </a:srgbClr>
                  </a:outerShdw>
                </a:effectLst>
              </a:rPr>
              <a:t>School Uniform</a:t>
            </a:r>
            <a:endParaRPr lang="en-GB" b="1" dirty="0"/>
          </a:p>
        </p:txBody>
      </p:sp>
      <p:sp>
        <p:nvSpPr>
          <p:cNvPr id="3" name="Content Placeholder 2"/>
          <p:cNvSpPr>
            <a:spLocks noGrp="1"/>
          </p:cNvSpPr>
          <p:nvPr>
            <p:ph idx="1"/>
          </p:nvPr>
        </p:nvSpPr>
        <p:spPr>
          <a:xfrm>
            <a:off x="2339752" y="627534"/>
            <a:ext cx="6347048" cy="3168352"/>
          </a:xfrm>
        </p:spPr>
        <p:txBody>
          <a:bodyPr>
            <a:noAutofit/>
          </a:bodyPr>
          <a:lstStyle/>
          <a:p>
            <a:r>
              <a:rPr lang="en-GB" sz="1600" dirty="0">
                <a:latin typeface="Calibri" panose="020F0502020204030204" pitchFamily="34" charset="0"/>
              </a:rPr>
              <a:t>Grey trousers/skirt/ shorts  and  white shirt/blouse and red &amp; grey striped school tie (grey/red cardigan optional)</a:t>
            </a:r>
          </a:p>
          <a:p>
            <a:endParaRPr lang="en-GB" sz="1600" dirty="0">
              <a:latin typeface="Calibri" panose="020F0502020204030204" pitchFamily="34" charset="0"/>
            </a:endParaRPr>
          </a:p>
          <a:p>
            <a:r>
              <a:rPr lang="en-GB" sz="1600" dirty="0">
                <a:latin typeface="Calibri" panose="020F0502020204030204" pitchFamily="34" charset="0"/>
              </a:rPr>
              <a:t>Grey trousers/skirt / shorts and  red school polo shirt with school badge and  grey school sweatshirt with school badge</a:t>
            </a:r>
          </a:p>
          <a:p>
            <a:endParaRPr lang="en-GB" sz="1600" dirty="0">
              <a:latin typeface="Calibri" panose="020F0502020204030204" pitchFamily="34" charset="0"/>
            </a:endParaRPr>
          </a:p>
          <a:p>
            <a:r>
              <a:rPr lang="en-GB" sz="1600" dirty="0">
                <a:latin typeface="Calibri" panose="020F0502020204030204" pitchFamily="34" charset="0"/>
              </a:rPr>
              <a:t>Grey  school cardigan</a:t>
            </a:r>
          </a:p>
          <a:p>
            <a:endParaRPr lang="en-GB" sz="1600" dirty="0">
              <a:latin typeface="Calibri" panose="020F0502020204030204" pitchFamily="34" charset="0"/>
            </a:endParaRPr>
          </a:p>
          <a:p>
            <a:r>
              <a:rPr lang="en-GB" sz="1600" b="1" dirty="0">
                <a:latin typeface="Calibri" panose="020F0502020204030204" pitchFamily="34" charset="0"/>
              </a:rPr>
              <a:t>Summer: </a:t>
            </a:r>
            <a:r>
              <a:rPr lang="en-GB" sz="1600" dirty="0">
                <a:latin typeface="Calibri" panose="020F0502020204030204" pitchFamily="34" charset="0"/>
              </a:rPr>
              <a:t> Red and white gingham dress with red or grey cardigan</a:t>
            </a:r>
          </a:p>
          <a:p>
            <a:endParaRPr lang="en-GB" sz="1600" dirty="0">
              <a:latin typeface="Calibri" panose="020F0502020204030204" pitchFamily="34" charset="0"/>
            </a:endParaRPr>
          </a:p>
          <a:p>
            <a:r>
              <a:rPr lang="en-GB" sz="1600" b="1" dirty="0">
                <a:latin typeface="Calibri" panose="020F0502020204030204" pitchFamily="34" charset="0"/>
              </a:rPr>
              <a:t>P.E. Kit:</a:t>
            </a:r>
            <a:r>
              <a:rPr lang="en-GB" sz="1600" dirty="0">
                <a:latin typeface="Calibri" panose="020F0502020204030204" pitchFamily="34" charset="0"/>
              </a:rPr>
              <a:t>	White t-shirt (school logo optional)</a:t>
            </a:r>
          </a:p>
          <a:p>
            <a:pPr marL="0" indent="0">
              <a:buNone/>
            </a:pPr>
            <a:r>
              <a:rPr lang="en-GB" sz="1600" dirty="0">
                <a:latin typeface="Calibri" panose="020F0502020204030204" pitchFamily="34" charset="0"/>
              </a:rPr>
              <a:t>		Shorts</a:t>
            </a:r>
          </a:p>
          <a:p>
            <a:pPr marL="0" indent="0">
              <a:buNone/>
            </a:pPr>
            <a:r>
              <a:rPr lang="en-GB" sz="1600" dirty="0">
                <a:latin typeface="Calibri" panose="020F0502020204030204" pitchFamily="34" charset="0"/>
              </a:rPr>
              <a:t>		Gym shoes</a:t>
            </a:r>
          </a:p>
          <a:p>
            <a:r>
              <a:rPr lang="en-GB" sz="1600" dirty="0">
                <a:latin typeface="Calibri" panose="020F0502020204030204" pitchFamily="34" charset="0"/>
              </a:rPr>
              <a:t>Old clothes for art/Outdoor learning clothes</a:t>
            </a:r>
          </a:p>
          <a:p>
            <a:pPr marL="0" indent="0" algn="ctr">
              <a:buNone/>
            </a:pPr>
            <a:r>
              <a:rPr lang="en-GB" sz="1600" b="1" dirty="0">
                <a:solidFill>
                  <a:srgbClr val="FF0000"/>
                </a:solidFill>
                <a:latin typeface="Calibri" panose="020F0502020204030204" pitchFamily="34" charset="0"/>
              </a:rPr>
              <a:t>PLEASE NAME EVERYTHING!</a:t>
            </a:r>
          </a:p>
        </p:txBody>
      </p:sp>
    </p:spTree>
    <p:extLst>
      <p:ext uri="{BB962C8B-B14F-4D97-AF65-F5344CB8AC3E}">
        <p14:creationId xmlns:p14="http://schemas.microsoft.com/office/powerpoint/2010/main" val="291953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Lunchtime Reminder</a:t>
            </a:r>
          </a:p>
        </p:txBody>
      </p:sp>
      <p:sp>
        <p:nvSpPr>
          <p:cNvPr id="3" name="Content Placeholder 2"/>
          <p:cNvSpPr>
            <a:spLocks noGrp="1"/>
          </p:cNvSpPr>
          <p:nvPr>
            <p:ph idx="1"/>
          </p:nvPr>
        </p:nvSpPr>
        <p:spPr>
          <a:xfrm>
            <a:off x="2051720" y="1005576"/>
            <a:ext cx="6912768" cy="4446494"/>
          </a:xfrm>
        </p:spPr>
        <p:txBody>
          <a:bodyPr>
            <a:normAutofit/>
          </a:bodyPr>
          <a:lstStyle/>
          <a:p>
            <a:r>
              <a:rPr lang="en-GB" sz="3400" dirty="0"/>
              <a:t>School lunches are ordered daily through </a:t>
            </a:r>
            <a:r>
              <a:rPr lang="en-GB" sz="3400" dirty="0" err="1"/>
              <a:t>iPay</a:t>
            </a:r>
            <a:r>
              <a:rPr lang="en-GB" sz="3400" dirty="0"/>
              <a:t> impact – All P1-3 children are entitled to free school dinner</a:t>
            </a:r>
          </a:p>
          <a:p>
            <a:r>
              <a:rPr lang="en-GB" sz="3400" dirty="0"/>
              <a:t>You can look at the lunches at home with your child and pre order your child’s lunch.</a:t>
            </a:r>
          </a:p>
          <a:p>
            <a:endParaRPr lang="en-GB" sz="3400" dirty="0"/>
          </a:p>
          <a:p>
            <a:endParaRPr lang="en-GB" dirty="0"/>
          </a:p>
        </p:txBody>
      </p:sp>
    </p:spTree>
    <p:extLst>
      <p:ext uri="{BB962C8B-B14F-4D97-AF65-F5344CB8AC3E}">
        <p14:creationId xmlns:p14="http://schemas.microsoft.com/office/powerpoint/2010/main" val="2010693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 </a:t>
            </a:r>
          </a:p>
        </p:txBody>
      </p:sp>
      <p:sp>
        <p:nvSpPr>
          <p:cNvPr id="3" name="Content Placeholder 2"/>
          <p:cNvSpPr>
            <a:spLocks noGrp="1"/>
          </p:cNvSpPr>
          <p:nvPr>
            <p:ph idx="1"/>
          </p:nvPr>
        </p:nvSpPr>
        <p:spPr>
          <a:xfrm>
            <a:off x="2339752" y="267494"/>
            <a:ext cx="5616624" cy="448077"/>
          </a:xfrm>
        </p:spPr>
        <p:txBody>
          <a:bodyPr>
            <a:normAutofit/>
          </a:bodyPr>
          <a:lstStyle/>
          <a:p>
            <a:pPr marL="0" indent="0">
              <a:buNone/>
            </a:pPr>
            <a:r>
              <a:rPr lang="en-GB" sz="2000" b="1" dirty="0"/>
              <a:t>Blog: </a:t>
            </a:r>
            <a:r>
              <a:rPr lang="en-GB" sz="2000" dirty="0">
                <a:hlinkClick r:id="rId3"/>
              </a:rPr>
              <a:t>https://midcalderprimary.westlothian.org.uk/</a:t>
            </a: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p:txBody>
      </p:sp>
      <p:sp>
        <p:nvSpPr>
          <p:cNvPr id="7" name="Content Placeholder 2"/>
          <p:cNvSpPr txBox="1">
            <a:spLocks/>
          </p:cNvSpPr>
          <p:nvPr/>
        </p:nvSpPr>
        <p:spPr>
          <a:xfrm>
            <a:off x="2339752" y="2430317"/>
            <a:ext cx="2664296" cy="448077"/>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000" b="1" dirty="0"/>
              <a:t>Twitter: </a:t>
            </a:r>
            <a:r>
              <a:rPr lang="en-GB" sz="2000" dirty="0"/>
              <a:t>@</a:t>
            </a:r>
            <a:r>
              <a:rPr lang="en-GB" sz="2000" dirty="0" err="1"/>
              <a:t>MidCalder_PS</a:t>
            </a:r>
            <a:endParaRPr lang="en-GB" sz="2000" dirty="0"/>
          </a:p>
          <a:p>
            <a:pPr marL="0" indent="0">
              <a:buFont typeface="Arial" panose="020B0604020202020204" pitchFamily="34" charset="0"/>
              <a:buNone/>
            </a:pPr>
            <a:endParaRPr lang="en-GB" sz="2000" dirty="0"/>
          </a:p>
          <a:p>
            <a:pPr marL="0" indent="0">
              <a:buFont typeface="Arial" panose="020B0604020202020204" pitchFamily="34" charset="0"/>
              <a:buNone/>
            </a:pPr>
            <a:endParaRPr lang="en-GB" sz="2000" dirty="0"/>
          </a:p>
          <a:p>
            <a:pPr marL="0" indent="0">
              <a:buFont typeface="Arial" panose="020B0604020202020204" pitchFamily="34" charset="0"/>
              <a:buNone/>
            </a:pPr>
            <a:endParaRPr lang="en-GB" sz="2000" dirty="0"/>
          </a:p>
          <a:p>
            <a:pPr marL="0" indent="0">
              <a:buFont typeface="Arial" panose="020B0604020202020204" pitchFamily="34" charset="0"/>
              <a:buNone/>
            </a:pPr>
            <a:endParaRPr lang="en-GB" sz="2000" dirty="0"/>
          </a:p>
          <a:p>
            <a:pPr marL="0" indent="0">
              <a:buFont typeface="Arial" panose="020B0604020202020204" pitchFamily="34" charset="0"/>
              <a:buNone/>
            </a:pPr>
            <a:endParaRPr lang="en-GB" sz="2000" dirty="0"/>
          </a:p>
        </p:txBody>
      </p:sp>
      <p:pic>
        <p:nvPicPr>
          <p:cNvPr id="5" name="Picture 4">
            <a:extLst>
              <a:ext uri="{FF2B5EF4-FFF2-40B4-BE49-F238E27FC236}">
                <a16:creationId xmlns="" xmlns:a16="http://schemas.microsoft.com/office/drawing/2014/main" id="{98979D01-7FDE-4449-B4A3-77F7EFE5FABA}"/>
              </a:ext>
            </a:extLst>
          </p:cNvPr>
          <p:cNvPicPr>
            <a:picLocks noChangeAspect="1"/>
          </p:cNvPicPr>
          <p:nvPr/>
        </p:nvPicPr>
        <p:blipFill>
          <a:blip r:embed="rId4"/>
          <a:stretch>
            <a:fillRect/>
          </a:stretch>
        </p:blipFill>
        <p:spPr>
          <a:xfrm>
            <a:off x="3347864" y="661013"/>
            <a:ext cx="4032448" cy="1897888"/>
          </a:xfrm>
          <a:prstGeom prst="rect">
            <a:avLst/>
          </a:prstGeom>
        </p:spPr>
      </p:pic>
      <p:pic>
        <p:nvPicPr>
          <p:cNvPr id="6" name="Picture 5">
            <a:extLst>
              <a:ext uri="{FF2B5EF4-FFF2-40B4-BE49-F238E27FC236}">
                <a16:creationId xmlns="" xmlns:a16="http://schemas.microsoft.com/office/drawing/2014/main" id="{2866D4DB-8B36-4C2B-8248-384A972F35BB}"/>
              </a:ext>
            </a:extLst>
          </p:cNvPr>
          <p:cNvPicPr>
            <a:picLocks noChangeAspect="1"/>
          </p:cNvPicPr>
          <p:nvPr/>
        </p:nvPicPr>
        <p:blipFill>
          <a:blip r:embed="rId5"/>
          <a:stretch>
            <a:fillRect/>
          </a:stretch>
        </p:blipFill>
        <p:spPr>
          <a:xfrm>
            <a:off x="3474132" y="2897264"/>
            <a:ext cx="3779912" cy="2075034"/>
          </a:xfrm>
          <a:prstGeom prst="rect">
            <a:avLst/>
          </a:prstGeom>
        </p:spPr>
      </p:pic>
    </p:spTree>
    <p:extLst>
      <p:ext uri="{BB962C8B-B14F-4D97-AF65-F5344CB8AC3E}">
        <p14:creationId xmlns:p14="http://schemas.microsoft.com/office/powerpoint/2010/main" val="171244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21052"/>
            <a:ext cx="6476256" cy="630070"/>
          </a:xfrm>
        </p:spPr>
        <p:txBody>
          <a:bodyPr>
            <a:normAutofit fontScale="90000"/>
          </a:bodyPr>
          <a:lstStyle/>
          <a:p>
            <a:r>
              <a:rPr lang="en-GB" b="1" dirty="0"/>
              <a:t>Important Documents</a:t>
            </a:r>
          </a:p>
        </p:txBody>
      </p:sp>
      <p:sp>
        <p:nvSpPr>
          <p:cNvPr id="3" name="Content Placeholder 2"/>
          <p:cNvSpPr>
            <a:spLocks noGrp="1"/>
          </p:cNvSpPr>
          <p:nvPr>
            <p:ph idx="1"/>
          </p:nvPr>
        </p:nvSpPr>
        <p:spPr>
          <a:xfrm>
            <a:off x="2267744" y="771550"/>
            <a:ext cx="6768752" cy="4176464"/>
          </a:xfrm>
        </p:spPr>
        <p:txBody>
          <a:bodyPr>
            <a:normAutofit/>
          </a:bodyPr>
          <a:lstStyle/>
          <a:p>
            <a:r>
              <a:rPr lang="en-GB" sz="2800" dirty="0"/>
              <a:t>Please return the photo permission forms and EE2 forms as soon as possible if you haven’t already done so. We cannot share any photos to twitter or the school blog until these are returned.</a:t>
            </a:r>
          </a:p>
          <a:p>
            <a:endParaRPr lang="en-GB" sz="2800" dirty="0"/>
          </a:p>
          <a:p>
            <a:r>
              <a:rPr lang="en-GB" sz="2800" dirty="0"/>
              <a:t>Please ensure that all medical forms are filled in fully and handed back promptly with any appropriate medication.</a:t>
            </a:r>
            <a:endParaRPr lang="en-GB" dirty="0"/>
          </a:p>
          <a:p>
            <a:endParaRPr lang="en-GB" dirty="0"/>
          </a:p>
        </p:txBody>
      </p:sp>
    </p:spTree>
    <p:extLst>
      <p:ext uri="{BB962C8B-B14F-4D97-AF65-F5344CB8AC3E}">
        <p14:creationId xmlns:p14="http://schemas.microsoft.com/office/powerpoint/2010/main" val="143377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21052"/>
            <a:ext cx="6476256" cy="630070"/>
          </a:xfrm>
        </p:spPr>
        <p:txBody>
          <a:bodyPr>
            <a:normAutofit fontScale="90000"/>
          </a:bodyPr>
          <a:lstStyle/>
          <a:p>
            <a:r>
              <a:rPr lang="en-GB" b="1" dirty="0"/>
              <a:t>In P1 and P2…</a:t>
            </a:r>
          </a:p>
        </p:txBody>
      </p:sp>
      <p:sp>
        <p:nvSpPr>
          <p:cNvPr id="3" name="Content Placeholder 2"/>
          <p:cNvSpPr>
            <a:spLocks noGrp="1"/>
          </p:cNvSpPr>
          <p:nvPr>
            <p:ph idx="1"/>
          </p:nvPr>
        </p:nvSpPr>
        <p:spPr>
          <a:xfrm>
            <a:off x="2267744" y="771550"/>
            <a:ext cx="6768752" cy="4176464"/>
          </a:xfrm>
        </p:spPr>
        <p:txBody>
          <a:bodyPr>
            <a:normAutofit/>
          </a:bodyPr>
          <a:lstStyle/>
          <a:p>
            <a:r>
              <a:rPr lang="en-GB" sz="2800" dirty="0"/>
              <a:t>We will be using consultative planning methods (such as </a:t>
            </a:r>
            <a:r>
              <a:rPr lang="en-GB" sz="2800" dirty="0" err="1"/>
              <a:t>floorbooks</a:t>
            </a:r>
            <a:r>
              <a:rPr lang="en-GB" sz="2800" dirty="0"/>
              <a:t>, talking tubs etc.) and the learning will come from the children.</a:t>
            </a:r>
          </a:p>
          <a:p>
            <a:r>
              <a:rPr lang="en-GB" sz="2800" dirty="0"/>
              <a:t>So therefore, because it is personalised to each class’s interests, the focus and content will be varied in each class.</a:t>
            </a:r>
          </a:p>
          <a:p>
            <a:r>
              <a:rPr lang="en-GB" sz="2800" dirty="0"/>
              <a:t> This term, our learning context will begin with “Dinosaurs”. </a:t>
            </a:r>
            <a:endParaRPr lang="en-GB" dirty="0"/>
          </a:p>
          <a:p>
            <a:endParaRPr lang="en-GB" dirty="0"/>
          </a:p>
        </p:txBody>
      </p:sp>
    </p:spTree>
    <p:extLst>
      <p:ext uri="{BB962C8B-B14F-4D97-AF65-F5344CB8AC3E}">
        <p14:creationId xmlns:p14="http://schemas.microsoft.com/office/powerpoint/2010/main" val="4045885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8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Template>
  <TotalTime>838</TotalTime>
  <Words>1198</Words>
  <Application>Microsoft Office PowerPoint</Application>
  <PresentationFormat>On-screen Show (16:9)</PresentationFormat>
  <Paragraphs>187</Paragraphs>
  <Slides>25</Slides>
  <Notes>9</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80</vt:lpstr>
      <vt:lpstr>Mid Calder Primary School</vt:lpstr>
      <vt:lpstr>Structure of the School Day</vt:lpstr>
      <vt:lpstr>Structure of the School Day</vt:lpstr>
      <vt:lpstr>Weekly Timetable</vt:lpstr>
      <vt:lpstr>School Uniform</vt:lpstr>
      <vt:lpstr>Lunchtime Reminder</vt:lpstr>
      <vt:lpstr> </vt:lpstr>
      <vt:lpstr>Important Documents</vt:lpstr>
      <vt:lpstr>In P1 and P2…</vt:lpstr>
      <vt:lpstr>Literacy – Jolly Phonics</vt:lpstr>
      <vt:lpstr>Literacy – Reading</vt:lpstr>
      <vt:lpstr>Literacy – Reading</vt:lpstr>
      <vt:lpstr>Literacy – Writing</vt:lpstr>
      <vt:lpstr>Numeracy and Maths</vt:lpstr>
      <vt:lpstr>Numeracy and Maths</vt:lpstr>
      <vt:lpstr>Traffic Lights</vt:lpstr>
      <vt:lpstr>Traffic Lights</vt:lpstr>
      <vt:lpstr>Homework Folders</vt:lpstr>
      <vt:lpstr>Homework</vt:lpstr>
      <vt:lpstr>Homework - Reading</vt:lpstr>
      <vt:lpstr>Homework – Word List Keyring</vt:lpstr>
      <vt:lpstr>Homework – Tricky Word Keyring</vt:lpstr>
      <vt:lpstr>Homework – Numeracy</vt:lpstr>
      <vt:lpstr>Homework – Other</vt:lpstr>
      <vt:lpstr>Thank you</vt:lpstr>
    </vt:vector>
  </TitlesOfParts>
  <Company>West Lothian Council - Education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 Calder Primary School</dc:title>
  <dc:creator>Sarah Burton</dc:creator>
  <cp:lastModifiedBy>Lauren Walker</cp:lastModifiedBy>
  <cp:revision>129</cp:revision>
  <dcterms:created xsi:type="dcterms:W3CDTF">2017-06-06T08:10:45Z</dcterms:created>
  <dcterms:modified xsi:type="dcterms:W3CDTF">2019-09-12T14:44:32Z</dcterms:modified>
</cp:coreProperties>
</file>