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1" r:id="rId3"/>
    <p:sldId id="262" r:id="rId4"/>
    <p:sldId id="300" r:id="rId5"/>
    <p:sldId id="285" r:id="rId6"/>
    <p:sldId id="267" r:id="rId7"/>
    <p:sldId id="274" r:id="rId8"/>
    <p:sldId id="298" r:id="rId9"/>
    <p:sldId id="296" r:id="rId10"/>
    <p:sldId id="301" r:id="rId11"/>
    <p:sldId id="302" r:id="rId12"/>
    <p:sldId id="303" r:id="rId13"/>
    <p:sldId id="295" r:id="rId14"/>
    <p:sldId id="304" r:id="rId15"/>
    <p:sldId id="305" r:id="rId16"/>
    <p:sldId id="309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42" autoAdjust="0"/>
    <p:restoredTop sz="94660"/>
  </p:normalViewPr>
  <p:slideViewPr>
    <p:cSldViewPr>
      <p:cViewPr>
        <p:scale>
          <a:sx n="90" d="100"/>
          <a:sy n="90" d="100"/>
        </p:scale>
        <p:origin x="-1104" y="-2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3C0CA9-A907-4B52-9ECD-FE738F9A8299}" type="datetimeFigureOut">
              <a:rPr lang="en-GB" smtClean="0"/>
              <a:t>19/09/2018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01E02C-4B50-4152-80C9-F44D3BF3D2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38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B5EC0-DC2C-49D4-9343-B24DD3C1F752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859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B5EC0-DC2C-49D4-9343-B24DD3C1F752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665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B5EC0-DC2C-49D4-9343-B24DD3C1F752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665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B5EC0-DC2C-49D4-9343-B24DD3C1F752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4269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B5EC0-DC2C-49D4-9343-B24DD3C1F752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172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B5EC0-DC2C-49D4-9343-B24DD3C1F752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6634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B5EC0-DC2C-49D4-9343-B24DD3C1F752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6634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B5EC0-DC2C-49D4-9343-B24DD3C1F752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663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Templateswise.c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915566"/>
            <a:ext cx="7772400" cy="757907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NAME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457449"/>
            <a:ext cx="6400800" cy="5932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Company Name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D7F-8175-45A1-9D78-819339C53B80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EF8F-4AC9-42BF-9D71-5F1F07E0D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225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Templateswise.c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39752" y="205979"/>
            <a:ext cx="6347048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339752" y="1200151"/>
            <a:ext cx="6347048" cy="3394472"/>
          </a:xfrm>
        </p:spPr>
        <p:txBody>
          <a:bodyPr/>
          <a:lstStyle/>
          <a:p>
            <a:pPr lvl="0"/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D7F-8175-45A1-9D78-819339C53B80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EF8F-4AC9-42BF-9D71-5F1F07E0D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850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2 - Templateswise.c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1556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779663"/>
            <a:ext cx="8229600" cy="281496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D7F-8175-45A1-9D78-819339C53B80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EF8F-4AC9-42BF-9D71-5F1F07E0D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921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2BD7F-8175-45A1-9D78-819339C53B80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AEF8F-4AC9-42BF-9D71-5F1F07E0D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82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339502"/>
            <a:ext cx="7772400" cy="75790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Mid Calder Primary School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1275606"/>
            <a:ext cx="6400800" cy="593204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P1 Meet the Teacher</a:t>
            </a:r>
          </a:p>
          <a:p>
            <a:r>
              <a:rPr lang="en-US" sz="2800" b="1" dirty="0" smtClean="0"/>
              <a:t>September 2018</a:t>
            </a:r>
            <a:endParaRPr lang="en-US" sz="2800" b="1" dirty="0"/>
          </a:p>
        </p:txBody>
      </p:sp>
      <p:pic>
        <p:nvPicPr>
          <p:cNvPr id="4" name="Picture 3" descr="https://blogs.glowscotland.org.uk/wl/MidCalderPrimary/files/2012/10/badge-small-copy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123478"/>
            <a:ext cx="584205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84203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205979"/>
            <a:ext cx="7092280" cy="857250"/>
          </a:xfrm>
        </p:spPr>
        <p:txBody>
          <a:bodyPr>
            <a:normAutofit/>
          </a:bodyPr>
          <a:lstStyle/>
          <a:p>
            <a:r>
              <a:rPr lang="en-GB" b="1" dirty="0" smtClean="0"/>
              <a:t>Literacy – Reading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lnSpc>
                <a:spcPct val="90000"/>
              </a:lnSpc>
              <a:buNone/>
            </a:pPr>
            <a:endParaRPr lang="en-GB" altLang="en-US" sz="2000" dirty="0">
              <a:latin typeface="KG Primary Italics" pitchFamily="2" charset="0"/>
            </a:endParaRPr>
          </a:p>
          <a:p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492152" y="987574"/>
            <a:ext cx="6347048" cy="383145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GB" altLang="en-US" dirty="0" smtClean="0"/>
              <a:t>In P1, children will initially be sent home with picture books for you to read with them.</a:t>
            </a:r>
          </a:p>
          <a:p>
            <a:pPr>
              <a:lnSpc>
                <a:spcPct val="90000"/>
              </a:lnSpc>
            </a:pPr>
            <a:endParaRPr lang="en-GB" altLang="en-US" dirty="0" smtClean="0"/>
          </a:p>
          <a:p>
            <a:pPr>
              <a:lnSpc>
                <a:spcPct val="90000"/>
              </a:lnSpc>
            </a:pPr>
            <a:r>
              <a:rPr lang="en-GB" altLang="en-US" dirty="0" smtClean="0"/>
              <a:t>Jolly phonics readers will be our main reading scheme which will sent home when your child is able to confidently recognise and blend the first 42 Jolly </a:t>
            </a:r>
            <a:r>
              <a:rPr lang="en-GB" altLang="en-US" dirty="0"/>
              <a:t>P</a:t>
            </a:r>
            <a:r>
              <a:rPr lang="en-GB" altLang="en-US" dirty="0" smtClean="0"/>
              <a:t>honics sounds. </a:t>
            </a:r>
          </a:p>
          <a:p>
            <a:pPr>
              <a:lnSpc>
                <a:spcPct val="90000"/>
              </a:lnSpc>
            </a:pPr>
            <a:endParaRPr lang="en-GB" altLang="en-US" dirty="0" smtClean="0"/>
          </a:p>
          <a:p>
            <a:r>
              <a:rPr lang="en-GB" dirty="0" smtClean="0"/>
              <a:t>Each comes with a set of key words at the front of the book to practice at home before reading.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4766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205979"/>
            <a:ext cx="7092280" cy="857250"/>
          </a:xfrm>
        </p:spPr>
        <p:txBody>
          <a:bodyPr>
            <a:normAutofit/>
          </a:bodyPr>
          <a:lstStyle/>
          <a:p>
            <a:r>
              <a:rPr lang="en-GB" b="1" dirty="0" smtClean="0"/>
              <a:t>Literacy – Reading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lnSpc>
                <a:spcPct val="90000"/>
              </a:lnSpc>
              <a:buNone/>
            </a:pPr>
            <a:endParaRPr lang="en-GB" altLang="en-US" sz="2000" dirty="0">
              <a:latin typeface="KG Primary Italics" pitchFamily="2" charset="0"/>
            </a:endParaRPr>
          </a:p>
          <a:p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492152" y="1352551"/>
            <a:ext cx="6347048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GB" dirty="0" smtClean="0"/>
              <a:t>Other resources that may be used include: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Dandelion readers - fiction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Snapdragon </a:t>
            </a:r>
            <a:r>
              <a:rPr lang="en-GB" dirty="0"/>
              <a:t>books - fiction</a:t>
            </a:r>
          </a:p>
          <a:p>
            <a:pPr>
              <a:lnSpc>
                <a:spcPct val="90000"/>
              </a:lnSpc>
            </a:pPr>
            <a:r>
              <a:rPr lang="en-GB" dirty="0"/>
              <a:t>Fireflies – Non-fiction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Rhyme books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1688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205979"/>
            <a:ext cx="7092280" cy="857250"/>
          </a:xfrm>
        </p:spPr>
        <p:txBody>
          <a:bodyPr>
            <a:normAutofit/>
          </a:bodyPr>
          <a:lstStyle/>
          <a:p>
            <a:r>
              <a:rPr lang="en-GB" b="1" dirty="0" smtClean="0"/>
              <a:t>Literacy – Writing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lnSpc>
                <a:spcPct val="90000"/>
              </a:lnSpc>
              <a:buNone/>
            </a:pPr>
            <a:endParaRPr lang="en-GB" altLang="en-US" sz="2000" dirty="0">
              <a:latin typeface="KG Primary Italics" pitchFamily="2" charset="0"/>
            </a:endParaRPr>
          </a:p>
          <a:p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339752" y="1131590"/>
            <a:ext cx="6624736" cy="381642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en-US" dirty="0">
                <a:latin typeface="SassoonCRInfant" pitchFamily="2" charset="0"/>
              </a:rPr>
              <a:t>Personal writing</a:t>
            </a:r>
          </a:p>
          <a:p>
            <a:r>
              <a:rPr lang="en-GB" altLang="en-US" dirty="0">
                <a:latin typeface="SassoonCRInfant" pitchFamily="2" charset="0"/>
              </a:rPr>
              <a:t>Black pen drawings</a:t>
            </a:r>
          </a:p>
          <a:p>
            <a:r>
              <a:rPr lang="en-GB" altLang="en-US" dirty="0">
                <a:latin typeface="SassoonCRInfant" pitchFamily="2" charset="0"/>
              </a:rPr>
              <a:t>Writing from experience</a:t>
            </a:r>
          </a:p>
          <a:p>
            <a:r>
              <a:rPr lang="en-GB" altLang="en-US" dirty="0">
                <a:latin typeface="SassoonCRInfant" pitchFamily="2" charset="0"/>
              </a:rPr>
              <a:t>Teacher modelling</a:t>
            </a:r>
          </a:p>
          <a:p>
            <a:r>
              <a:rPr lang="en-GB" altLang="en-US" dirty="0">
                <a:latin typeface="SassoonCRInfant" pitchFamily="2" charset="0"/>
              </a:rPr>
              <a:t>Teacher scribes story, children begin to write familiar </a:t>
            </a:r>
            <a:r>
              <a:rPr lang="en-GB" altLang="en-US" dirty="0" smtClean="0">
                <a:latin typeface="SassoonCRInfant" pitchFamily="2" charset="0"/>
              </a:rPr>
              <a:t>words</a:t>
            </a:r>
          </a:p>
          <a:p>
            <a:pPr>
              <a:defRPr/>
            </a:pPr>
            <a:r>
              <a:rPr lang="en-GB" dirty="0">
                <a:latin typeface="SassoonCRInfant" pitchFamily="2" charset="0"/>
              </a:rPr>
              <a:t>Functional writing – lists, </a:t>
            </a:r>
            <a:r>
              <a:rPr lang="en-GB" dirty="0" smtClean="0">
                <a:latin typeface="SassoonCRInfant" pitchFamily="2" charset="0"/>
              </a:rPr>
              <a:t>letters, instructions </a:t>
            </a:r>
            <a:r>
              <a:rPr lang="en-GB" dirty="0" err="1">
                <a:latin typeface="SassoonCRInfant" pitchFamily="2" charset="0"/>
              </a:rPr>
              <a:t>etc</a:t>
            </a:r>
            <a:endParaRPr lang="en-GB" dirty="0">
              <a:latin typeface="SassoonCRInfant" pitchFamily="2" charset="0"/>
            </a:endParaRPr>
          </a:p>
          <a:p>
            <a:pPr>
              <a:defRPr/>
            </a:pPr>
            <a:r>
              <a:rPr lang="en-GB" dirty="0">
                <a:latin typeface="SassoonCRInfant" pitchFamily="2" charset="0"/>
              </a:rPr>
              <a:t>Imaginative </a:t>
            </a:r>
            <a:r>
              <a:rPr lang="en-GB" dirty="0" smtClean="0">
                <a:latin typeface="SassoonCRInfant" pitchFamily="2" charset="0"/>
              </a:rPr>
              <a:t>writing</a:t>
            </a:r>
            <a:endParaRPr lang="en-GB" dirty="0">
              <a:latin typeface="SassoonCRInfant" pitchFamily="2" charset="0"/>
            </a:endParaRPr>
          </a:p>
          <a:p>
            <a:pPr>
              <a:defRPr/>
            </a:pPr>
            <a:r>
              <a:rPr lang="en-GB" dirty="0">
                <a:latin typeface="SassoonCRInfant" pitchFamily="2" charset="0"/>
              </a:rPr>
              <a:t>VCOP  - vocabulary, connectives, openers and </a:t>
            </a:r>
            <a:r>
              <a:rPr lang="en-GB" dirty="0" smtClean="0">
                <a:latin typeface="SassoonCRInfant" pitchFamily="2" charset="0"/>
              </a:rPr>
              <a:t>punctuation </a:t>
            </a:r>
          </a:p>
          <a:p>
            <a:pPr>
              <a:defRPr/>
            </a:pPr>
            <a:r>
              <a:rPr lang="en-GB" dirty="0" smtClean="0">
                <a:latin typeface="SassoonCRInfant" pitchFamily="2" charset="0"/>
              </a:rPr>
              <a:t>Up-levelling </a:t>
            </a:r>
            <a:endParaRPr lang="en-GB" dirty="0">
              <a:latin typeface="SassoonCR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57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21052"/>
            <a:ext cx="6476256" cy="63007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Numeracy and Maths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771550"/>
            <a:ext cx="6768752" cy="4176464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195736" y="699542"/>
            <a:ext cx="6552728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GB" altLang="en-US" sz="2400" b="1" dirty="0" smtClean="0"/>
              <a:t>Number will be taught through active tasks in rotations. This will develop skills in:</a:t>
            </a:r>
            <a:endParaRPr lang="en-GB" altLang="en-US" sz="2400" b="1" dirty="0"/>
          </a:p>
          <a:p>
            <a:pPr marL="1028700" lvl="1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/>
              <a:t>Numerals and number structure from 0 to 10 and then beyond </a:t>
            </a:r>
            <a:r>
              <a:rPr lang="en-GB" altLang="en-US" sz="2400" dirty="0" smtClean="0"/>
              <a:t>– dots, fingers, ten frames, </a:t>
            </a:r>
            <a:r>
              <a:rPr lang="en-GB" altLang="en-US" sz="2400" dirty="0" err="1" smtClean="0"/>
              <a:t>rekenrek</a:t>
            </a:r>
            <a:r>
              <a:rPr lang="en-GB" altLang="en-US" sz="2400" dirty="0" smtClean="0"/>
              <a:t> </a:t>
            </a:r>
            <a:endParaRPr lang="en-GB" altLang="en-US" sz="2400" dirty="0"/>
          </a:p>
          <a:p>
            <a:pPr marL="1028700" lvl="1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/>
              <a:t>Forward and backward number word </a:t>
            </a:r>
            <a:r>
              <a:rPr lang="en-GB" altLang="en-US" sz="2400" dirty="0" smtClean="0"/>
              <a:t>sequences</a:t>
            </a:r>
          </a:p>
          <a:p>
            <a:pPr marL="1028700" lvl="1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 smtClean="0"/>
              <a:t>Counting in steps of one, two, five &amp; ten</a:t>
            </a:r>
          </a:p>
          <a:p>
            <a:pPr marL="1028700" lvl="1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 smtClean="0"/>
              <a:t>Formation of numbers</a:t>
            </a:r>
            <a:endParaRPr lang="en-GB" altLang="en-US" sz="2400" dirty="0"/>
          </a:p>
          <a:p>
            <a:pPr marL="1028700" lvl="1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/>
              <a:t>Addition and subtraction within 10 and </a:t>
            </a:r>
            <a:r>
              <a:rPr lang="en-GB" altLang="en-US" sz="2400" dirty="0" smtClean="0"/>
              <a:t>beyond</a:t>
            </a:r>
          </a:p>
          <a:p>
            <a:pPr marL="1028700" lvl="1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 smtClean="0"/>
              <a:t>Sharing</a:t>
            </a:r>
          </a:p>
        </p:txBody>
      </p:sp>
    </p:spTree>
    <p:extLst>
      <p:ext uri="{BB962C8B-B14F-4D97-AF65-F5344CB8AC3E}">
        <p14:creationId xmlns:p14="http://schemas.microsoft.com/office/powerpoint/2010/main" val="744358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21052"/>
            <a:ext cx="6476256" cy="63007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Numeracy and Maths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82" y="1203598"/>
            <a:ext cx="6768752" cy="4176464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195736" y="1059582"/>
            <a:ext cx="6552728" cy="363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GB" altLang="en-US" sz="3200" b="1" dirty="0"/>
              <a:t>Beyond Number:</a:t>
            </a:r>
          </a:p>
          <a:p>
            <a:pPr marL="1028700" lvl="1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3200" dirty="0"/>
              <a:t>Sorting and matching</a:t>
            </a:r>
          </a:p>
          <a:p>
            <a:pPr marL="1028700" lvl="1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3200" dirty="0"/>
              <a:t>Pattern</a:t>
            </a:r>
          </a:p>
          <a:p>
            <a:pPr marL="1028700" lvl="1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3200" dirty="0"/>
              <a:t>2D shapes and 3D objects</a:t>
            </a:r>
          </a:p>
          <a:p>
            <a:pPr marL="1028700" lvl="1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3200" dirty="0"/>
              <a:t>Recognising and using coins</a:t>
            </a:r>
          </a:p>
          <a:p>
            <a:pPr marL="1028700" lvl="1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3200" dirty="0"/>
              <a:t>Information handling</a:t>
            </a:r>
          </a:p>
          <a:p>
            <a:pPr marL="1028700" lvl="1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3200" dirty="0"/>
              <a:t>Time -days of week, months of year, seasons, key dates, o’clock</a:t>
            </a:r>
          </a:p>
        </p:txBody>
      </p:sp>
    </p:spTree>
    <p:extLst>
      <p:ext uri="{BB962C8B-B14F-4D97-AF65-F5344CB8AC3E}">
        <p14:creationId xmlns:p14="http://schemas.microsoft.com/office/powerpoint/2010/main" val="221362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Homework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752" y="1059582"/>
            <a:ext cx="6347048" cy="37478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2000" dirty="0" smtClean="0">
                <a:latin typeface="SassoonCRInfant" pitchFamily="2" charset="0"/>
              </a:rPr>
              <a:t>This session we will be consulting children, parents and staff about their thoughts on homework and create a homework policy.</a:t>
            </a:r>
          </a:p>
          <a:p>
            <a:pPr>
              <a:defRPr/>
            </a:pPr>
            <a:r>
              <a:rPr lang="en-GB" sz="2000" dirty="0" smtClean="0">
                <a:latin typeface="SassoonCRInfant" pitchFamily="2" charset="0"/>
              </a:rPr>
              <a:t>Please look out for more information and we would appreciate your support in completing homework questionnaires. </a:t>
            </a:r>
          </a:p>
          <a:p>
            <a:pPr>
              <a:defRPr/>
            </a:pPr>
            <a:r>
              <a:rPr lang="en-GB" sz="2000" dirty="0" smtClean="0">
                <a:latin typeface="SassoonCRInfant" pitchFamily="2" charset="0"/>
              </a:rPr>
              <a:t>In the meantime, you can support your child by encouraging them to read a variety of texts. Your child will receive a reading book to read at home.</a:t>
            </a:r>
          </a:p>
          <a:p>
            <a:pPr>
              <a:defRPr/>
            </a:pPr>
            <a:r>
              <a:rPr lang="en-GB" sz="2000" dirty="0" smtClean="0">
                <a:latin typeface="SassoonCRInfant" pitchFamily="2" charset="0"/>
              </a:rPr>
              <a:t>Your child will also receive their SUMDOG password in due course in order to support numeracy learning.</a:t>
            </a:r>
          </a:p>
        </p:txBody>
      </p:sp>
    </p:spTree>
    <p:extLst>
      <p:ext uri="{BB962C8B-B14F-4D97-AF65-F5344CB8AC3E}">
        <p14:creationId xmlns:p14="http://schemas.microsoft.com/office/powerpoint/2010/main" val="504226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752" y="1200150"/>
            <a:ext cx="6347048" cy="374786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GB" dirty="0" smtClean="0">
                <a:latin typeface="SassoonCRInfant" pitchFamily="2" charset="0"/>
              </a:rPr>
              <a:t>Thank you for coming along.</a:t>
            </a:r>
          </a:p>
          <a:p>
            <a:pPr marL="0" indent="0">
              <a:buNone/>
              <a:defRPr/>
            </a:pPr>
            <a:endParaRPr lang="en-GB" dirty="0">
              <a:latin typeface="SassoonCRInfant" pitchFamily="2" charset="0"/>
            </a:endParaRPr>
          </a:p>
          <a:p>
            <a:pPr marL="0" indent="0">
              <a:buNone/>
              <a:defRPr/>
            </a:pPr>
            <a:r>
              <a:rPr lang="en-GB" dirty="0" smtClean="0">
                <a:latin typeface="SassoonCRInfant" pitchFamily="2" charset="0"/>
              </a:rPr>
              <a:t>We </a:t>
            </a:r>
            <a:r>
              <a:rPr lang="en-GB" smtClean="0">
                <a:latin typeface="SassoonCRInfant" pitchFamily="2" charset="0"/>
              </a:rPr>
              <a:t>would greatly appreciate </a:t>
            </a:r>
            <a:r>
              <a:rPr lang="en-GB" dirty="0" smtClean="0">
                <a:latin typeface="SassoonCRInfant" pitchFamily="2" charset="0"/>
              </a:rPr>
              <a:t>it if you could fill in and return the two questionnaires on the table.</a:t>
            </a:r>
            <a:endParaRPr lang="en-GB" dirty="0">
              <a:latin typeface="SassoonCR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7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1760" y="1059582"/>
            <a:ext cx="6347048" cy="3394472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GB" sz="51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Monday to Thursday</a:t>
            </a:r>
          </a:p>
          <a:p>
            <a:pPr marL="0" indent="0">
              <a:buNone/>
            </a:pPr>
            <a:endParaRPr lang="en-GB" dirty="0" smtClean="0">
              <a:latin typeface="Calibri" panose="020F0502020204030204" pitchFamily="34" charset="0"/>
            </a:endParaRPr>
          </a:p>
          <a:p>
            <a:r>
              <a:rPr lang="en-GB" dirty="0" smtClean="0">
                <a:latin typeface="Calibri" panose="020F0502020204030204" pitchFamily="34" charset="0"/>
              </a:rPr>
              <a:t>8.05 		Breakfast Club (Optional)</a:t>
            </a:r>
          </a:p>
          <a:p>
            <a:r>
              <a:rPr lang="en-GB" dirty="0" smtClean="0">
                <a:latin typeface="Calibri" panose="020F0502020204030204" pitchFamily="34" charset="0"/>
              </a:rPr>
              <a:t>8.30 		Playground supervision</a:t>
            </a:r>
          </a:p>
          <a:p>
            <a:r>
              <a:rPr lang="en-GB" dirty="0" smtClean="0">
                <a:latin typeface="Calibri" panose="020F0502020204030204" pitchFamily="34" charset="0"/>
              </a:rPr>
              <a:t>8.45 		School Day starts</a:t>
            </a:r>
          </a:p>
          <a:p>
            <a:r>
              <a:rPr lang="en-GB" dirty="0" smtClean="0">
                <a:latin typeface="Calibri" panose="020F0502020204030204" pitchFamily="34" charset="0"/>
              </a:rPr>
              <a:t>9:00		Morning Session 1 </a:t>
            </a:r>
          </a:p>
          <a:p>
            <a:r>
              <a:rPr lang="en-GB" dirty="0" smtClean="0">
                <a:latin typeface="Calibri" panose="020F0502020204030204" pitchFamily="34" charset="0"/>
              </a:rPr>
              <a:t>10.45 	Interval</a:t>
            </a:r>
          </a:p>
          <a:p>
            <a:r>
              <a:rPr lang="en-GB" dirty="0" smtClean="0">
                <a:latin typeface="Calibri" panose="020F0502020204030204" pitchFamily="34" charset="0"/>
              </a:rPr>
              <a:t>11.02 	Morning Session 2</a:t>
            </a:r>
          </a:p>
          <a:p>
            <a:r>
              <a:rPr lang="en-GB" dirty="0" smtClean="0">
                <a:latin typeface="Calibri" panose="020F0502020204030204" pitchFamily="34" charset="0"/>
              </a:rPr>
              <a:t>12.20		Lunch</a:t>
            </a:r>
          </a:p>
          <a:p>
            <a:r>
              <a:rPr lang="en-GB" dirty="0" smtClean="0">
                <a:latin typeface="Calibri" panose="020F0502020204030204" pitchFamily="34" charset="0"/>
              </a:rPr>
              <a:t>1.00		Afternoon Session</a:t>
            </a:r>
          </a:p>
          <a:p>
            <a:r>
              <a:rPr lang="en-GB" dirty="0" smtClean="0">
                <a:latin typeface="Calibri" panose="020F0502020204030204" pitchFamily="34" charset="0"/>
              </a:rPr>
              <a:t>15.05		End of School Day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Structure of the School Day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pic>
        <p:nvPicPr>
          <p:cNvPr id="4098" name="Picture 2" descr="C:\Users\sarah.burton\AppData\Local\Microsoft\Windows\Temporary Internet Files\Content.IE5\XOWNVQQA\clock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7" y="2566987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sarah.burton\AppData\Local\Microsoft\Windows\Temporary Internet Files\Content.IE5\XOWNVQQA\clock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7" y="2566987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sarah.burton\AppData\Local\Microsoft\Windows\Temporary Internet Files\Content.IE5\XOWNVQQA\clock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7" y="2566987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sarah.burton\AppData\Local\Microsoft\Windows\Temporary Internet Files\Content.IE5\XOWNVQQA\clock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7" y="2566987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717800"/>
            <a:ext cx="9525" cy="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 descr="C:\Users\sarah.burton\AppData\Local\Microsoft\Windows\Temporary Internet Files\Content.IE5\XOWNVQQA\clock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7" y="2566987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0581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Structure of the School Day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GB" sz="51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Friday</a:t>
            </a:r>
          </a:p>
          <a:p>
            <a:pPr marL="0" indent="0" algn="ctr">
              <a:buNone/>
            </a:pPr>
            <a:endParaRPr lang="en-GB" sz="2800" b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r>
              <a:rPr lang="en-GB" dirty="0" smtClean="0">
                <a:latin typeface="Calibri" panose="020F0502020204030204" pitchFamily="34" charset="0"/>
              </a:rPr>
              <a:t>8.05 		Breakfast Club</a:t>
            </a:r>
          </a:p>
          <a:p>
            <a:r>
              <a:rPr lang="en-GB" dirty="0" smtClean="0">
                <a:latin typeface="Calibri" panose="020F0502020204030204" pitchFamily="34" charset="0"/>
              </a:rPr>
              <a:t>8.30 		Playground Supervision</a:t>
            </a:r>
          </a:p>
          <a:p>
            <a:r>
              <a:rPr lang="en-GB" dirty="0" smtClean="0">
                <a:latin typeface="Calibri" panose="020F0502020204030204" pitchFamily="34" charset="0"/>
              </a:rPr>
              <a:t>8.45 		School Day Starts</a:t>
            </a:r>
          </a:p>
          <a:p>
            <a:r>
              <a:rPr lang="en-GB" dirty="0" smtClean="0">
                <a:latin typeface="Calibri" panose="020F0502020204030204" pitchFamily="34" charset="0"/>
              </a:rPr>
              <a:t>9:00		Morning Session 1</a:t>
            </a:r>
          </a:p>
          <a:p>
            <a:r>
              <a:rPr lang="en-GB" dirty="0" smtClean="0">
                <a:latin typeface="Calibri" panose="020F0502020204030204" pitchFamily="34" charset="0"/>
              </a:rPr>
              <a:t>10.45 	Interval</a:t>
            </a:r>
          </a:p>
          <a:p>
            <a:r>
              <a:rPr lang="en-GB" dirty="0" smtClean="0">
                <a:latin typeface="Calibri" panose="020F0502020204030204" pitchFamily="34" charset="0"/>
              </a:rPr>
              <a:t>11.02 	Morning Session 2</a:t>
            </a:r>
          </a:p>
          <a:p>
            <a:r>
              <a:rPr lang="en-GB" dirty="0" smtClean="0">
                <a:latin typeface="Calibri" panose="020F0502020204030204" pitchFamily="34" charset="0"/>
              </a:rPr>
              <a:t>11.05		Whole School Assembly</a:t>
            </a:r>
          </a:p>
          <a:p>
            <a:r>
              <a:rPr lang="en-GB" dirty="0" smtClean="0">
                <a:latin typeface="Calibri" panose="020F0502020204030204" pitchFamily="34" charset="0"/>
              </a:rPr>
              <a:t>11.45 	Free Time Friday</a:t>
            </a:r>
          </a:p>
          <a:p>
            <a:r>
              <a:rPr lang="en-GB" dirty="0" smtClean="0">
                <a:latin typeface="Calibri" panose="020F0502020204030204" pitchFamily="34" charset="0"/>
              </a:rPr>
              <a:t>12.30		End of School Day</a:t>
            </a:r>
            <a:endParaRPr lang="en-GB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10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940" y="771550"/>
            <a:ext cx="8229600" cy="857250"/>
          </a:xfrm>
        </p:spPr>
        <p:txBody>
          <a:bodyPr/>
          <a:lstStyle/>
          <a:p>
            <a:r>
              <a:rPr lang="en-GB" dirty="0" smtClean="0"/>
              <a:t>Weekly Timetable</a:t>
            </a:r>
            <a:endParaRPr lang="en-GB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74619"/>
            <a:ext cx="8136904" cy="341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5806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-4113"/>
            <a:ext cx="6347048" cy="857250"/>
          </a:xfrm>
        </p:spPr>
        <p:txBody>
          <a:bodyPr>
            <a:normAutofit/>
          </a:bodyPr>
          <a:lstStyle/>
          <a:p>
            <a:pPr algn="ctr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School Uniform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752" y="627534"/>
            <a:ext cx="6347048" cy="3168352"/>
          </a:xfrm>
        </p:spPr>
        <p:txBody>
          <a:bodyPr>
            <a:noAutofit/>
          </a:bodyPr>
          <a:lstStyle/>
          <a:p>
            <a:r>
              <a:rPr lang="en-GB" sz="1600" dirty="0">
                <a:latin typeface="Calibri" panose="020F0502020204030204" pitchFamily="34" charset="0"/>
              </a:rPr>
              <a:t>Grey trousers/skirt/ shorts  and  white shirt/blouse and red &amp; grey striped school tie (</a:t>
            </a:r>
            <a:r>
              <a:rPr lang="en-GB" sz="1600" dirty="0" smtClean="0">
                <a:latin typeface="Calibri" panose="020F0502020204030204" pitchFamily="34" charset="0"/>
              </a:rPr>
              <a:t>grey/red </a:t>
            </a:r>
            <a:r>
              <a:rPr lang="en-GB" sz="1600" dirty="0">
                <a:latin typeface="Calibri" panose="020F0502020204030204" pitchFamily="34" charset="0"/>
              </a:rPr>
              <a:t>cardigan optional)</a:t>
            </a:r>
          </a:p>
          <a:p>
            <a:endParaRPr lang="en-GB" sz="1600" dirty="0">
              <a:latin typeface="Calibri" panose="020F0502020204030204" pitchFamily="34" charset="0"/>
            </a:endParaRPr>
          </a:p>
          <a:p>
            <a:r>
              <a:rPr lang="en-GB" sz="1600" dirty="0">
                <a:latin typeface="Calibri" panose="020F0502020204030204" pitchFamily="34" charset="0"/>
              </a:rPr>
              <a:t>Grey trousers/skirt / shorts and  red school polo shirt with school badge and  grey school sweatshirt with school badge</a:t>
            </a:r>
          </a:p>
          <a:p>
            <a:endParaRPr lang="en-GB" sz="1600" dirty="0">
              <a:latin typeface="Calibri" panose="020F0502020204030204" pitchFamily="34" charset="0"/>
            </a:endParaRPr>
          </a:p>
          <a:p>
            <a:r>
              <a:rPr lang="en-GB" sz="1600" dirty="0">
                <a:latin typeface="Calibri" panose="020F0502020204030204" pitchFamily="34" charset="0"/>
              </a:rPr>
              <a:t>Grey  school cardigan</a:t>
            </a:r>
          </a:p>
          <a:p>
            <a:endParaRPr lang="en-GB" sz="1600" dirty="0">
              <a:latin typeface="Calibri" panose="020F0502020204030204" pitchFamily="34" charset="0"/>
            </a:endParaRPr>
          </a:p>
          <a:p>
            <a:r>
              <a:rPr lang="en-GB" sz="1600" b="1" dirty="0">
                <a:latin typeface="Calibri" panose="020F0502020204030204" pitchFamily="34" charset="0"/>
              </a:rPr>
              <a:t>Summer: </a:t>
            </a:r>
            <a:r>
              <a:rPr lang="en-GB" sz="1600" dirty="0" smtClean="0">
                <a:latin typeface="Calibri" panose="020F0502020204030204" pitchFamily="34" charset="0"/>
              </a:rPr>
              <a:t> Red </a:t>
            </a:r>
            <a:r>
              <a:rPr lang="en-GB" sz="1600" dirty="0">
                <a:latin typeface="Calibri" panose="020F0502020204030204" pitchFamily="34" charset="0"/>
              </a:rPr>
              <a:t>and white gingham dress with red or grey cardigan</a:t>
            </a:r>
          </a:p>
          <a:p>
            <a:endParaRPr lang="en-GB" sz="1600" dirty="0">
              <a:latin typeface="Calibri" panose="020F0502020204030204" pitchFamily="34" charset="0"/>
            </a:endParaRPr>
          </a:p>
          <a:p>
            <a:r>
              <a:rPr lang="en-GB" sz="1600" b="1" dirty="0">
                <a:latin typeface="Calibri" panose="020F0502020204030204" pitchFamily="34" charset="0"/>
              </a:rPr>
              <a:t>P.E. Kit:</a:t>
            </a:r>
            <a:r>
              <a:rPr lang="en-GB" sz="1600" dirty="0">
                <a:latin typeface="Calibri" panose="020F0502020204030204" pitchFamily="34" charset="0"/>
              </a:rPr>
              <a:t>	</a:t>
            </a:r>
            <a:r>
              <a:rPr lang="en-GB" sz="1600" dirty="0" smtClean="0">
                <a:latin typeface="Calibri" panose="020F0502020204030204" pitchFamily="34" charset="0"/>
              </a:rPr>
              <a:t>White </a:t>
            </a:r>
            <a:r>
              <a:rPr lang="en-GB" sz="1600" dirty="0">
                <a:latin typeface="Calibri" panose="020F0502020204030204" pitchFamily="34" charset="0"/>
              </a:rPr>
              <a:t>t-shirt (school logo optional)</a:t>
            </a:r>
          </a:p>
          <a:p>
            <a:pPr marL="0" indent="0">
              <a:buNone/>
            </a:pPr>
            <a:r>
              <a:rPr lang="en-GB" sz="1600" dirty="0">
                <a:latin typeface="Calibri" panose="020F0502020204030204" pitchFamily="34" charset="0"/>
              </a:rPr>
              <a:t>		Shorts</a:t>
            </a:r>
          </a:p>
          <a:p>
            <a:pPr marL="0" indent="0">
              <a:buNone/>
            </a:pPr>
            <a:r>
              <a:rPr lang="en-GB" sz="1600" dirty="0">
                <a:latin typeface="Calibri" panose="020F0502020204030204" pitchFamily="34" charset="0"/>
              </a:rPr>
              <a:t>		Gym </a:t>
            </a:r>
            <a:r>
              <a:rPr lang="en-GB" sz="1600" dirty="0" smtClean="0">
                <a:latin typeface="Calibri" panose="020F0502020204030204" pitchFamily="34" charset="0"/>
              </a:rPr>
              <a:t>shoes</a:t>
            </a:r>
          </a:p>
          <a:p>
            <a:r>
              <a:rPr lang="en-GB" sz="1600" dirty="0" smtClean="0">
                <a:latin typeface="Calibri" panose="020F0502020204030204" pitchFamily="34" charset="0"/>
              </a:rPr>
              <a:t>Old clothes for art with </a:t>
            </a:r>
            <a:r>
              <a:rPr lang="en-GB" sz="1600" dirty="0" err="1" smtClean="0">
                <a:latin typeface="Calibri" panose="020F0502020204030204" pitchFamily="34" charset="0"/>
              </a:rPr>
              <a:t>Ms.Brolls</a:t>
            </a:r>
            <a:r>
              <a:rPr lang="en-GB" sz="1600" dirty="0" smtClean="0">
                <a:latin typeface="Calibri" panose="020F0502020204030204" pitchFamily="34" charset="0"/>
              </a:rPr>
              <a:t> (optional)</a:t>
            </a:r>
          </a:p>
          <a:p>
            <a:pPr marL="0" indent="0" algn="ctr">
              <a:buNone/>
            </a:pPr>
            <a:r>
              <a:rPr lang="en-GB" sz="16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PLEASE NAME EVERYTHING!</a:t>
            </a:r>
            <a:endParaRPr lang="en-GB" sz="16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538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Lunchtime Reminder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005576"/>
            <a:ext cx="6912768" cy="4446494"/>
          </a:xfrm>
        </p:spPr>
        <p:txBody>
          <a:bodyPr>
            <a:normAutofit/>
          </a:bodyPr>
          <a:lstStyle/>
          <a:p>
            <a:r>
              <a:rPr lang="en-GB" sz="3400" dirty="0" smtClean="0"/>
              <a:t>School lunches are ordered daily through </a:t>
            </a:r>
            <a:r>
              <a:rPr lang="en-GB" sz="3400" dirty="0" err="1" smtClean="0"/>
              <a:t>iPay</a:t>
            </a:r>
            <a:r>
              <a:rPr lang="en-GB" sz="3400" dirty="0" smtClean="0"/>
              <a:t> impact – All P1-3 children are entitled to free school dinner</a:t>
            </a:r>
          </a:p>
          <a:p>
            <a:r>
              <a:rPr lang="en-GB" sz="3400" dirty="0" smtClean="0"/>
              <a:t>You can look at the lunches at home with your child and pre order your child’s lunch.</a:t>
            </a:r>
          </a:p>
          <a:p>
            <a:endParaRPr lang="en-GB" sz="3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0693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752" y="267494"/>
            <a:ext cx="5616624" cy="4480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 smtClean="0"/>
              <a:t>Blog: </a:t>
            </a:r>
            <a:r>
              <a:rPr lang="en-GB" sz="2000" dirty="0" smtClean="0"/>
              <a:t>https</a:t>
            </a:r>
            <a:r>
              <a:rPr lang="en-GB" sz="2000" dirty="0"/>
              <a:t>://</a:t>
            </a:r>
            <a:r>
              <a:rPr lang="en-GB" sz="2000" dirty="0" smtClean="0"/>
              <a:t>blogs.glowscotland.org.uk/wl/mcps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770009"/>
            <a:ext cx="1692510" cy="133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746048"/>
            <a:ext cx="2887672" cy="158154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6012160" y="2283718"/>
            <a:ext cx="2664296" cy="44807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b="1" dirty="0" smtClean="0"/>
              <a:t>Twitter: </a:t>
            </a:r>
            <a:r>
              <a:rPr lang="en-GB" sz="2000" dirty="0" smtClean="0"/>
              <a:t>@</a:t>
            </a:r>
            <a:r>
              <a:rPr lang="en-GB" sz="2000" dirty="0" err="1" smtClean="0"/>
              <a:t>MidCalder_PS</a:t>
            </a:r>
            <a:endParaRPr lang="en-GB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sz="20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931790"/>
            <a:ext cx="3071810" cy="1708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2448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21052"/>
            <a:ext cx="6476256" cy="63007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In P1 and P2…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771550"/>
            <a:ext cx="6768752" cy="4176464"/>
          </a:xfrm>
        </p:spPr>
        <p:txBody>
          <a:bodyPr>
            <a:normAutofit/>
          </a:bodyPr>
          <a:lstStyle/>
          <a:p>
            <a:r>
              <a:rPr lang="en-GB" sz="2800" dirty="0" smtClean="0"/>
              <a:t>We will be using consultative planning methods, such as </a:t>
            </a:r>
            <a:r>
              <a:rPr lang="en-GB" sz="2800" dirty="0" err="1" smtClean="0"/>
              <a:t>floorbooks</a:t>
            </a:r>
            <a:r>
              <a:rPr lang="en-GB" sz="2800" dirty="0" smtClean="0"/>
              <a:t>, and the learning will come from the children.</a:t>
            </a:r>
          </a:p>
          <a:p>
            <a:r>
              <a:rPr lang="en-GB" sz="2800" dirty="0" smtClean="0"/>
              <a:t>So therefore, because it is personalised to each class’s interests, the focus and content will be varied in each class.</a:t>
            </a:r>
          </a:p>
          <a:p>
            <a:r>
              <a:rPr lang="en-GB" sz="2800" dirty="0" smtClean="0"/>
              <a:t> This term, our learning context will be “The Sea”. 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5885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205979"/>
            <a:ext cx="7092280" cy="857250"/>
          </a:xfrm>
        </p:spPr>
        <p:txBody>
          <a:bodyPr>
            <a:normAutofit/>
          </a:bodyPr>
          <a:lstStyle/>
          <a:p>
            <a:r>
              <a:rPr lang="en-GB" b="1" dirty="0"/>
              <a:t>Literacy </a:t>
            </a:r>
            <a:r>
              <a:rPr lang="en-GB" b="1" dirty="0" smtClean="0"/>
              <a:t>– Jolly Phonics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lnSpc>
                <a:spcPct val="90000"/>
              </a:lnSpc>
              <a:buNone/>
            </a:pPr>
            <a:endParaRPr lang="en-GB" altLang="en-US" sz="2000" dirty="0">
              <a:latin typeface="KG Primary Italics" pitchFamily="2" charset="0"/>
            </a:endParaRPr>
          </a:p>
          <a:p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492152" y="1352551"/>
            <a:ext cx="6347048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GB" altLang="en-US" sz="2800" b="1" dirty="0" smtClean="0"/>
              <a:t>Children will participate in various activities which will develop their:</a:t>
            </a:r>
          </a:p>
          <a:p>
            <a:pPr marL="1028700" lvl="1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dirty="0" smtClean="0"/>
              <a:t>Letter recognition skills</a:t>
            </a:r>
          </a:p>
          <a:p>
            <a:pPr marL="1028700" lvl="1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dirty="0" smtClean="0"/>
              <a:t>Letter formation skills</a:t>
            </a:r>
          </a:p>
          <a:p>
            <a:pPr marL="1028700" lvl="1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dirty="0" smtClean="0"/>
              <a:t>Blending skills</a:t>
            </a:r>
          </a:p>
          <a:p>
            <a:pPr marL="1028700" lvl="1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dirty="0" smtClean="0"/>
              <a:t>Identifying sounds in words</a:t>
            </a:r>
          </a:p>
          <a:p>
            <a:pPr marL="1028700" lvl="1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dirty="0" smtClean="0"/>
              <a:t>Tricky words</a:t>
            </a:r>
          </a:p>
          <a:p>
            <a:pPr marL="1028700" lvl="1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sz="2000" dirty="0" smtClean="0">
              <a:latin typeface="KG Primary Italics" pitchFamily="2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5886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8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</Template>
  <TotalTime>716</TotalTime>
  <Words>595</Words>
  <Application>Microsoft Office PowerPoint</Application>
  <PresentationFormat>On-screen Show (16:9)</PresentationFormat>
  <Paragraphs>124</Paragraphs>
  <Slides>16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80</vt:lpstr>
      <vt:lpstr>Mid Calder Primary School</vt:lpstr>
      <vt:lpstr>Structure of the School Day</vt:lpstr>
      <vt:lpstr>Structure of the School Day</vt:lpstr>
      <vt:lpstr>Weekly Timetable</vt:lpstr>
      <vt:lpstr>School Uniform</vt:lpstr>
      <vt:lpstr>Lunchtime Reminder</vt:lpstr>
      <vt:lpstr> </vt:lpstr>
      <vt:lpstr>In P1 and P2…</vt:lpstr>
      <vt:lpstr>Literacy – Jolly Phonics</vt:lpstr>
      <vt:lpstr>Literacy – Reading</vt:lpstr>
      <vt:lpstr>Literacy – Reading</vt:lpstr>
      <vt:lpstr>Literacy – Writing</vt:lpstr>
      <vt:lpstr>Numeracy and Maths</vt:lpstr>
      <vt:lpstr>Numeracy and Maths</vt:lpstr>
      <vt:lpstr>Homework</vt:lpstr>
      <vt:lpstr>Thank you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 Calder Primary School</dc:title>
  <dc:creator>Sarah Burton</dc:creator>
  <cp:lastModifiedBy>Elizabeth</cp:lastModifiedBy>
  <cp:revision>75</cp:revision>
  <dcterms:created xsi:type="dcterms:W3CDTF">2017-06-06T08:10:45Z</dcterms:created>
  <dcterms:modified xsi:type="dcterms:W3CDTF">2018-09-19T16:55:44Z</dcterms:modified>
</cp:coreProperties>
</file>