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11492-D864-4DA8-8159-564158999C00}" type="datetimeFigureOut">
              <a:rPr lang="en-GB" smtClean="0"/>
              <a:t>20/09/2015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806C8-6A82-4F26-94E7-6C1AFDFC7274}" type="slidenum">
              <a:rPr lang="en-GB" smtClean="0"/>
              <a:t>‹#›</a:t>
            </a:fld>
            <a:endParaRPr lang="en-GB"/>
          </a:p>
        </p:txBody>
      </p:sp>
    </p:spTree>
    <p:extLst>
      <p:ext uri="{BB962C8B-B14F-4D97-AF65-F5344CB8AC3E}">
        <p14:creationId xmlns:p14="http://schemas.microsoft.com/office/powerpoint/2010/main" val="3279835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B7E662-41C5-493F-BCB6-AB6D337306B3}" type="datetimeFigureOut">
              <a:rPr lang="en-GB" smtClean="0"/>
              <a:t>20/09/2015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A2D4CFA-A188-4544-8B8C-CF6CC84EB80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B7E662-41C5-493F-BCB6-AB6D337306B3}" type="datetimeFigureOut">
              <a:rPr lang="en-GB" smtClean="0"/>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B7E662-41C5-493F-BCB6-AB6D337306B3}" type="datetimeFigureOut">
              <a:rPr lang="en-GB" smtClean="0"/>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B7E662-41C5-493F-BCB6-AB6D337306B3}" type="datetimeFigureOut">
              <a:rPr lang="en-GB" smtClean="0"/>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B7E662-41C5-493F-BCB6-AB6D337306B3}" type="datetimeFigureOut">
              <a:rPr lang="en-GB" smtClean="0"/>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2D4CFA-A188-4544-8B8C-CF6CC84EB80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B7E662-41C5-493F-BCB6-AB6D337306B3}" type="datetimeFigureOut">
              <a:rPr lang="en-GB" smtClean="0"/>
              <a:t>20/09/2015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B7E662-41C5-493F-BCB6-AB6D337306B3}" type="datetimeFigureOut">
              <a:rPr lang="en-GB" smtClean="0"/>
              <a:t>20/09/2015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B7E662-41C5-493F-BCB6-AB6D337306B3}" type="datetimeFigureOut">
              <a:rPr lang="en-GB" smtClean="0"/>
              <a:t>20/09/2015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7E662-41C5-493F-BCB6-AB6D337306B3}" type="datetimeFigureOut">
              <a:rPr lang="en-GB" smtClean="0"/>
              <a:t>20/09/2015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B7E662-41C5-493F-BCB6-AB6D337306B3}" type="datetimeFigureOut">
              <a:rPr lang="en-GB" smtClean="0"/>
              <a:t>20/09/2015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2D4CFA-A188-4544-8B8C-CF6CC84EB80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7E662-41C5-493F-BCB6-AB6D337306B3}" type="datetimeFigureOut">
              <a:rPr lang="en-GB" smtClean="0"/>
              <a:t>20/09/2015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A2D4CFA-A188-4544-8B8C-CF6CC84EB80C}"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B7E662-41C5-493F-BCB6-AB6D337306B3}" type="datetimeFigureOut">
              <a:rPr lang="en-GB" smtClean="0"/>
              <a:t>20/09/2015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2D4CFA-A188-4544-8B8C-CF6CC84EB80C}"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frm=1&amp;source=images&amp;cd=&amp;cad=rja&amp;uact=8&amp;ved=0CAcQjRxqFQoTCLWk9dnv7McCFUbWGgodIvgNnw&amp;url=http://www.psdgraphics.com/backgrounds/abstract-rainbow-colors/&amp;psig=AFQjCNHOXczFAAjHsI_U6xOobHu1Dkl6ww&amp;ust=144198832825651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188639"/>
            <a:ext cx="4752528" cy="6004841"/>
          </a:xfrm>
          <a:solidFill>
            <a:srgbClr val="00B0F0"/>
          </a:solidFill>
        </p:spPr>
        <p:txBody>
          <a:bodyPr>
            <a:normAutofit/>
          </a:bodyPr>
          <a:lstStyle/>
          <a:p>
            <a:endParaRPr lang="en-GB" sz="2000" dirty="0"/>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4032448" cy="6004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235331" y="691751"/>
            <a:ext cx="4801166" cy="5355312"/>
          </a:xfrm>
          <a:prstGeom prst="rect">
            <a:avLst/>
          </a:prstGeom>
          <a:noFill/>
        </p:spPr>
        <p:txBody>
          <a:bodyPr wrap="square" rtlCol="0">
            <a:spAutoFit/>
          </a:bodyPr>
          <a:lstStyle/>
          <a:p>
            <a:pPr algn="ctr"/>
            <a:r>
              <a:rPr lang="en-GB" sz="5400" dirty="0" smtClean="0">
                <a:solidFill>
                  <a:srgbClr val="FFFF00"/>
                </a:solidFill>
                <a:latin typeface="Ravie" panose="04040805050809020602" pitchFamily="82" charset="0"/>
                <a:ea typeface="KBZipaDeeDooDah" panose="02000603000000000000" pitchFamily="2" charset="0"/>
              </a:rPr>
              <a:t>Welcome </a:t>
            </a:r>
          </a:p>
          <a:p>
            <a:pPr algn="ctr"/>
            <a:r>
              <a:rPr lang="en-GB" sz="5400" dirty="0" smtClean="0">
                <a:solidFill>
                  <a:srgbClr val="FFFF00"/>
                </a:solidFill>
                <a:latin typeface="Ravie" panose="04040805050809020602" pitchFamily="82" charset="0"/>
                <a:ea typeface="KBZipaDeeDooDah" panose="02000603000000000000" pitchFamily="2" charset="0"/>
              </a:rPr>
              <a:t>to P3</a:t>
            </a:r>
          </a:p>
          <a:p>
            <a:pPr algn="ctr"/>
            <a:endParaRPr lang="en-GB" sz="5400" dirty="0">
              <a:solidFill>
                <a:srgbClr val="FFFF00"/>
              </a:solidFill>
              <a:latin typeface="Ravie" panose="04040805050809020602" pitchFamily="82" charset="0"/>
              <a:ea typeface="KBZipaDeeDooDah" panose="02000603000000000000" pitchFamily="2" charset="0"/>
            </a:endParaRPr>
          </a:p>
          <a:p>
            <a:pPr algn="ctr"/>
            <a:r>
              <a:rPr lang="en-GB" sz="3600" dirty="0" smtClean="0">
                <a:solidFill>
                  <a:srgbClr val="FFFF00"/>
                </a:solidFill>
                <a:latin typeface="Ravie" panose="04040805050809020602" pitchFamily="82" charset="0"/>
                <a:ea typeface="KBZipaDeeDooDah" panose="02000603000000000000" pitchFamily="2" charset="0"/>
              </a:rPr>
              <a:t>Mrs Stewart </a:t>
            </a:r>
          </a:p>
          <a:p>
            <a:pPr algn="ctr"/>
            <a:r>
              <a:rPr lang="en-GB" sz="3600" dirty="0" smtClean="0">
                <a:solidFill>
                  <a:srgbClr val="FFFF00"/>
                </a:solidFill>
                <a:latin typeface="Ravie" panose="04040805050809020602" pitchFamily="82" charset="0"/>
                <a:ea typeface="KBZipaDeeDooDah" panose="02000603000000000000" pitchFamily="2" charset="0"/>
              </a:rPr>
              <a:t>and </a:t>
            </a:r>
          </a:p>
          <a:p>
            <a:pPr algn="ctr"/>
            <a:r>
              <a:rPr lang="en-GB" sz="3600" dirty="0" smtClean="0">
                <a:solidFill>
                  <a:srgbClr val="FFFF00"/>
                </a:solidFill>
                <a:latin typeface="Ravie" panose="04040805050809020602" pitchFamily="82" charset="0"/>
                <a:ea typeface="KBZipaDeeDooDah" panose="02000603000000000000" pitchFamily="2" charset="0"/>
              </a:rPr>
              <a:t>Mrs Redmond</a:t>
            </a:r>
          </a:p>
          <a:p>
            <a:pPr algn="ctr"/>
            <a:r>
              <a:rPr lang="en-GB" sz="2400" dirty="0" smtClean="0">
                <a:solidFill>
                  <a:srgbClr val="FFFF00"/>
                </a:solidFill>
                <a:latin typeface="Ravie" panose="04040805050809020602" pitchFamily="82" charset="0"/>
                <a:ea typeface="KBZipaDeeDooDah" panose="02000603000000000000" pitchFamily="2" charset="0"/>
              </a:rPr>
              <a:t>2015</a:t>
            </a:r>
          </a:p>
          <a:p>
            <a:pPr algn="ctr"/>
            <a:endParaRPr lang="en-GB" sz="3600" dirty="0">
              <a:solidFill>
                <a:srgbClr val="FFFF00"/>
              </a:solidFill>
              <a:latin typeface="Ravie" panose="04040805050809020602" pitchFamily="82" charset="0"/>
              <a:ea typeface="KBZipaDeeDooDah" panose="02000603000000000000" pitchFamily="2" charset="0"/>
            </a:endParaRPr>
          </a:p>
        </p:txBody>
      </p:sp>
    </p:spTree>
    <p:extLst>
      <p:ext uri="{BB962C8B-B14F-4D97-AF65-F5344CB8AC3E}">
        <p14:creationId xmlns:p14="http://schemas.microsoft.com/office/powerpoint/2010/main" val="350620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47988" y="836712"/>
            <a:ext cx="5632323" cy="4801314"/>
          </a:xfrm>
          <a:prstGeom prst="rect">
            <a:avLst/>
          </a:prstGeom>
        </p:spPr>
        <p:txBody>
          <a:bodyPr wrap="square">
            <a:spAutoFit/>
          </a:bodyPr>
          <a:lstStyle/>
          <a:p>
            <a:r>
              <a:rPr lang="en-GB" altLang="en-US" sz="3200" dirty="0" smtClean="0">
                <a:latin typeface="Comic Sans MS" pitchFamily="66" charset="0"/>
              </a:rPr>
              <a:t>Our first couple of weeks…</a:t>
            </a:r>
          </a:p>
          <a:p>
            <a:endParaRPr lang="en-GB" altLang="en-US" sz="3200" dirty="0" smtClean="0">
              <a:latin typeface="Comic Sans MS" pitchFamily="66" charset="0"/>
            </a:endParaRPr>
          </a:p>
          <a:p>
            <a:r>
              <a:rPr lang="en-GB" altLang="en-US" sz="3200" dirty="0" smtClean="0">
                <a:latin typeface="Comic Sans MS" pitchFamily="66" charset="0"/>
              </a:rPr>
              <a:t>Community </a:t>
            </a:r>
            <a:r>
              <a:rPr lang="en-GB" altLang="en-US" sz="3200" dirty="0">
                <a:latin typeface="Comic Sans MS" pitchFamily="66" charset="0"/>
              </a:rPr>
              <a:t>building</a:t>
            </a:r>
          </a:p>
          <a:p>
            <a:r>
              <a:rPr lang="en-GB" altLang="en-US" sz="3200" dirty="0">
                <a:latin typeface="Comic Sans MS" pitchFamily="66" charset="0"/>
              </a:rPr>
              <a:t>Team work</a:t>
            </a:r>
          </a:p>
          <a:p>
            <a:r>
              <a:rPr lang="en-GB" altLang="en-US" sz="3200" dirty="0">
                <a:latin typeface="Comic Sans MS" pitchFamily="66" charset="0"/>
              </a:rPr>
              <a:t>Established grouping</a:t>
            </a:r>
          </a:p>
          <a:p>
            <a:r>
              <a:rPr lang="en-GB" altLang="en-US" sz="3200" dirty="0">
                <a:latin typeface="Comic Sans MS" pitchFamily="66" charset="0"/>
              </a:rPr>
              <a:t>Class community charter – class rules</a:t>
            </a:r>
          </a:p>
          <a:p>
            <a:r>
              <a:rPr lang="en-GB" altLang="en-US" sz="3200" dirty="0">
                <a:latin typeface="Comic Sans MS" pitchFamily="66" charset="0"/>
              </a:rPr>
              <a:t>Dojo system</a:t>
            </a:r>
          </a:p>
          <a:p>
            <a:r>
              <a:rPr lang="en-GB" altLang="en-US" sz="3200" dirty="0" smtClean="0">
                <a:latin typeface="Comic Sans MS" pitchFamily="66" charset="0"/>
              </a:rPr>
              <a:t>IDL Traditional </a:t>
            </a:r>
            <a:r>
              <a:rPr lang="en-GB" altLang="en-US" sz="3200" dirty="0">
                <a:latin typeface="Comic Sans MS" pitchFamily="66" charset="0"/>
              </a:rPr>
              <a:t>Tales </a:t>
            </a:r>
          </a:p>
          <a:p>
            <a:endParaRPr lang="en-GB" altLang="en-US" dirty="0"/>
          </a:p>
        </p:txBody>
      </p:sp>
    </p:spTree>
    <p:extLst>
      <p:ext uri="{BB962C8B-B14F-4D97-AF65-F5344CB8AC3E}">
        <p14:creationId xmlns:p14="http://schemas.microsoft.com/office/powerpoint/2010/main" val="1177776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15616" y="1124744"/>
            <a:ext cx="6948264" cy="4939814"/>
          </a:xfrm>
          <a:prstGeom prst="rect">
            <a:avLst/>
          </a:prstGeom>
        </p:spPr>
        <p:txBody>
          <a:bodyPr wrap="square">
            <a:spAutoFit/>
          </a:bodyPr>
          <a:lstStyle/>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Traditional Tales focus on Writing, Social Studies and Drama</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Maths- new groupings- Number to 100, addition and subtraction within 10/20/30, mental maths and time.</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Literacy- Writing for a variety of  genres linked to Traditional Tales, spelling, handwriting and grammar. Reading own group books and whole class novel.</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P.E- ‘Mini-fit’ and Ball Skills.</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Expressive Arts- Drama linked to IDL, Art and singing</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Technologies – Internet Safety</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H&amp;WB -  Friendships and Building Community, </a:t>
            </a:r>
            <a:r>
              <a:rPr lang="en-GB" sz="2100" dirty="0" smtClean="0">
                <a:solidFill>
                  <a:schemeClr val="tx1">
                    <a:lumMod val="75000"/>
                    <a:lumOff val="25000"/>
                  </a:schemeClr>
                </a:solidFill>
                <a:latin typeface="Comic Sans MS" panose="030F0702030302020204" pitchFamily="66" charset="0"/>
              </a:rPr>
              <a:t>Roots of </a:t>
            </a:r>
            <a:r>
              <a:rPr lang="en-GB" sz="2100" smtClean="0">
                <a:solidFill>
                  <a:schemeClr val="tx1">
                    <a:lumMod val="75000"/>
                    <a:lumOff val="25000"/>
                  </a:schemeClr>
                </a:solidFill>
                <a:latin typeface="Comic Sans MS" panose="030F0702030302020204" pitchFamily="66" charset="0"/>
              </a:rPr>
              <a:t>Empathy programme</a:t>
            </a:r>
            <a:endParaRPr lang="en-GB" sz="2100" dirty="0">
              <a:solidFill>
                <a:schemeClr val="tx1">
                  <a:lumMod val="75000"/>
                  <a:lumOff val="25000"/>
                </a:schemeClr>
              </a:solidFill>
              <a:latin typeface="Comic Sans MS" panose="030F0702030302020204" pitchFamily="66" charset="0"/>
            </a:endParaRP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Science – Sound</a:t>
            </a:r>
          </a:p>
          <a:p>
            <a:pPr indent="-182880">
              <a:buClr>
                <a:schemeClr val="accent6">
                  <a:lumMod val="75000"/>
                </a:schemeClr>
              </a:buClr>
              <a:defRPr/>
            </a:pPr>
            <a:r>
              <a:rPr lang="en-GB" sz="2100" dirty="0">
                <a:solidFill>
                  <a:schemeClr val="tx1">
                    <a:lumMod val="75000"/>
                    <a:lumOff val="25000"/>
                  </a:schemeClr>
                </a:solidFill>
                <a:latin typeface="Comic Sans MS" panose="030F0702030302020204" pitchFamily="66" charset="0"/>
              </a:rPr>
              <a:t>RME – </a:t>
            </a:r>
            <a:r>
              <a:rPr lang="en-GB" sz="2100" dirty="0" smtClean="0">
                <a:solidFill>
                  <a:schemeClr val="tx1">
                    <a:lumMod val="75000"/>
                    <a:lumOff val="25000"/>
                  </a:schemeClr>
                </a:solidFill>
                <a:latin typeface="Comic Sans MS" panose="030F0702030302020204" pitchFamily="66" charset="0"/>
              </a:rPr>
              <a:t>Celebrations/Harvest</a:t>
            </a:r>
            <a:endParaRPr lang="en-GB" sz="2100" dirty="0">
              <a:solidFill>
                <a:schemeClr val="tx1">
                  <a:lumMod val="75000"/>
                  <a:lumOff val="25000"/>
                </a:schemeClr>
              </a:solidFill>
              <a:latin typeface="Comic Sans MS" panose="030F0702030302020204" pitchFamily="66" charset="0"/>
            </a:endParaRPr>
          </a:p>
          <a:p>
            <a:pPr indent="-182880">
              <a:buClr>
                <a:schemeClr val="accent6">
                  <a:lumMod val="75000"/>
                </a:schemeClr>
              </a:buClr>
              <a:defRPr/>
            </a:pPr>
            <a:r>
              <a:rPr lang="en-GB" sz="2100" dirty="0" smtClean="0">
                <a:solidFill>
                  <a:schemeClr val="tx1">
                    <a:lumMod val="75000"/>
                    <a:lumOff val="25000"/>
                  </a:schemeClr>
                </a:solidFill>
                <a:latin typeface="Comic Sans MS" panose="030F0702030302020204" pitchFamily="66" charset="0"/>
              </a:rPr>
              <a:t>Extras </a:t>
            </a:r>
            <a:r>
              <a:rPr lang="en-GB" sz="2100" dirty="0">
                <a:solidFill>
                  <a:schemeClr val="tx1">
                    <a:lumMod val="75000"/>
                    <a:lumOff val="25000"/>
                  </a:schemeClr>
                </a:solidFill>
                <a:latin typeface="Comic Sans MS" panose="030F0702030302020204" pitchFamily="66" charset="0"/>
              </a:rPr>
              <a:t>– WL Money Week</a:t>
            </a:r>
          </a:p>
        </p:txBody>
      </p:sp>
      <p:sp>
        <p:nvSpPr>
          <p:cNvPr id="7" name="Rectangle 6"/>
          <p:cNvSpPr/>
          <p:nvPr/>
        </p:nvSpPr>
        <p:spPr>
          <a:xfrm>
            <a:off x="2699792" y="620688"/>
            <a:ext cx="3456384" cy="584775"/>
          </a:xfrm>
          <a:prstGeom prst="rect">
            <a:avLst/>
          </a:prstGeom>
        </p:spPr>
        <p:txBody>
          <a:bodyPr wrap="square">
            <a:spAutoFit/>
          </a:bodyPr>
          <a:lstStyle/>
          <a:p>
            <a:r>
              <a:rPr lang="en-GB" sz="3200" dirty="0">
                <a:latin typeface="Comic Sans MS" panose="030F0702030302020204" pitchFamily="66" charset="0"/>
              </a:rPr>
              <a:t>Term 1 Overview</a:t>
            </a:r>
            <a:endParaRPr lang="en-GB" sz="3200" dirty="0"/>
          </a:p>
        </p:txBody>
      </p:sp>
    </p:spTree>
    <p:extLst>
      <p:ext uri="{BB962C8B-B14F-4D97-AF65-F5344CB8AC3E}">
        <p14:creationId xmlns:p14="http://schemas.microsoft.com/office/powerpoint/2010/main" val="3106545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564904"/>
            <a:ext cx="7851648" cy="1828800"/>
          </a:xfrm>
        </p:spPr>
        <p:txBody>
          <a:bodyPr>
            <a:noAutofit/>
          </a:bodyPr>
          <a:lstStyle/>
          <a:p>
            <a:pPr algn="ctr"/>
            <a:r>
              <a:rPr lang="en-GB" sz="6000" dirty="0" smtClean="0">
                <a:solidFill>
                  <a:schemeClr val="tx1"/>
                </a:solidFill>
                <a:latin typeface="Comic Sans MS" panose="030F0702030302020204" pitchFamily="66" charset="0"/>
              </a:rPr>
              <a:t/>
            </a:r>
            <a:br>
              <a:rPr lang="en-GB" sz="6000" dirty="0" smtClean="0">
                <a:solidFill>
                  <a:schemeClr val="tx1"/>
                </a:solidFill>
                <a:latin typeface="Comic Sans MS" panose="030F0702030302020204" pitchFamily="66" charset="0"/>
              </a:rPr>
            </a:br>
            <a:r>
              <a:rPr lang="en-GB" sz="6000" dirty="0">
                <a:solidFill>
                  <a:schemeClr val="tx1"/>
                </a:solidFill>
                <a:latin typeface="Comic Sans MS" panose="030F0702030302020204" pitchFamily="66" charset="0"/>
              </a:rPr>
              <a:t/>
            </a:r>
            <a:br>
              <a:rPr lang="en-GB" sz="6000" dirty="0">
                <a:solidFill>
                  <a:schemeClr val="tx1"/>
                </a:solidFill>
                <a:latin typeface="Comic Sans MS" panose="030F0702030302020204" pitchFamily="66" charset="0"/>
              </a:rPr>
            </a:br>
            <a:r>
              <a:rPr lang="en-GB" sz="6000" dirty="0" smtClean="0">
                <a:solidFill>
                  <a:schemeClr val="tx1"/>
                </a:solidFill>
                <a:latin typeface="Comic Sans MS" panose="030F0702030302020204" pitchFamily="66" charset="0"/>
              </a:rPr>
              <a:t/>
            </a:r>
            <a:br>
              <a:rPr lang="en-GB" sz="6000" dirty="0" smtClean="0">
                <a:solidFill>
                  <a:schemeClr val="tx1"/>
                </a:solidFill>
                <a:latin typeface="Comic Sans MS" panose="030F0702030302020204" pitchFamily="66" charset="0"/>
              </a:rPr>
            </a:br>
            <a:r>
              <a:rPr lang="en-GB" sz="6000" dirty="0">
                <a:solidFill>
                  <a:schemeClr val="tx1"/>
                </a:solidFill>
                <a:latin typeface="Comic Sans MS" panose="030F0702030302020204" pitchFamily="66" charset="0"/>
              </a:rPr>
              <a:t/>
            </a:r>
            <a:br>
              <a:rPr lang="en-GB" sz="6000" dirty="0">
                <a:solidFill>
                  <a:schemeClr val="tx1"/>
                </a:solidFill>
                <a:latin typeface="Comic Sans MS" panose="030F0702030302020204" pitchFamily="66" charset="0"/>
              </a:rPr>
            </a:br>
            <a:endParaRPr lang="en-GB" sz="6000" dirty="0">
              <a:solidFill>
                <a:schemeClr val="tx1"/>
              </a:solidFill>
              <a:latin typeface="Comic Sans MS" panose="030F0702030302020204" pitchFamily="66" charset="0"/>
            </a:endParaRPr>
          </a:p>
        </p:txBody>
      </p:sp>
      <p:pic>
        <p:nvPicPr>
          <p:cNvPr id="2050" name="Picture 2" descr="https://encrypted-tbn0.gstatic.com/images?q=tbn:ANd9GcQytYIHlwXYrDTyW-LsHYoQDC3rCNg6iPG4Oa2gldJoJ-lOxfrZ">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90"/>
            <a:ext cx="9144000" cy="685109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48490" y="2256583"/>
            <a:ext cx="7847020" cy="1938992"/>
          </a:xfrm>
          <a:prstGeom prst="rect">
            <a:avLst/>
          </a:prstGeom>
        </p:spPr>
        <p:txBody>
          <a:bodyPr wrap="none">
            <a:spAutoFit/>
          </a:bodyPr>
          <a:lstStyle/>
          <a:p>
            <a:pPr algn="ctr"/>
            <a:r>
              <a:rPr lang="en-GB" sz="6000" dirty="0">
                <a:latin typeface="Comic Sans MS" panose="030F0702030302020204" pitchFamily="66" charset="0"/>
              </a:rPr>
              <a:t>Thank you for </a:t>
            </a:r>
            <a:r>
              <a:rPr lang="en-GB" sz="6000" dirty="0" smtClean="0">
                <a:latin typeface="Comic Sans MS" panose="030F0702030302020204" pitchFamily="66" charset="0"/>
              </a:rPr>
              <a:t>coming</a:t>
            </a:r>
          </a:p>
          <a:p>
            <a:pPr algn="ctr"/>
            <a:r>
              <a:rPr lang="en-GB" sz="6000" dirty="0" smtClean="0">
                <a:latin typeface="Comic Sans MS" panose="030F0702030302020204" pitchFamily="66" charset="0"/>
              </a:rPr>
              <a:t> </a:t>
            </a:r>
            <a:r>
              <a:rPr lang="en-GB" sz="6000" dirty="0">
                <a:latin typeface="Comic Sans MS" panose="030F0702030302020204" pitchFamily="66" charset="0"/>
              </a:rPr>
              <a:t>along this evening!</a:t>
            </a:r>
            <a:endParaRPr lang="en-GB" sz="6000" dirty="0"/>
          </a:p>
        </p:txBody>
      </p:sp>
    </p:spTree>
    <p:extLst>
      <p:ext uri="{BB962C8B-B14F-4D97-AF65-F5344CB8AC3E}">
        <p14:creationId xmlns:p14="http://schemas.microsoft.com/office/powerpoint/2010/main" val="166561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052736"/>
            <a:ext cx="6102424" cy="4672048"/>
          </a:xfrm>
          <a:prstGeom prst="rect">
            <a:avLst/>
          </a:prstGeom>
        </p:spPr>
        <p:txBody>
          <a:bodyPr wrap="square">
            <a:spAutoFit/>
          </a:bodyPr>
          <a:lstStyle/>
          <a:p>
            <a:pPr indent="-182880">
              <a:lnSpc>
                <a:spcPct val="80000"/>
              </a:lnSpc>
              <a:buClr>
                <a:schemeClr val="accent6">
                  <a:lumMod val="75000"/>
                </a:schemeClr>
              </a:buClr>
              <a:defRPr/>
            </a:pPr>
            <a:r>
              <a:rPr lang="en-GB" sz="2400" b="1" u="sng" dirty="0">
                <a:solidFill>
                  <a:schemeClr val="tx2"/>
                </a:solidFill>
                <a:effectLst>
                  <a:outerShdw blurRad="31750" dist="25400" dir="5400000" algn="tl" rotWithShape="0">
                    <a:srgbClr val="000000">
                      <a:alpha val="25000"/>
                    </a:srgbClr>
                  </a:outerShdw>
                </a:effectLst>
                <a:latin typeface="Comic Sans MS" panose="030F0702030302020204" pitchFamily="66" charset="0"/>
              </a:rPr>
              <a:t>Our </a:t>
            </a:r>
            <a:r>
              <a:rPr lang="en-GB" sz="2400" b="1" u="sng" dirty="0" smtClean="0">
                <a:solidFill>
                  <a:schemeClr val="tx2"/>
                </a:solidFill>
                <a:effectLst>
                  <a:outerShdw blurRad="31750" dist="25400" dir="5400000" algn="tl" rotWithShape="0">
                    <a:srgbClr val="000000">
                      <a:alpha val="25000"/>
                    </a:srgbClr>
                  </a:outerShdw>
                </a:effectLst>
                <a:latin typeface="Comic Sans MS" panose="030F0702030302020204" pitchFamily="66" charset="0"/>
              </a:rPr>
              <a:t>Expectations</a:t>
            </a:r>
          </a:p>
          <a:p>
            <a:pPr indent="-182880">
              <a:lnSpc>
                <a:spcPct val="80000"/>
              </a:lnSpc>
              <a:buClr>
                <a:schemeClr val="accent6">
                  <a:lumMod val="75000"/>
                </a:schemeClr>
              </a:buClr>
              <a:defRPr/>
            </a:pPr>
            <a:endParaRPr lang="en-GB" sz="2400" b="1" dirty="0">
              <a:solidFill>
                <a:schemeClr val="tx2"/>
              </a:solidFill>
              <a:effectLst>
                <a:outerShdw blurRad="31750" dist="25400" dir="5400000" algn="tl" rotWithShape="0">
                  <a:srgbClr val="000000">
                    <a:alpha val="25000"/>
                  </a:srgbClr>
                </a:outerShdw>
              </a:effectLst>
              <a:latin typeface="Comic Sans MS" panose="030F0702030302020204" pitchFamily="66" charset="0"/>
            </a:endParaRPr>
          </a:p>
          <a:p>
            <a:pPr indent="-182880">
              <a:lnSpc>
                <a:spcPct val="90000"/>
              </a:lnSpc>
              <a:buClr>
                <a:schemeClr val="accent6">
                  <a:lumMod val="75000"/>
                </a:schemeClr>
              </a:buClr>
              <a:defRPr/>
            </a:pPr>
            <a:r>
              <a:rPr lang="en-GB" sz="2400" dirty="0">
                <a:solidFill>
                  <a:schemeClr val="tx1">
                    <a:lumMod val="75000"/>
                    <a:lumOff val="25000"/>
                  </a:schemeClr>
                </a:solidFill>
                <a:latin typeface="Comic Sans MS" panose="030F0702030302020204" pitchFamily="66" charset="0"/>
              </a:rPr>
              <a:t>In Primary 3, </a:t>
            </a:r>
            <a:r>
              <a:rPr lang="en-GB" sz="2400" dirty="0" smtClean="0">
                <a:solidFill>
                  <a:schemeClr val="tx1">
                    <a:lumMod val="75000"/>
                    <a:lumOff val="25000"/>
                  </a:schemeClr>
                </a:solidFill>
                <a:latin typeface="Comic Sans MS" panose="030F0702030302020204" pitchFamily="66" charset="0"/>
              </a:rPr>
              <a:t>we have been creating a class contract that we created from all the things we thought were important to ensure a happy, friendly learning environment.</a:t>
            </a:r>
            <a:endParaRPr lang="en-GB" sz="2400" dirty="0">
              <a:solidFill>
                <a:schemeClr val="tx1">
                  <a:lumMod val="75000"/>
                  <a:lumOff val="25000"/>
                </a:schemeClr>
              </a:solidFill>
              <a:latin typeface="Comic Sans MS" panose="030F0702030302020204" pitchFamily="66" charset="0"/>
            </a:endParaRPr>
          </a:p>
          <a:p>
            <a:pPr indent="-182880">
              <a:lnSpc>
                <a:spcPct val="90000"/>
              </a:lnSpc>
              <a:buClr>
                <a:schemeClr val="accent6">
                  <a:lumMod val="75000"/>
                </a:schemeClr>
              </a:buClr>
              <a:defRPr/>
            </a:pPr>
            <a:endParaRPr lang="en-GB" sz="2400" dirty="0">
              <a:solidFill>
                <a:schemeClr val="tx1">
                  <a:lumMod val="75000"/>
                  <a:lumOff val="25000"/>
                </a:schemeClr>
              </a:solidFill>
              <a:latin typeface="Comic Sans MS" panose="030F0702030302020204" pitchFamily="66" charset="0"/>
            </a:endParaRPr>
          </a:p>
          <a:p>
            <a:pPr indent="-182880">
              <a:lnSpc>
                <a:spcPct val="90000"/>
              </a:lnSpc>
              <a:buClr>
                <a:schemeClr val="accent6">
                  <a:lumMod val="75000"/>
                </a:schemeClr>
              </a:buClr>
              <a:defRPr/>
            </a:pPr>
            <a:r>
              <a:rPr lang="en-GB" sz="2400" dirty="0">
                <a:solidFill>
                  <a:schemeClr val="tx1">
                    <a:lumMod val="75000"/>
                    <a:lumOff val="25000"/>
                  </a:schemeClr>
                </a:solidFill>
                <a:latin typeface="Comic Sans MS" panose="030F0702030302020204" pitchFamily="66" charset="0"/>
              </a:rPr>
              <a:t>We expect good behaviour and good manners, demonstrating our school values at all times.</a:t>
            </a:r>
          </a:p>
          <a:p>
            <a:pPr indent="-182880">
              <a:lnSpc>
                <a:spcPct val="90000"/>
              </a:lnSpc>
              <a:buClr>
                <a:schemeClr val="accent6">
                  <a:lumMod val="75000"/>
                </a:schemeClr>
              </a:buClr>
              <a:defRPr/>
            </a:pPr>
            <a:endParaRPr lang="en-GB" sz="2400" dirty="0">
              <a:solidFill>
                <a:schemeClr val="tx1">
                  <a:lumMod val="75000"/>
                  <a:lumOff val="25000"/>
                </a:schemeClr>
              </a:solidFill>
              <a:latin typeface="Comic Sans MS" panose="030F0702030302020204" pitchFamily="66" charset="0"/>
            </a:endParaRPr>
          </a:p>
          <a:p>
            <a:pPr indent="-182880">
              <a:lnSpc>
                <a:spcPct val="90000"/>
              </a:lnSpc>
              <a:buClr>
                <a:schemeClr val="accent6">
                  <a:lumMod val="75000"/>
                </a:schemeClr>
              </a:buClr>
              <a:defRPr/>
            </a:pPr>
            <a:r>
              <a:rPr lang="en-GB" sz="2400" dirty="0" smtClean="0">
                <a:solidFill>
                  <a:schemeClr val="tx1">
                    <a:lumMod val="75000"/>
                    <a:lumOff val="25000"/>
                  </a:schemeClr>
                </a:solidFill>
                <a:latin typeface="Comic Sans MS" panose="030F0702030302020204" pitchFamily="66" charset="0"/>
              </a:rPr>
              <a:t>Our Golden Rule is to –</a:t>
            </a:r>
          </a:p>
          <a:p>
            <a:pPr indent="-182880">
              <a:lnSpc>
                <a:spcPct val="90000"/>
              </a:lnSpc>
              <a:buClr>
                <a:schemeClr val="accent6">
                  <a:lumMod val="75000"/>
                </a:schemeClr>
              </a:buClr>
              <a:defRPr/>
            </a:pPr>
            <a:r>
              <a:rPr lang="en-GB" sz="2400" dirty="0" smtClean="0">
                <a:solidFill>
                  <a:schemeClr val="tx1">
                    <a:lumMod val="75000"/>
                    <a:lumOff val="25000"/>
                  </a:schemeClr>
                </a:solidFill>
                <a:latin typeface="Comic Sans MS" panose="030F0702030302020204" pitchFamily="66" charset="0"/>
              </a:rPr>
              <a:t>Always try our best and never give up!</a:t>
            </a:r>
            <a:endParaRPr lang="en-GB" sz="2400" dirty="0">
              <a:solidFill>
                <a:schemeClr val="tx1">
                  <a:lumMod val="75000"/>
                  <a:lumOff val="25000"/>
                </a:schemeClr>
              </a:solidFill>
              <a:latin typeface="Comic Sans MS" panose="030F0702030302020204" pitchFamily="66" charset="0"/>
            </a:endParaRPr>
          </a:p>
        </p:txBody>
      </p:sp>
    </p:spTree>
    <p:extLst>
      <p:ext uri="{BB962C8B-B14F-4D97-AF65-F5344CB8AC3E}">
        <p14:creationId xmlns:p14="http://schemas.microsoft.com/office/powerpoint/2010/main" val="2991425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928688" y="500063"/>
            <a:ext cx="7472362" cy="5715000"/>
          </a:xfrm>
          <a:prstGeom prst="rect">
            <a:avLst/>
          </a:prstGeom>
        </p:spPr>
        <p:txBody>
          <a:bodyPr vert="horz" rtlCol="0">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indent="-182880">
              <a:lnSpc>
                <a:spcPct val="90000"/>
              </a:lnSpc>
              <a:buClr>
                <a:schemeClr val="accent6">
                  <a:lumMod val="75000"/>
                </a:schemeClr>
              </a:buClr>
              <a:buFont typeface="Wingdings 3" pitchFamily="18" charset="2"/>
              <a:buNone/>
              <a:defRPr/>
            </a:pPr>
            <a:endParaRPr lang="en-GB" sz="3000" b="1" dirty="0" smtClean="0">
              <a:solidFill>
                <a:schemeClr val="tx2"/>
              </a:solidFill>
              <a:effectLst>
                <a:outerShdw blurRad="31750" dist="25400" dir="5400000" algn="tl" rotWithShape="0">
                  <a:srgbClr val="000000">
                    <a:alpha val="25000"/>
                  </a:srgbClr>
                </a:outerShdw>
              </a:effectLst>
              <a:latin typeface="Comic Sans MS" panose="030F0702030302020204" pitchFamily="66" charset="0"/>
              <a:ea typeface="+mj-ea"/>
              <a:cs typeface="+mj-cs"/>
            </a:endParaRPr>
          </a:p>
          <a:p>
            <a:pPr indent="-182880">
              <a:lnSpc>
                <a:spcPct val="90000"/>
              </a:lnSpc>
              <a:buClr>
                <a:schemeClr val="accent6">
                  <a:lumMod val="75000"/>
                </a:schemeClr>
              </a:buClr>
              <a:buFont typeface="Wingdings 3" pitchFamily="18" charset="2"/>
              <a:buNone/>
              <a:defRPr/>
            </a:pPr>
            <a:r>
              <a:rPr lang="en-GB" sz="3000" b="1" dirty="0" smtClean="0">
                <a:solidFill>
                  <a:schemeClr val="tx2"/>
                </a:solidFill>
                <a:effectLst>
                  <a:outerShdw blurRad="31750" dist="25400" dir="5400000" algn="tl" rotWithShape="0">
                    <a:srgbClr val="000000">
                      <a:alpha val="25000"/>
                    </a:srgbClr>
                  </a:outerShdw>
                </a:effectLst>
                <a:latin typeface="Comic Sans MS" panose="030F0702030302020204" pitchFamily="66" charset="0"/>
                <a:ea typeface="+mj-ea"/>
                <a:cs typeface="+mj-cs"/>
              </a:rPr>
              <a:t>How you can help?</a:t>
            </a:r>
          </a:p>
          <a:p>
            <a:pPr marL="92075" indent="17463">
              <a:buClr>
                <a:schemeClr val="accent6">
                  <a:lumMod val="75000"/>
                </a:schemeClr>
              </a:buClr>
              <a:buFont typeface="Wingdings 3" pitchFamily="18" charset="2"/>
              <a:buNone/>
              <a:defRPr/>
            </a:pPr>
            <a:r>
              <a:rPr lang="en-GB" dirty="0" smtClean="0">
                <a:solidFill>
                  <a:schemeClr val="tx1">
                    <a:lumMod val="75000"/>
                    <a:lumOff val="25000"/>
                  </a:schemeClr>
                </a:solidFill>
                <a:latin typeface="Comic Sans MS" panose="030F0702030302020204" pitchFamily="66" charset="0"/>
              </a:rPr>
              <a:t>Please support your children in preparing for school each day, your child should bring:</a:t>
            </a:r>
          </a:p>
          <a:p>
            <a:pPr indent="-182880">
              <a:buClr>
                <a:schemeClr val="accent6">
                  <a:lumMod val="75000"/>
                </a:schemeClr>
              </a:buClr>
              <a:buFont typeface="Arial" charset="0"/>
              <a:buNone/>
              <a:defRPr/>
            </a:pPr>
            <a:endParaRPr lang="en-GB" dirty="0" smtClean="0">
              <a:solidFill>
                <a:schemeClr val="tx1">
                  <a:lumMod val="75000"/>
                  <a:lumOff val="25000"/>
                </a:schemeClr>
              </a:solidFill>
              <a:latin typeface="Comic Sans MS" panose="030F0702030302020204" pitchFamily="66" charset="0"/>
            </a:endParaRP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a sharp pencil and a ruler – if possible some highlighters</a:t>
            </a: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a rubber</a:t>
            </a: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reading and library books</a:t>
            </a: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homework diary</a:t>
            </a: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a healthy snack</a:t>
            </a: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a P.E kit (as per school uniform list)</a:t>
            </a:r>
          </a:p>
          <a:p>
            <a:pPr indent="-182880">
              <a:buClr>
                <a:schemeClr val="accent6">
                  <a:lumMod val="75000"/>
                </a:schemeClr>
              </a:buClr>
              <a:defRPr/>
            </a:pPr>
            <a:r>
              <a:rPr lang="en-GB" dirty="0" smtClean="0">
                <a:solidFill>
                  <a:schemeClr val="tx1">
                    <a:lumMod val="75000"/>
                    <a:lumOff val="25000"/>
                  </a:schemeClr>
                </a:solidFill>
                <a:latin typeface="Comic Sans MS" panose="030F0702030302020204" pitchFamily="66" charset="0"/>
              </a:rPr>
              <a:t>a water bottle</a:t>
            </a:r>
            <a:endParaRPr lang="en-GB" dirty="0" smtClean="0">
              <a:solidFill>
                <a:schemeClr val="tx1">
                  <a:lumMod val="75000"/>
                  <a:lumOff val="25000"/>
                </a:schemeClr>
              </a:solidFill>
            </a:endParaRPr>
          </a:p>
        </p:txBody>
      </p:sp>
    </p:spTree>
    <p:extLst>
      <p:ext uri="{BB962C8B-B14F-4D97-AF65-F5344CB8AC3E}">
        <p14:creationId xmlns:p14="http://schemas.microsoft.com/office/powerpoint/2010/main" val="3345063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857250" y="500063"/>
            <a:ext cx="7829550" cy="5808662"/>
          </a:xfrm>
          <a:prstGeom prst="rect">
            <a:avLst/>
          </a:prstGeom>
        </p:spPr>
        <p:txBody>
          <a:bodyPr vert="horz" rtlCol="0">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indent="-182880">
              <a:lnSpc>
                <a:spcPct val="90000"/>
              </a:lnSpc>
              <a:buClr>
                <a:schemeClr val="accent6">
                  <a:lumMod val="75000"/>
                </a:schemeClr>
              </a:buClr>
              <a:buFont typeface="Wingdings 3" pitchFamily="18" charset="2"/>
              <a:buNone/>
              <a:defRPr/>
            </a:pPr>
            <a:r>
              <a:rPr lang="en-GB" sz="2800" b="1" dirty="0" smtClean="0">
                <a:solidFill>
                  <a:schemeClr val="tx2"/>
                </a:solidFill>
                <a:effectLst>
                  <a:outerShdw blurRad="31750" dist="25400" dir="5400000" algn="tl" rotWithShape="0">
                    <a:srgbClr val="000000">
                      <a:alpha val="25000"/>
                    </a:srgbClr>
                  </a:outerShdw>
                </a:effectLst>
                <a:latin typeface="Comic Sans MS" panose="030F0702030302020204" pitchFamily="66" charset="0"/>
                <a:ea typeface="+mj-ea"/>
                <a:cs typeface="+mj-cs"/>
              </a:rPr>
              <a:t>Homework</a:t>
            </a:r>
          </a:p>
          <a:p>
            <a:pPr indent="-182880">
              <a:buClr>
                <a:schemeClr val="accent6">
                  <a:lumMod val="75000"/>
                </a:schemeClr>
              </a:buClr>
              <a:buFont typeface="Arial" charset="0"/>
              <a:buNone/>
              <a:defRPr/>
            </a:pPr>
            <a:r>
              <a:rPr lang="en-GB" sz="2500" dirty="0" smtClean="0">
                <a:solidFill>
                  <a:schemeClr val="tx1">
                    <a:lumMod val="75000"/>
                    <a:lumOff val="25000"/>
                  </a:schemeClr>
                </a:solidFill>
                <a:latin typeface="Comic Sans MS" panose="030F0702030302020204" pitchFamily="66" charset="0"/>
              </a:rPr>
              <a:t>Your child will have a minimum of two pieces of</a:t>
            </a:r>
          </a:p>
          <a:p>
            <a:pPr indent="-182880">
              <a:buClr>
                <a:schemeClr val="accent6">
                  <a:lumMod val="75000"/>
                </a:schemeClr>
              </a:buClr>
              <a:buFont typeface="Arial" charset="0"/>
              <a:buNone/>
              <a:defRPr/>
            </a:pPr>
            <a:r>
              <a:rPr lang="en-GB" sz="2500" dirty="0" smtClean="0">
                <a:solidFill>
                  <a:schemeClr val="tx1">
                    <a:lumMod val="75000"/>
                    <a:lumOff val="25000"/>
                  </a:schemeClr>
                </a:solidFill>
                <a:latin typeface="Comic Sans MS" panose="030F0702030302020204" pitchFamily="66" charset="0"/>
              </a:rPr>
              <a:t>homework each week. We would appreciate if all</a:t>
            </a:r>
          </a:p>
          <a:p>
            <a:pPr indent="-182880">
              <a:buClr>
                <a:schemeClr val="accent6">
                  <a:lumMod val="75000"/>
                </a:schemeClr>
              </a:buClr>
              <a:buFont typeface="Arial" charset="0"/>
              <a:buNone/>
              <a:defRPr/>
            </a:pPr>
            <a:r>
              <a:rPr lang="en-GB" sz="2500" dirty="0" smtClean="0">
                <a:solidFill>
                  <a:schemeClr val="tx1">
                    <a:lumMod val="75000"/>
                    <a:lumOff val="25000"/>
                  </a:schemeClr>
                </a:solidFill>
                <a:latin typeface="Comic Sans MS" panose="030F0702030302020204" pitchFamily="66" charset="0"/>
              </a:rPr>
              <a:t>homework could be signed.</a:t>
            </a:r>
          </a:p>
          <a:p>
            <a:pPr indent="-182880">
              <a:buClr>
                <a:schemeClr val="accent6">
                  <a:lumMod val="75000"/>
                </a:schemeClr>
              </a:buClr>
              <a:buFont typeface="Arial" charset="0"/>
              <a:buNone/>
              <a:defRPr/>
            </a:pPr>
            <a:endParaRPr lang="en-GB" sz="2500" dirty="0">
              <a:solidFill>
                <a:schemeClr val="tx1">
                  <a:lumMod val="75000"/>
                  <a:lumOff val="25000"/>
                </a:schemeClr>
              </a:solidFill>
              <a:latin typeface="Comic Sans MS" panose="030F0702030302020204" pitchFamily="66" charset="0"/>
            </a:endParaRPr>
          </a:p>
          <a:p>
            <a:pPr marL="91440" indent="0">
              <a:lnSpc>
                <a:spcPct val="90000"/>
              </a:lnSpc>
              <a:buClr>
                <a:schemeClr val="accent6">
                  <a:lumMod val="75000"/>
                </a:schemeClr>
              </a:buClr>
              <a:buNone/>
              <a:defRPr/>
            </a:pPr>
            <a:r>
              <a:rPr lang="en-GB" sz="2400" b="1" dirty="0" smtClean="0">
                <a:latin typeface="Comic Sans MS" panose="030F0702030302020204" pitchFamily="66" charset="0"/>
              </a:rPr>
              <a:t>Other Curricular Areas </a:t>
            </a:r>
          </a:p>
          <a:p>
            <a:pPr marL="91440" indent="0">
              <a:lnSpc>
                <a:spcPct val="90000"/>
              </a:lnSpc>
              <a:buClr>
                <a:schemeClr val="accent6">
                  <a:lumMod val="75000"/>
                </a:schemeClr>
              </a:buClr>
              <a:buNone/>
              <a:defRPr/>
            </a:pPr>
            <a:r>
              <a:rPr lang="en-GB" dirty="0" smtClean="0">
                <a:solidFill>
                  <a:schemeClr val="tx1">
                    <a:lumMod val="75000"/>
                    <a:lumOff val="25000"/>
                  </a:schemeClr>
                </a:solidFill>
                <a:latin typeface="Comic Sans MS" panose="030F0702030302020204" pitchFamily="66" charset="0"/>
              </a:rPr>
              <a:t>Work will be set in other areas if/when relevant. </a:t>
            </a:r>
          </a:p>
          <a:p>
            <a:pPr indent="-182880">
              <a:buClr>
                <a:schemeClr val="accent6">
                  <a:lumMod val="75000"/>
                </a:schemeClr>
              </a:buClr>
              <a:buFont typeface="Arial" charset="0"/>
              <a:buNone/>
              <a:defRPr/>
            </a:pPr>
            <a:endParaRPr lang="en-GB" sz="2500" dirty="0" smtClean="0">
              <a:solidFill>
                <a:schemeClr val="tx1">
                  <a:lumMod val="75000"/>
                  <a:lumOff val="25000"/>
                </a:schemeClr>
              </a:solidFill>
              <a:latin typeface="Comic Sans MS" panose="030F0702030302020204" pitchFamily="66" charset="0"/>
            </a:endParaRPr>
          </a:p>
          <a:p>
            <a:pPr marL="91440" indent="0">
              <a:buClr>
                <a:schemeClr val="accent6">
                  <a:lumMod val="75000"/>
                </a:schemeClr>
              </a:buClr>
              <a:buNone/>
              <a:defRPr/>
            </a:pPr>
            <a:r>
              <a:rPr lang="en-GB" sz="2400" b="1" dirty="0" smtClean="0">
                <a:solidFill>
                  <a:schemeClr val="tx1">
                    <a:lumMod val="75000"/>
                    <a:lumOff val="25000"/>
                  </a:schemeClr>
                </a:solidFill>
                <a:latin typeface="Comic Sans MS" panose="030F0702030302020204" pitchFamily="66" charset="0"/>
              </a:rPr>
              <a:t>Spelling </a:t>
            </a:r>
            <a:r>
              <a:rPr lang="en-GB" sz="2400" dirty="0" smtClean="0">
                <a:solidFill>
                  <a:schemeClr val="tx1">
                    <a:lumMod val="75000"/>
                    <a:lumOff val="25000"/>
                  </a:schemeClr>
                </a:solidFill>
                <a:latin typeface="Comic Sans MS" panose="030F0702030302020204" pitchFamily="66" charset="0"/>
              </a:rPr>
              <a:t>– will usually be set on a Monday and should be handed in by Friday. Pupils are tested on Friday. </a:t>
            </a:r>
            <a:r>
              <a:rPr lang="en-GB" sz="2400" dirty="0" smtClean="0">
                <a:latin typeface="Comic Sans MS" panose="030F0702030302020204" pitchFamily="66" charset="0"/>
              </a:rPr>
              <a:t>There will be a variety of spelling activities used. On occasions when task cards are used,  the title of the spelling activity should be noted in homework jotters. </a:t>
            </a:r>
          </a:p>
        </p:txBody>
      </p:sp>
    </p:spTree>
    <p:extLst>
      <p:ext uri="{BB962C8B-B14F-4D97-AF65-F5344CB8AC3E}">
        <p14:creationId xmlns:p14="http://schemas.microsoft.com/office/powerpoint/2010/main" val="334506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908720"/>
            <a:ext cx="7632848" cy="6407908"/>
          </a:xfrm>
          <a:prstGeom prst="rect">
            <a:avLst/>
          </a:prstGeom>
        </p:spPr>
        <p:txBody>
          <a:bodyPr wrap="square">
            <a:spAutoFit/>
          </a:bodyPr>
          <a:lstStyle/>
          <a:p>
            <a:pPr indent="-182880">
              <a:lnSpc>
                <a:spcPct val="90000"/>
              </a:lnSpc>
              <a:buClr>
                <a:schemeClr val="accent6">
                  <a:lumMod val="75000"/>
                </a:schemeClr>
              </a:buClr>
              <a:defRPr/>
            </a:pPr>
            <a:r>
              <a:rPr lang="en-GB" sz="2400" b="1" dirty="0">
                <a:solidFill>
                  <a:schemeClr val="tx2"/>
                </a:solidFill>
                <a:effectLst>
                  <a:outerShdw blurRad="31750" dist="25400" dir="5400000" algn="tl" rotWithShape="0">
                    <a:srgbClr val="000000">
                      <a:alpha val="25000"/>
                    </a:srgbClr>
                  </a:outerShdw>
                </a:effectLst>
                <a:latin typeface="Comic Sans MS" panose="030F0702030302020204" pitchFamily="66" charset="0"/>
              </a:rPr>
              <a:t>Reading </a:t>
            </a:r>
          </a:p>
          <a:p>
            <a:pPr indent="-182880">
              <a:lnSpc>
                <a:spcPct val="90000"/>
              </a:lnSpc>
              <a:buClr>
                <a:schemeClr val="accent6">
                  <a:lumMod val="75000"/>
                </a:schemeClr>
              </a:buClr>
              <a:defRPr/>
            </a:pPr>
            <a:r>
              <a:rPr lang="en-GB" sz="2400" dirty="0">
                <a:solidFill>
                  <a:schemeClr val="tx1">
                    <a:lumMod val="75000"/>
                    <a:lumOff val="25000"/>
                  </a:schemeClr>
                </a:solidFill>
                <a:latin typeface="Comic Sans MS" panose="030F0702030302020204" pitchFamily="66" charset="0"/>
              </a:rPr>
              <a:t>This term, your child will take part in twice weekly reading. </a:t>
            </a:r>
            <a:r>
              <a:rPr lang="en-GB" sz="2400" dirty="0">
                <a:latin typeface="Comic Sans MS" panose="030F0702030302020204" pitchFamily="66" charset="0"/>
              </a:rPr>
              <a:t>The pages to be read at home will be recorded in the reading record, with any additional comments regarding how to support and should be signed each time</a:t>
            </a:r>
            <a:r>
              <a:rPr lang="en-GB" sz="2400" dirty="0" smtClean="0">
                <a:latin typeface="Comic Sans MS" panose="030F0702030302020204" pitchFamily="66" charset="0"/>
              </a:rPr>
              <a:t>. </a:t>
            </a:r>
          </a:p>
          <a:p>
            <a:pPr indent="-182880">
              <a:lnSpc>
                <a:spcPct val="90000"/>
              </a:lnSpc>
              <a:buClr>
                <a:schemeClr val="accent6">
                  <a:lumMod val="75000"/>
                </a:schemeClr>
              </a:buClr>
              <a:defRPr/>
            </a:pPr>
            <a:r>
              <a:rPr lang="en-GB" sz="2400" dirty="0" smtClean="0">
                <a:latin typeface="Comic Sans MS" panose="030F0702030302020204" pitchFamily="66" charset="0"/>
              </a:rPr>
              <a:t>We will be focussing on expression and fluency of reading this term, so please encourage your child with this, as they read to you.</a:t>
            </a:r>
          </a:p>
          <a:p>
            <a:pPr indent="-182880">
              <a:lnSpc>
                <a:spcPct val="90000"/>
              </a:lnSpc>
              <a:buClr>
                <a:schemeClr val="accent6">
                  <a:lumMod val="75000"/>
                </a:schemeClr>
              </a:buClr>
              <a:defRPr/>
            </a:pPr>
            <a:endParaRPr lang="en-GB" sz="2400" u="sng" dirty="0" smtClean="0">
              <a:latin typeface="Comic Sans MS" panose="030F0702030302020204" pitchFamily="66" charset="0"/>
            </a:endParaRPr>
          </a:p>
          <a:p>
            <a:pPr indent="-182880">
              <a:lnSpc>
                <a:spcPct val="90000"/>
              </a:lnSpc>
              <a:buClr>
                <a:schemeClr val="accent6">
                  <a:lumMod val="75000"/>
                </a:schemeClr>
              </a:buClr>
              <a:defRPr/>
            </a:pPr>
            <a:r>
              <a:rPr lang="en-GB" sz="2400" dirty="0" smtClean="0">
                <a:latin typeface="Comic Sans MS" panose="030F0702030302020204" pitchFamily="66" charset="0"/>
              </a:rPr>
              <a:t>It </a:t>
            </a:r>
            <a:r>
              <a:rPr lang="en-GB" sz="2400" dirty="0">
                <a:latin typeface="Comic Sans MS" panose="030F0702030302020204" pitchFamily="66" charset="0"/>
              </a:rPr>
              <a:t>would be appreciated if the children could bring their books every day, as their reading will be heard throughout the week and reading activities may be based on their current book.</a:t>
            </a:r>
          </a:p>
          <a:p>
            <a:pPr indent="-182880">
              <a:lnSpc>
                <a:spcPct val="90000"/>
              </a:lnSpc>
              <a:buClr>
                <a:schemeClr val="accent6">
                  <a:lumMod val="75000"/>
                </a:schemeClr>
              </a:buClr>
              <a:defRPr/>
            </a:pPr>
            <a:r>
              <a:rPr lang="en-GB" sz="2400" dirty="0" smtClean="0">
                <a:latin typeface="Comic Sans MS" panose="030F0702030302020204" pitchFamily="66" charset="0"/>
              </a:rPr>
              <a:t>In </a:t>
            </a:r>
            <a:r>
              <a:rPr lang="en-GB" sz="2400" dirty="0">
                <a:latin typeface="Comic Sans MS" panose="030F0702030302020204" pitchFamily="66" charset="0"/>
              </a:rPr>
              <a:t>addition to their reading books children will visit the library once a week to pick a library book of their own choice. </a:t>
            </a:r>
          </a:p>
          <a:p>
            <a:pPr indent="-182880">
              <a:lnSpc>
                <a:spcPct val="90000"/>
              </a:lnSpc>
              <a:buClr>
                <a:schemeClr val="accent6">
                  <a:lumMod val="75000"/>
                </a:schemeClr>
              </a:buClr>
              <a:defRPr/>
            </a:pPr>
            <a:endParaRPr lang="en-GB" sz="2400" dirty="0">
              <a:solidFill>
                <a:schemeClr val="tx1">
                  <a:lumMod val="75000"/>
                  <a:lumOff val="25000"/>
                </a:schemeClr>
              </a:solidFill>
              <a:latin typeface="Comic Sans MS" panose="030F0702030302020204" pitchFamily="66" charset="0"/>
            </a:endParaRPr>
          </a:p>
          <a:p>
            <a:pPr indent="-182880">
              <a:lnSpc>
                <a:spcPct val="90000"/>
              </a:lnSpc>
              <a:buClr>
                <a:schemeClr val="accent6">
                  <a:lumMod val="75000"/>
                </a:schemeClr>
              </a:buClr>
              <a:defRPr/>
            </a:pPr>
            <a:r>
              <a:rPr lang="en-GB" sz="2400" dirty="0">
                <a:solidFill>
                  <a:schemeClr val="tx1">
                    <a:lumMod val="75000"/>
                    <a:lumOff val="25000"/>
                  </a:schemeClr>
                </a:solidFill>
                <a:latin typeface="Comic Sans MS" panose="030F0702030302020204" pitchFamily="66" charset="0"/>
              </a:rPr>
              <a:t> </a:t>
            </a:r>
          </a:p>
        </p:txBody>
      </p:sp>
    </p:spTree>
    <p:extLst>
      <p:ext uri="{BB962C8B-B14F-4D97-AF65-F5344CB8AC3E}">
        <p14:creationId xmlns:p14="http://schemas.microsoft.com/office/powerpoint/2010/main" val="3983885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484313"/>
            <a:ext cx="7343775" cy="47815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Espace réservé du contenu 2"/>
          <p:cNvSpPr txBox="1">
            <a:spLocks/>
          </p:cNvSpPr>
          <p:nvPr/>
        </p:nvSpPr>
        <p:spPr bwMode="auto">
          <a:xfrm>
            <a:off x="900113" y="260350"/>
            <a:ext cx="7786687" cy="640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spcAft>
                <a:spcPts val="300"/>
              </a:spcAft>
              <a:buClr>
                <a:srgbClr val="C3260C"/>
              </a:buClr>
              <a:buSzPct val="130000"/>
              <a:buFont typeface="Georgia" pitchFamily="18" charset="0"/>
              <a:buChar char="*"/>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9pPr>
          </a:lstStyle>
          <a:p>
            <a:pPr algn="ctr" eaLnBrk="1" hangingPunct="1">
              <a:spcAft>
                <a:spcPct val="0"/>
              </a:spcAft>
              <a:buClrTx/>
              <a:buSzTx/>
              <a:buFont typeface="Arial" charset="0"/>
              <a:buNone/>
            </a:pPr>
            <a:endParaRPr lang="en-GB" altLang="en-US" sz="3200" b="1" u="sng" dirty="0">
              <a:solidFill>
                <a:schemeClr val="tx1"/>
              </a:solidFill>
              <a:latin typeface="Comic Sans MS" pitchFamily="66" charset="0"/>
            </a:endParaRPr>
          </a:p>
          <a:p>
            <a:pPr algn="ctr" eaLnBrk="1" hangingPunct="1">
              <a:spcAft>
                <a:spcPct val="0"/>
              </a:spcAft>
              <a:buClrTx/>
              <a:buSzTx/>
              <a:buFont typeface="Arial" charset="0"/>
              <a:buNone/>
            </a:pPr>
            <a:r>
              <a:rPr lang="en-GB" altLang="en-US" sz="3200" b="1" u="sng" dirty="0" smtClean="0">
                <a:solidFill>
                  <a:schemeClr val="tx1"/>
                </a:solidFill>
                <a:latin typeface="Comic Sans MS" pitchFamily="66" charset="0"/>
              </a:rPr>
              <a:t>How </a:t>
            </a:r>
            <a:r>
              <a:rPr lang="en-GB" altLang="en-US" sz="3200" b="1" u="sng" dirty="0">
                <a:solidFill>
                  <a:schemeClr val="tx1"/>
                </a:solidFill>
                <a:latin typeface="Comic Sans MS" pitchFamily="66" charset="0"/>
              </a:rPr>
              <a:t>you can help with their reading?</a:t>
            </a:r>
            <a:endParaRPr lang="en-GB" altLang="en-US" sz="3200" dirty="0">
              <a:solidFill>
                <a:schemeClr val="tx1"/>
              </a:solidFill>
              <a:latin typeface="Comic Sans MS" pitchFamily="66" charset="0"/>
            </a:endParaRPr>
          </a:p>
        </p:txBody>
      </p:sp>
    </p:spTree>
    <p:extLst>
      <p:ext uri="{BB962C8B-B14F-4D97-AF65-F5344CB8AC3E}">
        <p14:creationId xmlns:p14="http://schemas.microsoft.com/office/powerpoint/2010/main" val="200759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GB"/>
          </a:p>
        </p:txBody>
      </p:sp>
      <p:sp>
        <p:nvSpPr>
          <p:cNvPr id="5" name="Subtitle 4"/>
          <p:cNvSpPr>
            <a:spLocks noGrp="1"/>
          </p:cNvSpPr>
          <p:nvPr>
            <p:ph type="subTitle" idx="1"/>
          </p:nvPr>
        </p:nvSpPr>
        <p:spPr/>
        <p:txBody>
          <a:bodyPr/>
          <a:lstStyle/>
          <a:p>
            <a:endParaRPr lang="en-GB"/>
          </a:p>
        </p:txBody>
      </p:sp>
      <p:sp>
        <p:nvSpPr>
          <p:cNvPr id="7" name="Espace réservé du contenu 2"/>
          <p:cNvSpPr txBox="1">
            <a:spLocks/>
          </p:cNvSpPr>
          <p:nvPr/>
        </p:nvSpPr>
        <p:spPr bwMode="auto">
          <a:xfrm>
            <a:off x="51887" y="333375"/>
            <a:ext cx="9110663" cy="619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indent="-182880" algn="ctr" eaLnBrk="1" fontAlgn="auto" hangingPunct="1">
              <a:lnSpc>
                <a:spcPct val="90000"/>
              </a:lnSpc>
              <a:buClr>
                <a:schemeClr val="accent6">
                  <a:lumMod val="75000"/>
                </a:schemeClr>
              </a:buClr>
              <a:buFont typeface="Wingdings 3" pitchFamily="18" charset="2"/>
              <a:buNone/>
              <a:defRPr/>
            </a:pPr>
            <a:r>
              <a:rPr lang="en-GB" b="1" u="sng" smtClean="0">
                <a:solidFill>
                  <a:schemeClr val="tx2"/>
                </a:solidFill>
                <a:effectLst>
                  <a:outerShdw blurRad="31750" dist="25400" dir="5400000" algn="tl" rotWithShape="0">
                    <a:srgbClr val="000000">
                      <a:alpha val="25000"/>
                    </a:srgbClr>
                  </a:outerShdw>
                </a:effectLst>
                <a:latin typeface="Comic Sans MS" panose="030F0702030302020204" pitchFamily="66" charset="0"/>
              </a:rPr>
              <a:t>Maths </a:t>
            </a:r>
          </a:p>
          <a:p>
            <a:pPr marL="0" indent="0" eaLnBrk="1" fontAlgn="auto" hangingPunct="1">
              <a:lnSpc>
                <a:spcPct val="90000"/>
              </a:lnSpc>
              <a:buClr>
                <a:schemeClr val="accent6">
                  <a:lumMod val="75000"/>
                </a:schemeClr>
              </a:buClr>
              <a:buFont typeface="Arial" charset="0"/>
              <a:buNone/>
              <a:defRPr/>
            </a:pPr>
            <a:r>
              <a:rPr lang="en-GB" smtClean="0">
                <a:latin typeface="Comic Sans MS" panose="030F0702030302020204" pitchFamily="66" charset="0"/>
              </a:rPr>
              <a:t>Homework will be set as required and should be returned by the date set in their jotter.</a:t>
            </a:r>
            <a:endParaRPr lang="en-GB" b="1" smtClean="0">
              <a:solidFill>
                <a:schemeClr val="tx2"/>
              </a:solidFill>
              <a:effectLst>
                <a:outerShdw blurRad="31750" dist="25400" dir="5400000" algn="tl" rotWithShape="0">
                  <a:srgbClr val="000000">
                    <a:alpha val="25000"/>
                  </a:srgbClr>
                </a:outerShdw>
              </a:effectLst>
              <a:latin typeface="Comic Sans MS" panose="030F0702030302020204" pitchFamily="66" charset="0"/>
            </a:endParaRPr>
          </a:p>
          <a:p>
            <a:pPr eaLnBrk="1" hangingPunct="1">
              <a:buFont typeface="Arial" charset="0"/>
              <a:buNone/>
              <a:defRPr/>
            </a:pPr>
            <a:endParaRPr lang="en-GB" altLang="en-US" sz="3000" b="1" smtClean="0">
              <a:latin typeface="Comic Sans MS" panose="030F0702030302020204" pitchFamily="66" charset="0"/>
            </a:endParaRPr>
          </a:p>
          <a:p>
            <a:pPr algn="ctr" eaLnBrk="1" hangingPunct="1">
              <a:buFont typeface="Arial" charset="0"/>
              <a:buNone/>
              <a:defRPr/>
            </a:pPr>
            <a:r>
              <a:rPr lang="en-GB" altLang="en-US" sz="3000" b="1" smtClean="0">
                <a:latin typeface="Comic Sans MS" panose="030F0702030302020204" pitchFamily="66" charset="0"/>
              </a:rPr>
              <a:t>How you can help with Maths and Numeracy?</a:t>
            </a:r>
            <a:endParaRPr lang="en-GB" altLang="en-US" sz="3000" b="1" dirty="0" smtClean="0">
              <a:latin typeface="Comic Sans MS" panose="030F0702030302020204" pitchFamily="66" charset="0"/>
            </a:endParaRPr>
          </a:p>
        </p:txBody>
      </p:sp>
      <p:sp>
        <p:nvSpPr>
          <p:cNvPr id="2" name="Rectangle 1"/>
          <p:cNvSpPr/>
          <p:nvPr/>
        </p:nvSpPr>
        <p:spPr>
          <a:xfrm>
            <a:off x="683568" y="4149080"/>
            <a:ext cx="4572000" cy="369332"/>
          </a:xfrm>
          <a:prstGeom prst="rect">
            <a:avLst/>
          </a:prstGeom>
        </p:spPr>
        <p:txBody>
          <a:bodyPr>
            <a:spAutoFit/>
          </a:bodyPr>
          <a:lstStyle/>
          <a:p>
            <a:pPr lvl="0" fontAlgn="base">
              <a:spcBef>
                <a:spcPct val="0"/>
              </a:spcBef>
              <a:spcAft>
                <a:spcPct val="0"/>
              </a:spcAft>
              <a:defRPr/>
            </a:pPr>
            <a:endParaRPr lang="en-GB" dirty="0">
              <a:solidFill>
                <a:srgbClr val="F14124">
                  <a:lumMod val="75000"/>
                </a:srgbClr>
              </a:solidFill>
              <a:latin typeface="Comic Sans MS" panose="030F0702030302020204" pitchFamily="66" charset="0"/>
            </a:endParaRPr>
          </a:p>
        </p:txBody>
      </p:sp>
      <p:sp>
        <p:nvSpPr>
          <p:cNvPr id="3" name="Rectangle 2"/>
          <p:cNvSpPr/>
          <p:nvPr/>
        </p:nvSpPr>
        <p:spPr>
          <a:xfrm>
            <a:off x="371988" y="3284984"/>
            <a:ext cx="4572000" cy="4093428"/>
          </a:xfrm>
          <a:prstGeom prst="rect">
            <a:avLst/>
          </a:prstGeom>
        </p:spPr>
        <p:txBody>
          <a:bodyPr>
            <a:spAutoFit/>
          </a:bodyPr>
          <a:lstStyle/>
          <a:p>
            <a:pPr>
              <a:spcBef>
                <a:spcPct val="0"/>
              </a:spcBef>
              <a:spcAft>
                <a:spcPct val="0"/>
              </a:spcAft>
            </a:pPr>
            <a:r>
              <a:rPr lang="en-GB" altLang="en-US" sz="2000" dirty="0">
                <a:solidFill>
                  <a:srgbClr val="FF0000"/>
                </a:solidFill>
                <a:latin typeface="Comic Sans MS" pitchFamily="66" charset="0"/>
              </a:rPr>
              <a:t>Ask your child the time, use both analogue and digital displays</a:t>
            </a:r>
            <a:r>
              <a:rPr lang="en-GB" altLang="en-US" sz="2000" dirty="0" smtClean="0">
                <a:solidFill>
                  <a:srgbClr val="FF0000"/>
                </a:solidFill>
                <a:latin typeface="Comic Sans MS" pitchFamily="66" charset="0"/>
              </a:rPr>
              <a:t>.</a:t>
            </a:r>
          </a:p>
          <a:p>
            <a:pPr>
              <a:spcBef>
                <a:spcPct val="0"/>
              </a:spcBef>
              <a:spcAft>
                <a:spcPct val="0"/>
              </a:spcAft>
            </a:pPr>
            <a:endParaRPr lang="en-GB" altLang="en-US" sz="2000" dirty="0">
              <a:solidFill>
                <a:srgbClr val="FF0000"/>
              </a:solidFill>
              <a:latin typeface="Comic Sans MS" pitchFamily="66" charset="0"/>
            </a:endParaRPr>
          </a:p>
          <a:p>
            <a:pPr>
              <a:spcBef>
                <a:spcPct val="0"/>
              </a:spcBef>
              <a:spcAft>
                <a:spcPct val="0"/>
              </a:spcAft>
            </a:pPr>
            <a:r>
              <a:rPr lang="en-GB" altLang="en-US" sz="2000" dirty="0" smtClean="0">
                <a:solidFill>
                  <a:srgbClr val="FF0000"/>
                </a:solidFill>
                <a:latin typeface="Comic Sans MS" pitchFamily="66" charset="0"/>
              </a:rPr>
              <a:t>Give your child coins to practice counting money</a:t>
            </a:r>
          </a:p>
          <a:p>
            <a:pPr>
              <a:spcBef>
                <a:spcPct val="0"/>
              </a:spcBef>
              <a:spcAft>
                <a:spcPct val="0"/>
              </a:spcAft>
            </a:pPr>
            <a:endParaRPr lang="en-GB" altLang="en-US" sz="2000" dirty="0" smtClean="0">
              <a:solidFill>
                <a:srgbClr val="FF0000"/>
              </a:solidFill>
              <a:latin typeface="Comic Sans MS" pitchFamily="66" charset="0"/>
            </a:endParaRPr>
          </a:p>
          <a:p>
            <a:pPr>
              <a:spcBef>
                <a:spcPct val="0"/>
              </a:spcBef>
              <a:spcAft>
                <a:spcPct val="0"/>
              </a:spcAft>
            </a:pPr>
            <a:r>
              <a:rPr lang="en-GB" altLang="en-US" sz="2000" dirty="0">
                <a:solidFill>
                  <a:srgbClr val="FF0000"/>
                </a:solidFill>
                <a:latin typeface="Comic Sans MS" pitchFamily="66" charset="0"/>
              </a:rPr>
              <a:t>Count in steps as you walk, count in 2’s, 5’s or 10’s</a:t>
            </a:r>
            <a:r>
              <a:rPr lang="en-GB" altLang="en-US" sz="2000" dirty="0" smtClean="0">
                <a:solidFill>
                  <a:srgbClr val="FF0000"/>
                </a:solidFill>
                <a:latin typeface="Comic Sans MS" pitchFamily="66" charset="0"/>
              </a:rPr>
              <a:t>.</a:t>
            </a:r>
          </a:p>
          <a:p>
            <a:pPr>
              <a:spcBef>
                <a:spcPct val="0"/>
              </a:spcBef>
              <a:spcAft>
                <a:spcPct val="0"/>
              </a:spcAft>
            </a:pPr>
            <a:endParaRPr lang="en-GB" altLang="en-US" sz="2000" dirty="0">
              <a:solidFill>
                <a:srgbClr val="FF0000"/>
              </a:solidFill>
              <a:latin typeface="Comic Sans MS" pitchFamily="66" charset="0"/>
            </a:endParaRPr>
          </a:p>
          <a:p>
            <a:pPr>
              <a:spcBef>
                <a:spcPct val="0"/>
              </a:spcBef>
              <a:spcAft>
                <a:spcPct val="0"/>
              </a:spcAft>
            </a:pPr>
            <a:r>
              <a:rPr lang="en-GB" altLang="en-US" sz="2000" dirty="0">
                <a:solidFill>
                  <a:srgbClr val="FF0000"/>
                </a:solidFill>
                <a:latin typeface="Comic Sans MS" pitchFamily="66" charset="0"/>
              </a:rPr>
              <a:t>Ask simple problems. I have 12 sweets I eat 6 how many left?</a:t>
            </a:r>
          </a:p>
          <a:p>
            <a:pPr>
              <a:spcBef>
                <a:spcPct val="0"/>
              </a:spcBef>
              <a:spcAft>
                <a:spcPct val="0"/>
              </a:spcAft>
            </a:pPr>
            <a:endParaRPr lang="en-GB" altLang="en-US" sz="2000" dirty="0">
              <a:solidFill>
                <a:srgbClr val="FF0000"/>
              </a:solidFill>
              <a:latin typeface="Comic Sans MS" pitchFamily="66" charset="0"/>
            </a:endParaRPr>
          </a:p>
          <a:p>
            <a:pPr>
              <a:spcBef>
                <a:spcPct val="0"/>
              </a:spcBef>
              <a:spcAft>
                <a:spcPct val="0"/>
              </a:spcAft>
            </a:pPr>
            <a:endParaRPr lang="en-GB" altLang="en-US" sz="2000" dirty="0">
              <a:solidFill>
                <a:srgbClr val="FF0000"/>
              </a:solidFill>
              <a:latin typeface="Comic Sans MS" pitchFamily="66" charset="0"/>
            </a:endParaRPr>
          </a:p>
        </p:txBody>
      </p:sp>
    </p:spTree>
    <p:extLst>
      <p:ext uri="{BB962C8B-B14F-4D97-AF65-F5344CB8AC3E}">
        <p14:creationId xmlns:p14="http://schemas.microsoft.com/office/powerpoint/2010/main" val="2623991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19672" y="764703"/>
            <a:ext cx="6195780" cy="6001643"/>
          </a:xfrm>
          <a:prstGeom prst="rect">
            <a:avLst/>
          </a:prstGeom>
        </p:spPr>
        <p:txBody>
          <a:bodyPr wrap="square">
            <a:spAutoFit/>
          </a:bodyPr>
          <a:lstStyle/>
          <a:p>
            <a:pPr marL="46037" algn="ctr">
              <a:defRPr/>
            </a:pPr>
            <a:r>
              <a:rPr lang="en-GB" altLang="en-US" sz="2400" b="1" u="sng" dirty="0">
                <a:latin typeface="Comic Sans MS" panose="030F0702030302020204" pitchFamily="66" charset="0"/>
              </a:rPr>
              <a:t>Free time Friday</a:t>
            </a:r>
          </a:p>
          <a:p>
            <a:pPr>
              <a:defRPr/>
            </a:pPr>
            <a:r>
              <a:rPr lang="en-GB" altLang="en-US" sz="2400" dirty="0">
                <a:latin typeface="Comic Sans MS" panose="030F0702030302020204" pitchFamily="66" charset="0"/>
              </a:rPr>
              <a:t>Children who have respected the class community charter all week will be rewarded with Free time Friday on a Friday morning.</a:t>
            </a:r>
          </a:p>
          <a:p>
            <a:pPr>
              <a:defRPr/>
            </a:pPr>
            <a:r>
              <a:rPr lang="en-GB" altLang="en-US" sz="2400" dirty="0">
                <a:latin typeface="Comic Sans MS" panose="030F0702030302020204" pitchFamily="66" charset="0"/>
              </a:rPr>
              <a:t>Children who have chosen not to respect the rights in our Class Charter will lose some of their Free time Friday.</a:t>
            </a:r>
          </a:p>
          <a:p>
            <a:pPr>
              <a:defRPr/>
            </a:pPr>
            <a:r>
              <a:rPr lang="en-GB" altLang="en-US" sz="2400" dirty="0">
                <a:latin typeface="Comic Sans MS" panose="030F0702030302020204" pitchFamily="66" charset="0"/>
              </a:rPr>
              <a:t>Parents will be made aware of this with a letter home which we ask to be signed. </a:t>
            </a:r>
          </a:p>
          <a:p>
            <a:pPr>
              <a:defRPr/>
            </a:pPr>
            <a:r>
              <a:rPr lang="en-GB" altLang="en-US" sz="2400" dirty="0" smtClean="0">
                <a:latin typeface="Comic Sans MS" panose="030F0702030302020204" pitchFamily="66" charset="0"/>
              </a:rPr>
              <a:t>A </a:t>
            </a:r>
            <a:r>
              <a:rPr lang="en-GB" altLang="en-US" sz="2400" dirty="0">
                <a:latin typeface="Comic Sans MS" panose="030F0702030302020204" pitchFamily="66" charset="0"/>
              </a:rPr>
              <a:t>certificate will be issued at the end of each term to children who have not lost any of their Free time Friday time. </a:t>
            </a:r>
          </a:p>
          <a:p>
            <a:pPr>
              <a:defRPr/>
            </a:pPr>
            <a:r>
              <a:rPr lang="en-GB" sz="2400" dirty="0">
                <a:solidFill>
                  <a:schemeClr val="tx1">
                    <a:lumMod val="75000"/>
                    <a:lumOff val="25000"/>
                  </a:schemeClr>
                </a:solidFill>
                <a:latin typeface="Comic Sans MS" panose="030F0702030302020204" pitchFamily="66" charset="0"/>
              </a:rPr>
              <a:t>This, along with the Class Dojo system, Star Pupil certificates and Living the Values, rewards good behaviour.</a:t>
            </a:r>
          </a:p>
        </p:txBody>
      </p:sp>
    </p:spTree>
    <p:extLst>
      <p:ext uri="{BB962C8B-B14F-4D97-AF65-F5344CB8AC3E}">
        <p14:creationId xmlns:p14="http://schemas.microsoft.com/office/powerpoint/2010/main" val="584183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11560" y="980728"/>
            <a:ext cx="7854696" cy="1752600"/>
          </a:xfrm>
        </p:spPr>
        <p:txBody>
          <a:bodyPr>
            <a:normAutofit fontScale="25000" lnSpcReduction="20000"/>
          </a:bodyPr>
          <a:lstStyle/>
          <a:p>
            <a:pPr indent="-182880" algn="l">
              <a:spcBef>
                <a:spcPct val="0"/>
              </a:spcBef>
              <a:buClr>
                <a:schemeClr val="accent6">
                  <a:lumMod val="75000"/>
                </a:schemeClr>
              </a:buClr>
              <a:defRPr/>
            </a:pPr>
            <a:r>
              <a:rPr lang="en-GB" sz="9600" b="1" i="1" dirty="0" smtClean="0">
                <a:solidFill>
                  <a:schemeClr val="tx2"/>
                </a:solidFill>
                <a:latin typeface="Comic Sans MS" panose="030F0702030302020204" pitchFamily="66" charset="0"/>
              </a:rPr>
              <a:t>Specialist</a:t>
            </a:r>
            <a:r>
              <a:rPr lang="en-GB" sz="9600" b="1" dirty="0" smtClean="0">
                <a:solidFill>
                  <a:schemeClr val="tx2"/>
                </a:solidFill>
                <a:latin typeface="Comic Sans MS" panose="030F0702030302020204" pitchFamily="66" charset="0"/>
              </a:rPr>
              <a:t> Teachers</a:t>
            </a:r>
            <a:endParaRPr lang="en-GB" sz="9600" b="1" dirty="0">
              <a:solidFill>
                <a:schemeClr val="tx2"/>
              </a:solidFill>
              <a:latin typeface="Comic Sans MS" panose="030F0702030302020204" pitchFamily="66" charset="0"/>
            </a:endParaRPr>
          </a:p>
          <a:p>
            <a:pPr indent="-182880" algn="l">
              <a:spcBef>
                <a:spcPct val="0"/>
              </a:spcBef>
              <a:buClr>
                <a:schemeClr val="accent6">
                  <a:lumMod val="75000"/>
                </a:schemeClr>
              </a:buClr>
              <a:defRPr/>
            </a:pPr>
            <a:r>
              <a:rPr lang="en-GB" sz="9600" dirty="0" smtClean="0">
                <a:solidFill>
                  <a:schemeClr val="tx1">
                    <a:lumMod val="75000"/>
                    <a:lumOff val="25000"/>
                  </a:schemeClr>
                </a:solidFill>
                <a:latin typeface="Comic Sans MS" panose="030F0702030302020204" pitchFamily="66" charset="0"/>
              </a:rPr>
              <a:t>We </a:t>
            </a:r>
            <a:r>
              <a:rPr lang="en-GB" sz="9600" dirty="0">
                <a:solidFill>
                  <a:schemeClr val="tx1">
                    <a:lumMod val="75000"/>
                    <a:lumOff val="25000"/>
                  </a:schemeClr>
                </a:solidFill>
                <a:latin typeface="Comic Sans MS" panose="030F0702030302020204" pitchFamily="66" charset="0"/>
              </a:rPr>
              <a:t>will also have lessons throughout the year from:</a:t>
            </a:r>
          </a:p>
          <a:p>
            <a:pPr indent="-182880" algn="l">
              <a:buClr>
                <a:schemeClr val="accent6">
                  <a:lumMod val="75000"/>
                </a:schemeClr>
              </a:buClr>
              <a:defRPr/>
            </a:pPr>
            <a:endParaRPr lang="en-GB" sz="9600" dirty="0">
              <a:solidFill>
                <a:schemeClr val="tx1">
                  <a:lumMod val="75000"/>
                  <a:lumOff val="25000"/>
                </a:schemeClr>
              </a:solidFill>
              <a:latin typeface="Comic Sans MS" panose="030F0702030302020204" pitchFamily="66" charset="0"/>
            </a:endParaRPr>
          </a:p>
          <a:p>
            <a:pPr indent="-182880" algn="l">
              <a:buClr>
                <a:schemeClr val="accent6">
                  <a:lumMod val="75000"/>
                </a:schemeClr>
              </a:buClr>
              <a:defRPr/>
            </a:pPr>
            <a:r>
              <a:rPr lang="en-GB" sz="9600" dirty="0" smtClean="0">
                <a:solidFill>
                  <a:schemeClr val="tx1">
                    <a:lumMod val="75000"/>
                    <a:lumOff val="25000"/>
                  </a:schemeClr>
                </a:solidFill>
                <a:latin typeface="Comic Sans MS" panose="030F0702030302020204" pitchFamily="66" charset="0"/>
              </a:rPr>
              <a:t>Mrs </a:t>
            </a:r>
            <a:r>
              <a:rPr lang="en-GB" sz="9600" dirty="0">
                <a:solidFill>
                  <a:schemeClr val="tx1">
                    <a:lumMod val="75000"/>
                    <a:lumOff val="25000"/>
                  </a:schemeClr>
                </a:solidFill>
                <a:latin typeface="Comic Sans MS" panose="030F0702030302020204" pitchFamily="66" charset="0"/>
              </a:rPr>
              <a:t>Mitchell – P.E. Term 1</a:t>
            </a:r>
          </a:p>
          <a:p>
            <a:pPr indent="-182880" algn="l">
              <a:buClr>
                <a:schemeClr val="accent6">
                  <a:lumMod val="75000"/>
                </a:schemeClr>
              </a:buClr>
              <a:defRPr/>
            </a:pPr>
            <a:r>
              <a:rPr lang="en-GB" sz="9600" dirty="0" smtClean="0">
                <a:solidFill>
                  <a:schemeClr val="tx1">
                    <a:lumMod val="75000"/>
                    <a:lumOff val="25000"/>
                  </a:schemeClr>
                </a:solidFill>
                <a:latin typeface="Comic Sans MS" panose="030F0702030302020204" pitchFamily="66" charset="0"/>
              </a:rPr>
              <a:t>Mr </a:t>
            </a:r>
            <a:r>
              <a:rPr lang="en-GB" sz="9600" dirty="0">
                <a:solidFill>
                  <a:schemeClr val="tx1">
                    <a:lumMod val="75000"/>
                    <a:lumOff val="25000"/>
                  </a:schemeClr>
                </a:solidFill>
                <a:latin typeface="Comic Sans MS" panose="030F0702030302020204" pitchFamily="66" charset="0"/>
              </a:rPr>
              <a:t>Buchan - Enjoy-a-ball</a:t>
            </a:r>
          </a:p>
          <a:p>
            <a:pPr marL="109537" algn="l">
              <a:buClr>
                <a:schemeClr val="accent6">
                  <a:lumMod val="75000"/>
                </a:schemeClr>
              </a:buClr>
              <a:defRPr/>
            </a:pPr>
            <a:endParaRPr lang="en-GB" sz="9600" dirty="0">
              <a:solidFill>
                <a:schemeClr val="tx1">
                  <a:lumMod val="75000"/>
                  <a:lumOff val="25000"/>
                </a:schemeClr>
              </a:solidFill>
              <a:latin typeface="Comic Sans MS" panose="030F0702030302020204" pitchFamily="66" charset="0"/>
            </a:endParaRPr>
          </a:p>
          <a:p>
            <a:pPr indent="-182880" algn="l">
              <a:spcBef>
                <a:spcPct val="0"/>
              </a:spcBef>
              <a:buClr>
                <a:schemeClr val="accent6">
                  <a:lumMod val="75000"/>
                </a:schemeClr>
              </a:buClr>
              <a:defRPr/>
            </a:pPr>
            <a:r>
              <a:rPr lang="en-GB" sz="9600" b="1" dirty="0">
                <a:solidFill>
                  <a:schemeClr val="tx2"/>
                </a:solidFill>
                <a:effectLst>
                  <a:outerShdw blurRad="31750" dist="25400" dir="5400000" algn="tl" rotWithShape="0">
                    <a:srgbClr val="000000">
                      <a:alpha val="25000"/>
                    </a:srgbClr>
                  </a:outerShdw>
                </a:effectLst>
                <a:latin typeface="Comic Sans MS" panose="030F0702030302020204" pitchFamily="66" charset="0"/>
              </a:rPr>
              <a:t>Additional Support </a:t>
            </a:r>
          </a:p>
          <a:p>
            <a:pPr indent="-182880" algn="l">
              <a:spcBef>
                <a:spcPct val="0"/>
              </a:spcBef>
              <a:buClr>
                <a:schemeClr val="accent6">
                  <a:lumMod val="75000"/>
                </a:schemeClr>
              </a:buClr>
              <a:defRPr/>
            </a:pPr>
            <a:r>
              <a:rPr lang="en-GB" sz="9600" dirty="0">
                <a:solidFill>
                  <a:schemeClr val="tx1">
                    <a:lumMod val="75000"/>
                    <a:lumOff val="25000"/>
                  </a:schemeClr>
                </a:solidFill>
                <a:latin typeface="Comic Sans MS" panose="030F0702030302020204" pitchFamily="66" charset="0"/>
              </a:rPr>
              <a:t>Mrs </a:t>
            </a:r>
            <a:r>
              <a:rPr lang="en-GB" sz="9600" dirty="0" err="1">
                <a:solidFill>
                  <a:schemeClr val="tx1">
                    <a:lumMod val="75000"/>
                    <a:lumOff val="25000"/>
                  </a:schemeClr>
                </a:solidFill>
                <a:latin typeface="Comic Sans MS" panose="030F0702030302020204" pitchFamily="66" charset="0"/>
              </a:rPr>
              <a:t>Kellner</a:t>
            </a:r>
            <a:r>
              <a:rPr lang="en-GB" sz="9600" dirty="0">
                <a:solidFill>
                  <a:schemeClr val="tx1">
                    <a:lumMod val="75000"/>
                    <a:lumOff val="25000"/>
                  </a:schemeClr>
                </a:solidFill>
                <a:latin typeface="Comic Sans MS" panose="030F0702030302020204" pitchFamily="66" charset="0"/>
              </a:rPr>
              <a:t> and Mrs Robertson (PSW) will provide extra support as required.</a:t>
            </a:r>
          </a:p>
          <a:p>
            <a:pPr indent="-182880">
              <a:buClr>
                <a:schemeClr val="accent6">
                  <a:lumMod val="75000"/>
                </a:schemeClr>
              </a:buClr>
              <a:defRPr/>
            </a:pPr>
            <a:endParaRPr lang="en-GB" sz="3200" dirty="0">
              <a:solidFill>
                <a:schemeClr val="tx1">
                  <a:lumMod val="75000"/>
                  <a:lumOff val="25000"/>
                </a:schemeClr>
              </a:solidFill>
              <a:latin typeface="SassoonCRInfant" pitchFamily="2" charset="0"/>
            </a:endParaRPr>
          </a:p>
          <a:p>
            <a:pPr indent="-182880">
              <a:buClr>
                <a:schemeClr val="accent6">
                  <a:lumMod val="75000"/>
                </a:schemeClr>
              </a:buClr>
              <a:defRPr/>
            </a:pPr>
            <a:endParaRPr lang="en-GB" sz="6000" dirty="0">
              <a:solidFill>
                <a:schemeClr val="tx1">
                  <a:lumMod val="75000"/>
                  <a:lumOff val="25000"/>
                </a:schemeClr>
              </a:solidFill>
              <a:latin typeface="SassoonCRInfant" pitchFamily="2" charset="0"/>
            </a:endParaRPr>
          </a:p>
        </p:txBody>
      </p:sp>
    </p:spTree>
    <p:extLst>
      <p:ext uri="{BB962C8B-B14F-4D97-AF65-F5344CB8AC3E}">
        <p14:creationId xmlns:p14="http://schemas.microsoft.com/office/powerpoint/2010/main" val="2430341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722</Words>
  <Application>Microsoft Office PowerPoint</Application>
  <PresentationFormat>On-screen Show (4:3)</PresentationFormat>
  <Paragraphs>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Stewart</dc:creator>
  <cp:lastModifiedBy>Alan</cp:lastModifiedBy>
  <cp:revision>17</cp:revision>
  <dcterms:created xsi:type="dcterms:W3CDTF">2015-09-09T17:07:20Z</dcterms:created>
  <dcterms:modified xsi:type="dcterms:W3CDTF">2015-09-20T18:39:24Z</dcterms:modified>
</cp:coreProperties>
</file>