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75" r:id="rId2"/>
    <p:sldId id="276" r:id="rId3"/>
    <p:sldId id="278"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7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1" d="100"/>
          <a:sy n="81" d="100"/>
        </p:scale>
        <p:origin x="-1080" y="-36"/>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D830C79E-3921-4BD6-9F28-271DA8B860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D3E0DE-2308-438F-B2AE-08E42A12F6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F20E4FD5-BAF7-417F-815D-C30AAB0EBD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subjects/ks2-history/world-history-history-subjects-key-stage-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twinkl.co.uk/resources/ks2-subjects/ks2-history/world-history-history-subjects-key-stage-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winkl.co.uk/resources/ks2-subjects/ks2-history/world-history-history-subjects-key-stage-2"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winkl.co.uk/resources/ks2-subjects/ks2-history/world-history-history-subjects-key-stage-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www.twinkl.co.uk/resources/ks2-subjects/ks2-history/world-history-history-subjects-key-stage-2"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hyperlink" Target="https://www.twinkl.co.uk/resources/ks2-subjects/ks2-history/world-history-history-subjects-key-stage-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twinkl.co.uk/resources/ks2-subjects/ks2-history/world-history-history-subjects-key-stage-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D0D130F8-867E-4969-AC50-9A51BBE56179}"/>
              </a:ext>
            </a:extLst>
          </p:cNvPr>
          <p:cNvSpPr/>
          <p:nvPr/>
        </p:nvSpPr>
        <p:spPr>
          <a:xfrm>
            <a:off x="4123592" y="5539154"/>
            <a:ext cx="905608" cy="55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58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200329"/>
          </a:xfrm>
          <a:prstGeom prst="rect">
            <a:avLst/>
          </a:prstGeom>
          <a:noFill/>
        </p:spPr>
        <p:txBody>
          <a:bodyPr wrap="square" rtlCol="0">
            <a:spAutoFit/>
          </a:bodyPr>
          <a:lstStyle/>
          <a:p>
            <a:r>
              <a:rPr lang="en-GB" sz="2400" dirty="0"/>
              <a:t>José San Martín Simon Bolivar and their armies helped to free Peru from Spanish rule and it gained independence in 1821.</a:t>
            </a:r>
            <a:endParaRPr lang="en-GB" sz="6600" dirty="0"/>
          </a:p>
        </p:txBody>
      </p:sp>
      <p:pic>
        <p:nvPicPr>
          <p:cNvPr id="6" name="Picture 5">
            <a:extLst>
              <a:ext uri="{FF2B5EF4-FFF2-40B4-BE49-F238E27FC236}">
                <a16:creationId xmlns:a16="http://schemas.microsoft.com/office/drawing/2014/main" xmlns="" id="{0C4B82F2-145F-48B3-B56A-D39C1DCA0B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607" y="2735314"/>
            <a:ext cx="5046785" cy="3357511"/>
          </a:xfrm>
          <a:prstGeom prst="rect">
            <a:avLst/>
          </a:prstGeom>
        </p:spPr>
      </p:pic>
      <p:sp>
        <p:nvSpPr>
          <p:cNvPr id="5" name="Rectangle 4">
            <a:hlinkClick r:id="rId3"/>
            <a:extLst>
              <a:ext uri="{FF2B5EF4-FFF2-40B4-BE49-F238E27FC236}">
                <a16:creationId xmlns:a16="http://schemas.microsoft.com/office/drawing/2014/main" xmlns="" id="{2A9A49E6-2AAB-4B8C-B6CE-33F9BC5E79CD}"/>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7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2677656"/>
          </a:xfrm>
          <a:prstGeom prst="rect">
            <a:avLst/>
          </a:prstGeom>
          <a:noFill/>
        </p:spPr>
        <p:txBody>
          <a:bodyPr wrap="square" rtlCol="0">
            <a:spAutoFit/>
          </a:bodyPr>
          <a:lstStyle/>
          <a:p>
            <a:r>
              <a:rPr lang="en-GB" sz="2400" dirty="0"/>
              <a:t>The world’s largest rainforest, the Amazon, covers nearly half of Peru. It is called the ‘</a:t>
            </a:r>
            <a:r>
              <a:rPr lang="en-GB" sz="2400" dirty="0" err="1"/>
              <a:t>selva</a:t>
            </a:r>
            <a:r>
              <a:rPr lang="en-GB" sz="2400" dirty="0"/>
              <a:t>’ in Spanish and covers half of Brazil too. In this huge jungle you can find plants and animals that do not exist anywhere else on Earth. Scientists believe that there may be tribes of people who live in the Amazon who have never seen the outside world.</a:t>
            </a:r>
            <a:endParaRPr lang="en-GB" sz="8000" dirty="0"/>
          </a:p>
        </p:txBody>
      </p:sp>
      <p:pic>
        <p:nvPicPr>
          <p:cNvPr id="7" name="Picture 6">
            <a:extLst>
              <a:ext uri="{FF2B5EF4-FFF2-40B4-BE49-F238E27FC236}">
                <a16:creationId xmlns:a16="http://schemas.microsoft.com/office/drawing/2014/main" xmlns="" id="{D0842143-B88B-44E3-89ED-029202BA79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8647"/>
          <a:stretch/>
        </p:blipFill>
        <p:spPr>
          <a:xfrm>
            <a:off x="2003918" y="4066143"/>
            <a:ext cx="5136163" cy="2290110"/>
          </a:xfrm>
          <a:prstGeom prst="rect">
            <a:avLst/>
          </a:prstGeom>
        </p:spPr>
      </p:pic>
      <p:sp>
        <p:nvSpPr>
          <p:cNvPr id="5" name="Rectangle 4">
            <a:hlinkClick r:id="rId3"/>
            <a:extLst>
              <a:ext uri="{FF2B5EF4-FFF2-40B4-BE49-F238E27FC236}">
                <a16:creationId xmlns:a16="http://schemas.microsoft.com/office/drawing/2014/main" xmlns="" id="{48471736-9B6D-4B75-B801-E7BA30820D4E}"/>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5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631216"/>
          </a:xfrm>
          <a:prstGeom prst="rect">
            <a:avLst/>
          </a:prstGeom>
          <a:noFill/>
        </p:spPr>
        <p:txBody>
          <a:bodyPr wrap="square" rtlCol="0">
            <a:spAutoFit/>
          </a:bodyPr>
          <a:lstStyle/>
          <a:p>
            <a:r>
              <a:rPr lang="en-GB" sz="2800" b="1" dirty="0"/>
              <a:t>Climate</a:t>
            </a:r>
            <a:r>
              <a:rPr lang="en-GB" sz="2400" b="1" dirty="0"/>
              <a:t> </a:t>
            </a:r>
            <a:endParaRPr lang="en-GB" sz="2400" dirty="0"/>
          </a:p>
          <a:p>
            <a:r>
              <a:rPr lang="en-GB" sz="2400" dirty="0"/>
              <a:t>The climate in Peru varies from tropical in the east to dry desert in the west and can be mild to freezing in the Andes.</a:t>
            </a:r>
            <a:endParaRPr lang="en-GB" sz="9600" dirty="0"/>
          </a:p>
        </p:txBody>
      </p:sp>
      <p:grpSp>
        <p:nvGrpSpPr>
          <p:cNvPr id="10" name="Group 9">
            <a:extLst>
              <a:ext uri="{FF2B5EF4-FFF2-40B4-BE49-F238E27FC236}">
                <a16:creationId xmlns:a16="http://schemas.microsoft.com/office/drawing/2014/main" xmlns="" id="{FC6891AE-EA0D-4818-9E06-95D0D17E2BCB}"/>
              </a:ext>
            </a:extLst>
          </p:cNvPr>
          <p:cNvGrpSpPr/>
          <p:nvPr/>
        </p:nvGrpSpPr>
        <p:grpSpPr>
          <a:xfrm>
            <a:off x="1238250" y="3429000"/>
            <a:ext cx="6448425" cy="2809875"/>
            <a:chOff x="1238250" y="3429000"/>
            <a:chExt cx="6448425" cy="2809875"/>
          </a:xfrm>
        </p:grpSpPr>
        <p:pic>
          <p:nvPicPr>
            <p:cNvPr id="6" name="Picture 5">
              <a:extLst>
                <a:ext uri="{FF2B5EF4-FFF2-40B4-BE49-F238E27FC236}">
                  <a16:creationId xmlns:a16="http://schemas.microsoft.com/office/drawing/2014/main" xmlns="" id="{83F07F10-79C8-47CE-A71C-FF3F629BF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250" y="3429000"/>
              <a:ext cx="2809875" cy="2809875"/>
            </a:xfrm>
            <a:prstGeom prst="rect">
              <a:avLst/>
            </a:prstGeom>
          </p:spPr>
        </p:pic>
        <p:pic>
          <p:nvPicPr>
            <p:cNvPr id="9" name="Picture 8">
              <a:extLst>
                <a:ext uri="{FF2B5EF4-FFF2-40B4-BE49-F238E27FC236}">
                  <a16:creationId xmlns:a16="http://schemas.microsoft.com/office/drawing/2014/main" xmlns="" id="{D957094D-90B4-4C0B-AE07-44E5D09AD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065" y="3429000"/>
              <a:ext cx="2316610" cy="2663825"/>
            </a:xfrm>
            <a:prstGeom prst="rect">
              <a:avLst/>
            </a:prstGeom>
          </p:spPr>
        </p:pic>
      </p:grpSp>
      <p:sp>
        <p:nvSpPr>
          <p:cNvPr id="7" name="Rectangle 6">
            <a:hlinkClick r:id="rId4"/>
            <a:extLst>
              <a:ext uri="{FF2B5EF4-FFF2-40B4-BE49-F238E27FC236}">
                <a16:creationId xmlns:a16="http://schemas.microsoft.com/office/drawing/2014/main" xmlns="" id="{AB94B78A-6181-4817-8EB3-B77CDA72BCB7}"/>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13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257307"/>
            <a:ext cx="7632700" cy="2739211"/>
          </a:xfrm>
          <a:prstGeom prst="rect">
            <a:avLst/>
          </a:prstGeom>
          <a:noFill/>
        </p:spPr>
        <p:txBody>
          <a:bodyPr wrap="square" rtlCol="0">
            <a:spAutoFit/>
          </a:bodyPr>
          <a:lstStyle/>
          <a:p>
            <a:r>
              <a:rPr lang="en-GB" sz="2800" b="1" dirty="0"/>
              <a:t>Food </a:t>
            </a:r>
            <a:endParaRPr lang="en-GB" sz="2800" dirty="0"/>
          </a:p>
          <a:p>
            <a:r>
              <a:rPr lang="en-GB" sz="2400" b="1" dirty="0" err="1"/>
              <a:t>Chupe</a:t>
            </a:r>
            <a:r>
              <a:rPr lang="en-GB" sz="2400" b="1" dirty="0"/>
              <a:t> de </a:t>
            </a:r>
            <a:r>
              <a:rPr lang="en-GB" sz="2400" b="1" dirty="0" err="1"/>
              <a:t>camarones</a:t>
            </a:r>
            <a:r>
              <a:rPr lang="en-GB" sz="2400" b="1" dirty="0"/>
              <a:t>: </a:t>
            </a:r>
            <a:r>
              <a:rPr lang="en-GB" sz="2400" dirty="0"/>
              <a:t>Soup made from shrimp, potatoes, milk and chilli pepper.</a:t>
            </a:r>
          </a:p>
          <a:p>
            <a:r>
              <a:rPr lang="en-GB" sz="2400" b="1" dirty="0" err="1"/>
              <a:t>Cuy</a:t>
            </a:r>
            <a:r>
              <a:rPr lang="en-GB" sz="2400" b="1" dirty="0"/>
              <a:t>: </a:t>
            </a:r>
            <a:r>
              <a:rPr lang="en-GB" sz="2400" dirty="0"/>
              <a:t>Roasted or grilled guinea pig is a delicacy.</a:t>
            </a:r>
          </a:p>
          <a:p>
            <a:r>
              <a:rPr lang="en-GB" sz="2400" b="1" dirty="0" err="1"/>
              <a:t>Anticuchos</a:t>
            </a:r>
            <a:r>
              <a:rPr lang="en-GB" sz="2400" b="1" dirty="0"/>
              <a:t>: </a:t>
            </a:r>
            <a:r>
              <a:rPr lang="en-GB" sz="2400" dirty="0"/>
              <a:t>Beef heart soaked in spices and grilled. </a:t>
            </a:r>
          </a:p>
          <a:p>
            <a:r>
              <a:rPr lang="en-GB" sz="2400" b="1" dirty="0"/>
              <a:t>Tamales: </a:t>
            </a:r>
            <a:r>
              <a:rPr lang="en-GB" sz="2400" dirty="0"/>
              <a:t>Boiled corn with meat or cheese wrapped in a banana leaf.</a:t>
            </a:r>
            <a:endParaRPr lang="en-GB" sz="13800" dirty="0"/>
          </a:p>
        </p:txBody>
      </p:sp>
      <p:sp>
        <p:nvSpPr>
          <p:cNvPr id="5" name="Rectangle 4">
            <a:hlinkClick r:id="rId2"/>
            <a:extLst>
              <a:ext uri="{FF2B5EF4-FFF2-40B4-BE49-F238E27FC236}">
                <a16:creationId xmlns:a16="http://schemas.microsoft.com/office/drawing/2014/main" xmlns="" id="{34E53EF1-F4B4-4C8D-8B05-FB0317F45934}"/>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373F37DB-8274-4402-8CAF-D2DCD99D7A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71" b="6186"/>
          <a:stretch/>
        </p:blipFill>
        <p:spPr>
          <a:xfrm>
            <a:off x="3524337" y="3710353"/>
            <a:ext cx="2085796" cy="2466487"/>
          </a:xfrm>
          <a:prstGeom prst="rect">
            <a:avLst/>
          </a:prstGeom>
        </p:spPr>
      </p:pic>
    </p:spTree>
    <p:extLst>
      <p:ext uri="{BB962C8B-B14F-4D97-AF65-F5344CB8AC3E}">
        <p14:creationId xmlns:p14="http://schemas.microsoft.com/office/powerpoint/2010/main" val="424982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160590"/>
            <a:ext cx="7632700" cy="2985433"/>
          </a:xfrm>
          <a:prstGeom prst="rect">
            <a:avLst/>
          </a:prstGeom>
          <a:noFill/>
        </p:spPr>
        <p:txBody>
          <a:bodyPr wrap="square" rtlCol="0">
            <a:spAutoFit/>
          </a:bodyPr>
          <a:lstStyle/>
          <a:p>
            <a:r>
              <a:rPr lang="en-GB" sz="2800" b="1" dirty="0"/>
              <a:t>Festivals: </a:t>
            </a:r>
            <a:endParaRPr lang="en-GB" sz="2800" dirty="0"/>
          </a:p>
          <a:p>
            <a:r>
              <a:rPr lang="en-GB" sz="2000" b="1" dirty="0"/>
              <a:t>Fiesta de la Cruz: </a:t>
            </a:r>
            <a:r>
              <a:rPr lang="en-GB" sz="2000" dirty="0"/>
              <a:t>Festival of the Cross with parades, dancing and music in towns such as Lima, Ica </a:t>
            </a:r>
            <a:br>
              <a:rPr lang="en-GB" sz="2000" dirty="0"/>
            </a:br>
            <a:r>
              <a:rPr lang="en-GB" sz="2000" dirty="0"/>
              <a:t>and Cusco. </a:t>
            </a:r>
          </a:p>
          <a:p>
            <a:r>
              <a:rPr lang="en-GB" sz="2000" b="1" dirty="0"/>
              <a:t>El </a:t>
            </a:r>
            <a:r>
              <a:rPr lang="en-GB" sz="2000" b="1" dirty="0" err="1"/>
              <a:t>Señor</a:t>
            </a:r>
            <a:r>
              <a:rPr lang="en-GB" sz="2000" b="1" dirty="0"/>
              <a:t> de </a:t>
            </a:r>
            <a:r>
              <a:rPr lang="en-GB" sz="2000" b="1" dirty="0" err="1"/>
              <a:t>los</a:t>
            </a:r>
            <a:r>
              <a:rPr lang="en-GB" sz="2000" b="1" dirty="0"/>
              <a:t> Milagros: </a:t>
            </a:r>
            <a:r>
              <a:rPr lang="en-GB" sz="2000" dirty="0"/>
              <a:t>A religious festival in Lima. ‘The Lord of Miracles’ is the festival celebrating Jesus Christ. Thousands of people celebrate it and wear bright purple on the day. </a:t>
            </a:r>
          </a:p>
          <a:p>
            <a:r>
              <a:rPr lang="en-GB" sz="2000" b="1" dirty="0"/>
              <a:t>Inti </a:t>
            </a:r>
            <a:r>
              <a:rPr lang="en-GB" sz="2000" b="1" dirty="0" err="1"/>
              <a:t>Raymi</a:t>
            </a:r>
            <a:r>
              <a:rPr lang="en-GB" sz="2000" b="1" dirty="0"/>
              <a:t>: </a:t>
            </a:r>
            <a:r>
              <a:rPr lang="en-GB" sz="2000" dirty="0"/>
              <a:t>Festival of the Sun. The festival celebrates the winter solstice and worships the Inca sun god.</a:t>
            </a:r>
            <a:endParaRPr lang="en-GB" sz="19900" dirty="0"/>
          </a:p>
        </p:txBody>
      </p:sp>
      <p:sp>
        <p:nvSpPr>
          <p:cNvPr id="5" name="Rectangle 4">
            <a:hlinkClick r:id="rId2"/>
            <a:extLst>
              <a:ext uri="{FF2B5EF4-FFF2-40B4-BE49-F238E27FC236}">
                <a16:creationId xmlns:a16="http://schemas.microsoft.com/office/drawing/2014/main" xmlns="" id="{E86DC56B-53AA-4D5B-A4F5-C1711D74792B}"/>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F4A698D2-A286-41CB-B1EB-43D48E4E8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17" b="6696"/>
          <a:stretch/>
        </p:blipFill>
        <p:spPr>
          <a:xfrm>
            <a:off x="2941027" y="4137226"/>
            <a:ext cx="3261946" cy="2101184"/>
          </a:xfrm>
          <a:prstGeom prst="rect">
            <a:avLst/>
          </a:prstGeom>
        </p:spPr>
      </p:pic>
    </p:spTree>
    <p:extLst>
      <p:ext uri="{BB962C8B-B14F-4D97-AF65-F5344CB8AC3E}">
        <p14:creationId xmlns:p14="http://schemas.microsoft.com/office/powerpoint/2010/main" val="40993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2308324"/>
          </a:xfrm>
          <a:prstGeom prst="rect">
            <a:avLst/>
          </a:prstGeom>
          <a:noFill/>
        </p:spPr>
        <p:txBody>
          <a:bodyPr wrap="square" rtlCol="0">
            <a:spAutoFit/>
          </a:bodyPr>
          <a:lstStyle/>
          <a:p>
            <a:r>
              <a:rPr lang="en-GB" sz="2400" dirty="0"/>
              <a:t>Peru has a famous mountain range called the Andes. These mountains are so tall and impressive that the Peruvian people often thought they were gods. Mammals such as llamas, alpacas and vicunas eat </a:t>
            </a:r>
            <a:br>
              <a:rPr lang="en-GB" sz="2400" dirty="0"/>
            </a:br>
            <a:r>
              <a:rPr lang="en-GB" sz="2400" dirty="0"/>
              <a:t>the grasses and special types of plants that grow in the Andes.</a:t>
            </a:r>
            <a:endParaRPr lang="en-GB" sz="28700" dirty="0"/>
          </a:p>
        </p:txBody>
      </p:sp>
      <p:pic>
        <p:nvPicPr>
          <p:cNvPr id="6" name="Picture 5">
            <a:extLst>
              <a:ext uri="{FF2B5EF4-FFF2-40B4-BE49-F238E27FC236}">
                <a16:creationId xmlns:a16="http://schemas.microsoft.com/office/drawing/2014/main" xmlns="" id="{52E38826-DB36-43FA-8C4A-AC480393DB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985" y="3760757"/>
            <a:ext cx="5543550" cy="2332068"/>
          </a:xfrm>
          <a:prstGeom prst="rect">
            <a:avLst/>
          </a:prstGeom>
        </p:spPr>
      </p:pic>
      <p:sp>
        <p:nvSpPr>
          <p:cNvPr id="5" name="Rectangle 4">
            <a:hlinkClick r:id="rId3"/>
            <a:extLst>
              <a:ext uri="{FF2B5EF4-FFF2-40B4-BE49-F238E27FC236}">
                <a16:creationId xmlns:a16="http://schemas.microsoft.com/office/drawing/2014/main" xmlns="" id="{703F6BDE-1194-47BA-B105-BB3925C4DB7C}"/>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37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938992"/>
          </a:xfrm>
          <a:prstGeom prst="rect">
            <a:avLst/>
          </a:prstGeom>
          <a:noFill/>
        </p:spPr>
        <p:txBody>
          <a:bodyPr wrap="square" rtlCol="0">
            <a:spAutoFit/>
          </a:bodyPr>
          <a:lstStyle/>
          <a:p>
            <a:r>
              <a:rPr lang="en-GB" sz="2400" b="1" dirty="0"/>
              <a:t>Official Languages: </a:t>
            </a:r>
            <a:r>
              <a:rPr lang="en-GB" sz="2400" dirty="0"/>
              <a:t>Spanish, Quechua </a:t>
            </a:r>
          </a:p>
          <a:p>
            <a:r>
              <a:rPr lang="en-GB" sz="2400" b="1" dirty="0"/>
              <a:t>Money: </a:t>
            </a:r>
            <a:r>
              <a:rPr lang="en-GB" sz="2400" dirty="0"/>
              <a:t>Nuevo Sol </a:t>
            </a:r>
          </a:p>
          <a:p>
            <a:r>
              <a:rPr lang="en-GB" sz="2400" b="1" dirty="0"/>
              <a:t>Area: </a:t>
            </a:r>
            <a:r>
              <a:rPr lang="en-GB" sz="2400" dirty="0"/>
              <a:t>1,285,216 square </a:t>
            </a:r>
            <a:r>
              <a:rPr lang="en-GB" sz="2400" dirty="0" err="1"/>
              <a:t>kilometers</a:t>
            </a:r>
            <a:r>
              <a:rPr lang="en-GB" sz="2400" dirty="0"/>
              <a:t> </a:t>
            </a:r>
          </a:p>
          <a:p>
            <a:r>
              <a:rPr lang="en-GB" sz="2400" b="1" dirty="0"/>
              <a:t>Major Mountain Ranges: </a:t>
            </a:r>
            <a:r>
              <a:rPr lang="en-GB" sz="2400" dirty="0"/>
              <a:t>Andes </a:t>
            </a:r>
          </a:p>
          <a:p>
            <a:r>
              <a:rPr lang="en-GB" sz="2400" b="1" dirty="0"/>
              <a:t>Major Rivers: </a:t>
            </a:r>
            <a:r>
              <a:rPr lang="en-GB" sz="2400" dirty="0"/>
              <a:t>Amazon, Ucayali, Madre de Dios</a:t>
            </a:r>
            <a:endParaRPr lang="en-GB" sz="41300" dirty="0"/>
          </a:p>
        </p:txBody>
      </p:sp>
      <p:sp>
        <p:nvSpPr>
          <p:cNvPr id="5" name="Rectangle 4">
            <a:hlinkClick r:id="rId2"/>
            <a:extLst>
              <a:ext uri="{FF2B5EF4-FFF2-40B4-BE49-F238E27FC236}">
                <a16:creationId xmlns:a16="http://schemas.microsoft.com/office/drawing/2014/main" xmlns="" id="{F299FE76-130D-410F-A2A0-2920848AEBF7}"/>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xmlns="" id="{B8183D16-0015-4AB7-9EC5-56406A6E6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40942">
            <a:off x="5297366" y="3911210"/>
            <a:ext cx="2316773" cy="1541296"/>
          </a:xfrm>
          <a:prstGeom prst="rect">
            <a:avLst/>
          </a:prstGeom>
        </p:spPr>
      </p:pic>
      <p:pic>
        <p:nvPicPr>
          <p:cNvPr id="6" name="Picture 5">
            <a:extLst>
              <a:ext uri="{FF2B5EF4-FFF2-40B4-BE49-F238E27FC236}">
                <a16:creationId xmlns:a16="http://schemas.microsoft.com/office/drawing/2014/main" xmlns="" id="{2E79B3A5-92EA-4523-BB0C-5B9ACE4AE7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465" y="3624832"/>
            <a:ext cx="1168885" cy="3174023"/>
          </a:xfrm>
          <a:prstGeom prst="rect">
            <a:avLst/>
          </a:prstGeom>
        </p:spPr>
      </p:pic>
      <p:pic>
        <p:nvPicPr>
          <p:cNvPr id="10" name="Picture 9">
            <a:extLst>
              <a:ext uri="{FF2B5EF4-FFF2-40B4-BE49-F238E27FC236}">
                <a16:creationId xmlns:a16="http://schemas.microsoft.com/office/drawing/2014/main" xmlns="" id="{D7BF7B0E-1688-417B-9B3D-0D3256E933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05734">
            <a:off x="4894708" y="3923191"/>
            <a:ext cx="376169" cy="1253242"/>
          </a:xfrm>
          <a:prstGeom prst="rect">
            <a:avLst/>
          </a:prstGeom>
        </p:spPr>
      </p:pic>
      <p:pic>
        <p:nvPicPr>
          <p:cNvPr id="14" name="Picture 13">
            <a:extLst>
              <a:ext uri="{FF2B5EF4-FFF2-40B4-BE49-F238E27FC236}">
                <a16:creationId xmlns:a16="http://schemas.microsoft.com/office/drawing/2014/main" xmlns="" id="{B16B1D3F-111C-4834-8F2E-A4AD63C16B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0308" y="3440353"/>
            <a:ext cx="2326927" cy="3358502"/>
          </a:xfrm>
          <a:prstGeom prst="rect">
            <a:avLst/>
          </a:prstGeom>
        </p:spPr>
      </p:pic>
      <p:pic>
        <p:nvPicPr>
          <p:cNvPr id="12" name="Picture 11">
            <a:extLst>
              <a:ext uri="{FF2B5EF4-FFF2-40B4-BE49-F238E27FC236}">
                <a16:creationId xmlns:a16="http://schemas.microsoft.com/office/drawing/2014/main" xmlns="" id="{536A2034-21C9-42CB-AA13-4BDB9928BD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3191" y="3439609"/>
            <a:ext cx="835376" cy="3524015"/>
          </a:xfrm>
          <a:prstGeom prst="rect">
            <a:avLst/>
          </a:prstGeom>
        </p:spPr>
      </p:pic>
      <p:pic>
        <p:nvPicPr>
          <p:cNvPr id="16" name="Picture 15">
            <a:extLst>
              <a:ext uri="{FF2B5EF4-FFF2-40B4-BE49-F238E27FC236}">
                <a16:creationId xmlns:a16="http://schemas.microsoft.com/office/drawing/2014/main" xmlns="" id="{BB9C3293-4382-42CE-B4CB-502D03CEA8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3414" y="3379655"/>
            <a:ext cx="1354187" cy="3643921"/>
          </a:xfrm>
          <a:prstGeom prst="rect">
            <a:avLst/>
          </a:prstGeom>
        </p:spPr>
      </p:pic>
    </p:spTree>
    <p:extLst>
      <p:ext uri="{BB962C8B-B14F-4D97-AF65-F5344CB8AC3E}">
        <p14:creationId xmlns:p14="http://schemas.microsoft.com/office/powerpoint/2010/main" val="264030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B3219439-BAF7-48BE-8321-179A2F9516AA}"/>
              </a:ext>
            </a:extLst>
          </p:cNvPr>
          <p:cNvSpPr/>
          <p:nvPr/>
        </p:nvSpPr>
        <p:spPr>
          <a:xfrm>
            <a:off x="4132383" y="3112477"/>
            <a:ext cx="870439" cy="589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974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ED57E-3882-42C5-84E5-63C88C80E2C7}"/>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D023A82F-0263-4220-B593-E98B8671C772}"/>
              </a:ext>
            </a:extLst>
          </p:cNvPr>
          <p:cNvSpPr txBox="1"/>
          <p:nvPr/>
        </p:nvSpPr>
        <p:spPr>
          <a:xfrm>
            <a:off x="755650" y="1521072"/>
            <a:ext cx="7632700" cy="830997"/>
          </a:xfrm>
          <a:prstGeom prst="rect">
            <a:avLst/>
          </a:prstGeom>
          <a:noFill/>
        </p:spPr>
        <p:txBody>
          <a:bodyPr wrap="square" rtlCol="0">
            <a:spAutoFit/>
          </a:bodyPr>
          <a:lstStyle/>
          <a:p>
            <a:r>
              <a:rPr lang="en-GB" sz="2400" dirty="0"/>
              <a:t>Peru’s official name is Republic of Peru (</a:t>
            </a:r>
            <a:r>
              <a:rPr lang="en-GB" sz="2400" dirty="0" err="1"/>
              <a:t>República</a:t>
            </a:r>
            <a:r>
              <a:rPr lang="en-GB" sz="2400" dirty="0"/>
              <a:t> </a:t>
            </a:r>
            <a:br>
              <a:rPr lang="en-GB" sz="2400" dirty="0"/>
            </a:br>
            <a:r>
              <a:rPr lang="en-GB" sz="2400" dirty="0"/>
              <a:t>del Perú).</a:t>
            </a:r>
          </a:p>
        </p:txBody>
      </p:sp>
      <p:pic>
        <p:nvPicPr>
          <p:cNvPr id="6" name="Picture 5">
            <a:extLst>
              <a:ext uri="{FF2B5EF4-FFF2-40B4-BE49-F238E27FC236}">
                <a16:creationId xmlns:a16="http://schemas.microsoft.com/office/drawing/2014/main" xmlns="" id="{DF69D6B4-E5D6-400C-89E8-DF03F51ED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607" y="2735314"/>
            <a:ext cx="5046785" cy="3357511"/>
          </a:xfrm>
          <a:prstGeom prst="rect">
            <a:avLst/>
          </a:prstGeom>
        </p:spPr>
      </p:pic>
      <p:sp>
        <p:nvSpPr>
          <p:cNvPr id="5" name="Rectangle 4">
            <a:hlinkClick r:id="rId3"/>
            <a:extLst>
              <a:ext uri="{FF2B5EF4-FFF2-40B4-BE49-F238E27FC236}">
                <a16:creationId xmlns:a16="http://schemas.microsoft.com/office/drawing/2014/main" xmlns="" id="{C7BA767F-E10D-42E3-B1A4-63FFF270F0FF}"/>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31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200329"/>
          </a:xfrm>
          <a:prstGeom prst="rect">
            <a:avLst/>
          </a:prstGeom>
          <a:noFill/>
        </p:spPr>
        <p:txBody>
          <a:bodyPr wrap="square" rtlCol="0">
            <a:spAutoFit/>
          </a:bodyPr>
          <a:lstStyle/>
          <a:p>
            <a:r>
              <a:rPr lang="en-GB" sz="2400" dirty="0"/>
              <a:t>Peru is located in South America. It is the third largest country in South America and the 20</a:t>
            </a:r>
            <a:r>
              <a:rPr lang="en-GB" sz="2400" baseline="30000" dirty="0"/>
              <a:t>th</a:t>
            </a:r>
            <a:r>
              <a:rPr lang="en-GB" sz="2400" dirty="0"/>
              <a:t> largest nation in the world.</a:t>
            </a:r>
            <a:endParaRPr lang="en-GB" sz="3200" dirty="0"/>
          </a:p>
        </p:txBody>
      </p:sp>
      <p:pic>
        <p:nvPicPr>
          <p:cNvPr id="6" name="Picture 5">
            <a:extLst>
              <a:ext uri="{FF2B5EF4-FFF2-40B4-BE49-F238E27FC236}">
                <a16:creationId xmlns:a16="http://schemas.microsoft.com/office/drawing/2014/main" xmlns="" id="{54F60EA8-3FF3-4769-94FD-27252EE1FC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861" y="2385976"/>
            <a:ext cx="2568278" cy="3706849"/>
          </a:xfrm>
          <a:prstGeom prst="rect">
            <a:avLst/>
          </a:prstGeom>
        </p:spPr>
      </p:pic>
      <p:sp>
        <p:nvSpPr>
          <p:cNvPr id="5" name="Rectangle 4">
            <a:hlinkClick r:id="rId3"/>
            <a:extLst>
              <a:ext uri="{FF2B5EF4-FFF2-40B4-BE49-F238E27FC236}">
                <a16:creationId xmlns:a16="http://schemas.microsoft.com/office/drawing/2014/main" xmlns="" id="{A0CE39E4-7240-4EA3-9CBD-687E132DB642}"/>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705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569660"/>
          </a:xfrm>
          <a:prstGeom prst="rect">
            <a:avLst/>
          </a:prstGeom>
          <a:noFill/>
        </p:spPr>
        <p:txBody>
          <a:bodyPr wrap="square" rtlCol="0">
            <a:spAutoFit/>
          </a:bodyPr>
          <a:lstStyle/>
          <a:p>
            <a:r>
              <a:rPr lang="en-GB" sz="2400" dirty="0"/>
              <a:t>Peru shares land borders with Ecuador, Colombia, Brazil, Bolivia and Chile. Its longest land border is shared with Brazil. It has a coastline along the </a:t>
            </a:r>
            <a:br>
              <a:rPr lang="en-GB" sz="2400" dirty="0"/>
            </a:br>
            <a:r>
              <a:rPr lang="en-GB" sz="2400" dirty="0"/>
              <a:t>Pacific Ocean.</a:t>
            </a:r>
            <a:endParaRPr lang="en-GB" sz="4000" dirty="0"/>
          </a:p>
        </p:txBody>
      </p:sp>
      <p:pic>
        <p:nvPicPr>
          <p:cNvPr id="7" name="Picture 6">
            <a:extLst>
              <a:ext uri="{FF2B5EF4-FFF2-40B4-BE49-F238E27FC236}">
                <a16:creationId xmlns:a16="http://schemas.microsoft.com/office/drawing/2014/main" xmlns="" id="{71B3B3E1-0D56-4045-806A-2A413DE414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128" y="2716823"/>
            <a:ext cx="3219743" cy="3376002"/>
          </a:xfrm>
          <a:prstGeom prst="rect">
            <a:avLst/>
          </a:prstGeom>
        </p:spPr>
      </p:pic>
      <p:sp>
        <p:nvSpPr>
          <p:cNvPr id="5" name="Rectangle 4">
            <a:hlinkClick r:id="rId3"/>
            <a:extLst>
              <a:ext uri="{FF2B5EF4-FFF2-40B4-BE49-F238E27FC236}">
                <a16:creationId xmlns:a16="http://schemas.microsoft.com/office/drawing/2014/main" xmlns="" id="{3210A54B-6274-48A6-996F-84B7020664C8}"/>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282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2739211"/>
          </a:xfrm>
          <a:prstGeom prst="rect">
            <a:avLst/>
          </a:prstGeom>
          <a:noFill/>
        </p:spPr>
        <p:txBody>
          <a:bodyPr wrap="square" rtlCol="0">
            <a:spAutoFit/>
          </a:bodyPr>
          <a:lstStyle/>
          <a:p>
            <a:r>
              <a:rPr lang="en-GB" sz="2800" b="1" dirty="0"/>
              <a:t>Capital City</a:t>
            </a:r>
            <a:r>
              <a:rPr lang="en-GB" sz="2800" dirty="0"/>
              <a:t>: Lima </a:t>
            </a:r>
          </a:p>
          <a:p>
            <a:pPr marL="342900" indent="-342900">
              <a:buFont typeface="Arial" panose="020B0604020202020204" pitchFamily="34" charset="0"/>
              <a:buChar char="•"/>
            </a:pPr>
            <a:r>
              <a:rPr lang="en-GB" sz="2400" dirty="0"/>
              <a:t>Most populated city in Peru. </a:t>
            </a:r>
          </a:p>
          <a:p>
            <a:pPr marL="342900" indent="-342900">
              <a:buFont typeface="Arial" panose="020B0604020202020204" pitchFamily="34" charset="0"/>
              <a:buChar char="•"/>
            </a:pPr>
            <a:r>
              <a:rPr lang="en-GB" sz="2400" dirty="0"/>
              <a:t>Located in the valleys of the </a:t>
            </a:r>
            <a:r>
              <a:rPr lang="en-GB" sz="2400" dirty="0" err="1"/>
              <a:t>Chillón</a:t>
            </a:r>
            <a:r>
              <a:rPr lang="en-GB" sz="2400" dirty="0"/>
              <a:t>, </a:t>
            </a:r>
            <a:r>
              <a:rPr lang="en-GB" sz="2400" dirty="0" err="1"/>
              <a:t>Rímac</a:t>
            </a:r>
            <a:r>
              <a:rPr lang="en-GB" sz="2400" dirty="0"/>
              <a:t> and </a:t>
            </a:r>
            <a:r>
              <a:rPr lang="en-GB" sz="2400" dirty="0" err="1"/>
              <a:t>Lurín</a:t>
            </a:r>
            <a:r>
              <a:rPr lang="en-GB" sz="2400" dirty="0"/>
              <a:t> rivers. </a:t>
            </a:r>
          </a:p>
          <a:p>
            <a:pPr marL="342900" indent="-342900">
              <a:buFont typeface="Arial" panose="020B0604020202020204" pitchFamily="34" charset="0"/>
              <a:buChar char="•"/>
            </a:pPr>
            <a:r>
              <a:rPr lang="en-GB" sz="2400" dirty="0"/>
              <a:t>Has a population of more than 9 million. </a:t>
            </a:r>
          </a:p>
          <a:p>
            <a:pPr marL="342900" indent="-342900">
              <a:buFont typeface="Arial" panose="020B0604020202020204" pitchFamily="34" charset="0"/>
              <a:buChar char="•"/>
            </a:pPr>
            <a:r>
              <a:rPr lang="en-GB" sz="2400" dirty="0"/>
              <a:t>Founded by the Spanish conquistador Francisco Pizzaro in 1535.</a:t>
            </a:r>
          </a:p>
        </p:txBody>
      </p:sp>
      <p:sp>
        <p:nvSpPr>
          <p:cNvPr id="5" name="Rectangle 4">
            <a:hlinkClick r:id="rId2"/>
            <a:extLst>
              <a:ext uri="{FF2B5EF4-FFF2-40B4-BE49-F238E27FC236}">
                <a16:creationId xmlns:a16="http://schemas.microsoft.com/office/drawing/2014/main" xmlns="" id="{7B330FF3-B52C-4293-85E8-248419A79E6C}"/>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472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830997"/>
          </a:xfrm>
          <a:prstGeom prst="rect">
            <a:avLst/>
          </a:prstGeom>
          <a:noFill/>
        </p:spPr>
        <p:txBody>
          <a:bodyPr wrap="square" rtlCol="0">
            <a:spAutoFit/>
          </a:bodyPr>
          <a:lstStyle/>
          <a:p>
            <a:r>
              <a:rPr lang="en-GB" sz="2400" dirty="0"/>
              <a:t>Peru’s flag is red and white with the national coat of arms in the centre of the white stripe.</a:t>
            </a:r>
            <a:endParaRPr lang="en-GB" sz="3200" dirty="0"/>
          </a:p>
        </p:txBody>
      </p:sp>
      <p:pic>
        <p:nvPicPr>
          <p:cNvPr id="5" name="Picture 4">
            <a:extLst>
              <a:ext uri="{FF2B5EF4-FFF2-40B4-BE49-F238E27FC236}">
                <a16:creationId xmlns:a16="http://schemas.microsoft.com/office/drawing/2014/main" xmlns="" id="{824F76F7-DED0-4C26-ACC1-E4E82EC41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607" y="2735314"/>
            <a:ext cx="5046785" cy="3357511"/>
          </a:xfrm>
          <a:prstGeom prst="rect">
            <a:avLst/>
          </a:prstGeom>
        </p:spPr>
      </p:pic>
      <p:sp>
        <p:nvSpPr>
          <p:cNvPr id="6" name="Rectangle 5">
            <a:hlinkClick r:id="rId3"/>
            <a:extLst>
              <a:ext uri="{FF2B5EF4-FFF2-40B4-BE49-F238E27FC236}">
                <a16:creationId xmlns:a16="http://schemas.microsoft.com/office/drawing/2014/main" xmlns="" id="{33905F0D-0AED-4FD0-AC65-BBA434EBF4E2}"/>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83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323439"/>
          </a:xfrm>
          <a:prstGeom prst="rect">
            <a:avLst/>
          </a:prstGeom>
          <a:noFill/>
        </p:spPr>
        <p:txBody>
          <a:bodyPr wrap="square" rtlCol="0">
            <a:spAutoFit/>
          </a:bodyPr>
          <a:lstStyle/>
          <a:p>
            <a:r>
              <a:rPr lang="en-GB" sz="2000" dirty="0"/>
              <a:t>Many great ancient civilizations inhabited Peru, including the </a:t>
            </a:r>
            <a:r>
              <a:rPr lang="en-GB" sz="2000" dirty="0" err="1"/>
              <a:t>Chíma</a:t>
            </a:r>
            <a:r>
              <a:rPr lang="en-GB" sz="2000" dirty="0"/>
              <a:t>, </a:t>
            </a:r>
            <a:r>
              <a:rPr lang="en-GB" sz="2000" dirty="0" err="1"/>
              <a:t>Nasca</a:t>
            </a:r>
            <a:r>
              <a:rPr lang="en-GB" sz="2000" dirty="0"/>
              <a:t> and Incas. These civilisations contributed to Peru’s landscape greatly with beautiful temples and ancient ruins that continue to exist today!</a:t>
            </a:r>
            <a:endParaRPr lang="en-GB" sz="3600" dirty="0"/>
          </a:p>
        </p:txBody>
      </p:sp>
      <p:pic>
        <p:nvPicPr>
          <p:cNvPr id="7" name="Picture 6">
            <a:extLst>
              <a:ext uri="{FF2B5EF4-FFF2-40B4-BE49-F238E27FC236}">
                <a16:creationId xmlns:a16="http://schemas.microsoft.com/office/drawing/2014/main" xmlns="" id="{3B9DA8DA-390C-41C6-8A4B-A9C5C6EAAA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872" y="2488223"/>
            <a:ext cx="2176256" cy="3820502"/>
          </a:xfrm>
          <a:prstGeom prst="rect">
            <a:avLst/>
          </a:prstGeom>
        </p:spPr>
      </p:pic>
      <p:sp>
        <p:nvSpPr>
          <p:cNvPr id="5" name="Rectangle 4">
            <a:hlinkClick r:id="rId3"/>
            <a:extLst>
              <a:ext uri="{FF2B5EF4-FFF2-40B4-BE49-F238E27FC236}">
                <a16:creationId xmlns:a16="http://schemas.microsoft.com/office/drawing/2014/main" xmlns="" id="{423CBB4A-60EB-4724-876B-5FAA727B68B3}"/>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74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631216"/>
          </a:xfrm>
          <a:prstGeom prst="rect">
            <a:avLst/>
          </a:prstGeom>
          <a:noFill/>
        </p:spPr>
        <p:txBody>
          <a:bodyPr wrap="square" rtlCol="0">
            <a:spAutoFit/>
          </a:bodyPr>
          <a:lstStyle/>
          <a:p>
            <a:r>
              <a:rPr lang="en-GB" sz="2800" b="1" dirty="0"/>
              <a:t>Machu Picchu </a:t>
            </a:r>
            <a:endParaRPr lang="en-GB" sz="2800" dirty="0"/>
          </a:p>
          <a:p>
            <a:r>
              <a:rPr lang="en-GB" sz="2400" dirty="0"/>
              <a:t>Mysterious ancient ruins located in the Andes. Once this was a large Inca city and now it is one of the most visited archaeological locations in Peru.</a:t>
            </a:r>
            <a:endParaRPr lang="en-GB" sz="4400" dirty="0"/>
          </a:p>
        </p:txBody>
      </p:sp>
      <p:grpSp>
        <p:nvGrpSpPr>
          <p:cNvPr id="10" name="Group 9">
            <a:extLst>
              <a:ext uri="{FF2B5EF4-FFF2-40B4-BE49-F238E27FC236}">
                <a16:creationId xmlns:a16="http://schemas.microsoft.com/office/drawing/2014/main" xmlns="" id="{DF329BC0-2920-4628-AA5E-4DF711198EE0}"/>
              </a:ext>
            </a:extLst>
          </p:cNvPr>
          <p:cNvGrpSpPr/>
          <p:nvPr/>
        </p:nvGrpSpPr>
        <p:grpSpPr>
          <a:xfrm>
            <a:off x="3062279" y="3152288"/>
            <a:ext cx="3019442" cy="3222416"/>
            <a:chOff x="3062279" y="3152288"/>
            <a:chExt cx="3019442" cy="3222416"/>
          </a:xfrm>
        </p:grpSpPr>
        <p:pic>
          <p:nvPicPr>
            <p:cNvPr id="6" name="Picture 5">
              <a:extLst>
                <a:ext uri="{FF2B5EF4-FFF2-40B4-BE49-F238E27FC236}">
                  <a16:creationId xmlns:a16="http://schemas.microsoft.com/office/drawing/2014/main" xmlns="" id="{F599CB79-F9FF-483E-BE13-6A28F48E6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279" y="3152288"/>
              <a:ext cx="3019442" cy="2946976"/>
            </a:xfrm>
            <a:prstGeom prst="rect">
              <a:avLst/>
            </a:prstGeom>
          </p:spPr>
        </p:pic>
        <p:sp>
          <p:nvSpPr>
            <p:cNvPr id="8" name="Rectangle 7">
              <a:extLst>
                <a:ext uri="{FF2B5EF4-FFF2-40B4-BE49-F238E27FC236}">
                  <a16:creationId xmlns:a16="http://schemas.microsoft.com/office/drawing/2014/main" xmlns="" id="{70230358-EC24-481D-B90E-31A767B6A7F5}"/>
                </a:ext>
              </a:extLst>
            </p:cNvPr>
            <p:cNvSpPr/>
            <p:nvPr/>
          </p:nvSpPr>
          <p:spPr>
            <a:xfrm>
              <a:off x="3062279" y="6066927"/>
              <a:ext cx="3019442" cy="307777"/>
            </a:xfrm>
            <a:prstGeom prst="rect">
              <a:avLst/>
            </a:prstGeom>
          </p:spPr>
          <p:txBody>
            <a:bodyPr wrap="square">
              <a:spAutoFit/>
            </a:bodyPr>
            <a:lstStyle/>
            <a:p>
              <a:r>
                <a:rPr lang="en-GB" sz="700" b="1" dirty="0">
                  <a:solidFill>
                    <a:srgbClr val="221E1F"/>
                  </a:solidFill>
                  <a:latin typeface="Roboto" panose="02000000000000000000" pitchFamily="2" charset="0"/>
                  <a:ea typeface="Roboto" panose="02000000000000000000" pitchFamily="2" charset="0"/>
                </a:rPr>
                <a:t>By Martin St-</a:t>
              </a:r>
              <a:r>
                <a:rPr lang="en-GB" sz="700" b="1" dirty="0" err="1">
                  <a:solidFill>
                    <a:srgbClr val="221E1F"/>
                  </a:solidFill>
                  <a:latin typeface="Roboto" panose="02000000000000000000" pitchFamily="2" charset="0"/>
                  <a:ea typeface="Roboto" panose="02000000000000000000" pitchFamily="2" charset="0"/>
                </a:rPr>
                <a:t>Amant</a:t>
              </a:r>
              <a:r>
                <a:rPr lang="en-GB" sz="700" b="1" dirty="0">
                  <a:solidFill>
                    <a:srgbClr val="221E1F"/>
                  </a:solidFill>
                  <a:latin typeface="Roboto" panose="02000000000000000000" pitchFamily="2" charset="0"/>
                  <a:ea typeface="Roboto" panose="02000000000000000000" pitchFamily="2" charset="0"/>
                </a:rPr>
                <a:t> (S23678) - Own work, CC BY-SA 3.0, https://commons.wikimedia. org/w/</a:t>
              </a:r>
              <a:r>
                <a:rPr lang="en-GB" sz="700" b="1" dirty="0" err="1">
                  <a:solidFill>
                    <a:srgbClr val="221E1F"/>
                  </a:solidFill>
                  <a:latin typeface="Roboto" panose="02000000000000000000" pitchFamily="2" charset="0"/>
                  <a:ea typeface="Roboto" panose="02000000000000000000" pitchFamily="2" charset="0"/>
                </a:rPr>
                <a:t>index.php?curid</a:t>
              </a:r>
              <a:r>
                <a:rPr lang="en-GB" sz="700" b="1" dirty="0">
                  <a:solidFill>
                    <a:srgbClr val="221E1F"/>
                  </a:solidFill>
                  <a:latin typeface="Roboto" panose="02000000000000000000" pitchFamily="2" charset="0"/>
                  <a:ea typeface="Roboto" panose="02000000000000000000" pitchFamily="2" charset="0"/>
                </a:rPr>
                <a:t>=8450312</a:t>
              </a:r>
              <a:endParaRPr lang="en-GB" sz="1600" dirty="0">
                <a:latin typeface="Roboto" panose="02000000000000000000" pitchFamily="2" charset="0"/>
                <a:ea typeface="Roboto" panose="02000000000000000000" pitchFamily="2" charset="0"/>
              </a:endParaRPr>
            </a:p>
          </p:txBody>
        </p:sp>
      </p:grpSp>
      <p:sp>
        <p:nvSpPr>
          <p:cNvPr id="7" name="Rectangle 6">
            <a:hlinkClick r:id="rId3"/>
            <a:extLst>
              <a:ext uri="{FF2B5EF4-FFF2-40B4-BE49-F238E27FC236}">
                <a16:creationId xmlns:a16="http://schemas.microsoft.com/office/drawing/2014/main" xmlns="" id="{04E0BF34-98ED-4888-B0E7-543B0104C5FC}"/>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37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294AF-1468-4449-A885-2EC031E347D2}"/>
              </a:ext>
            </a:extLst>
          </p:cNvPr>
          <p:cNvSpPr>
            <a:spLocks noGrp="1"/>
          </p:cNvSpPr>
          <p:nvPr>
            <p:ph type="title"/>
          </p:nvPr>
        </p:nvSpPr>
        <p:spPr/>
        <p:txBody>
          <a:bodyPr/>
          <a:lstStyle/>
          <a:p>
            <a:r>
              <a:rPr lang="en-GB" dirty="0"/>
              <a:t>All About Peru</a:t>
            </a:r>
          </a:p>
        </p:txBody>
      </p:sp>
      <p:sp>
        <p:nvSpPr>
          <p:cNvPr id="4" name="TextBox 3">
            <a:extLst>
              <a:ext uri="{FF2B5EF4-FFF2-40B4-BE49-F238E27FC236}">
                <a16:creationId xmlns:a16="http://schemas.microsoft.com/office/drawing/2014/main" xmlns="" id="{A0F9E930-3DBD-456E-A190-89BE7A42B1B9}"/>
              </a:ext>
            </a:extLst>
          </p:cNvPr>
          <p:cNvSpPr txBox="1"/>
          <p:nvPr/>
        </p:nvSpPr>
        <p:spPr>
          <a:xfrm>
            <a:off x="755650" y="1521072"/>
            <a:ext cx="7632700" cy="1261884"/>
          </a:xfrm>
          <a:prstGeom prst="rect">
            <a:avLst/>
          </a:prstGeom>
          <a:noFill/>
        </p:spPr>
        <p:txBody>
          <a:bodyPr wrap="square" rtlCol="0">
            <a:spAutoFit/>
          </a:bodyPr>
          <a:lstStyle/>
          <a:p>
            <a:r>
              <a:rPr lang="en-GB" sz="2800" b="1" dirty="0"/>
              <a:t>Spanish Conquest AD 1532 </a:t>
            </a:r>
            <a:endParaRPr lang="en-GB" sz="2800" dirty="0"/>
          </a:p>
          <a:p>
            <a:r>
              <a:rPr lang="en-GB" sz="2400" dirty="0"/>
              <a:t>The Inca Empire thrived for centuries before being conquered by Francisco Pizzaro and his army in 1532.</a:t>
            </a:r>
            <a:endParaRPr lang="en-GB" sz="5400" dirty="0"/>
          </a:p>
        </p:txBody>
      </p:sp>
      <p:pic>
        <p:nvPicPr>
          <p:cNvPr id="7" name="Picture 6">
            <a:extLst>
              <a:ext uri="{FF2B5EF4-FFF2-40B4-BE49-F238E27FC236}">
                <a16:creationId xmlns:a16="http://schemas.microsoft.com/office/drawing/2014/main" xmlns="" id="{AF88B86C-98C8-4BD0-965F-9D9D260E1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5667" y="2782956"/>
            <a:ext cx="2572665" cy="3309866"/>
          </a:xfrm>
          <a:prstGeom prst="rect">
            <a:avLst/>
          </a:prstGeom>
        </p:spPr>
      </p:pic>
      <p:sp>
        <p:nvSpPr>
          <p:cNvPr id="5" name="Rectangle 4">
            <a:hlinkClick r:id="rId3"/>
            <a:extLst>
              <a:ext uri="{FF2B5EF4-FFF2-40B4-BE49-F238E27FC236}">
                <a16:creationId xmlns:a16="http://schemas.microsoft.com/office/drawing/2014/main" xmlns="" id="{E0D323EB-2A09-47E7-86E7-0430D850ABBE}"/>
              </a:ext>
            </a:extLst>
          </p:cNvPr>
          <p:cNvSpPr/>
          <p:nvPr/>
        </p:nvSpPr>
        <p:spPr>
          <a:xfrm>
            <a:off x="8519746" y="6594231"/>
            <a:ext cx="624254" cy="26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20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44</TotalTime>
  <Words>539</Words>
  <Application>Microsoft Office PowerPoint</Application>
  <PresentationFormat>On-screen Show (4:3)</PresentationFormat>
  <Paragraphs>49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Roboto</vt:lpstr>
      <vt:lpstr>Twinkl</vt:lpstr>
      <vt:lpstr>Office Theme</vt:lpstr>
      <vt:lpstr>PowerPoint Presentation</vt:lpstr>
      <vt:lpstr>All About Peru</vt:lpstr>
      <vt:lpstr>All About Peru</vt:lpstr>
      <vt:lpstr>All About Peru</vt:lpstr>
      <vt:lpstr>All About Peru</vt:lpstr>
      <vt:lpstr>All About Peru</vt:lpstr>
      <vt:lpstr>All About Peru</vt:lpstr>
      <vt:lpstr>All About Peru</vt:lpstr>
      <vt:lpstr>All About Peru</vt:lpstr>
      <vt:lpstr>All About Peru</vt:lpstr>
      <vt:lpstr>All About Peru</vt:lpstr>
      <vt:lpstr>All About Peru</vt:lpstr>
      <vt:lpstr>All About Peru</vt:lpstr>
      <vt:lpstr>All About Peru</vt:lpstr>
      <vt:lpstr>All About Peru</vt:lpstr>
      <vt:lpstr>All About Peru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Alves</dc:creator>
  <cp:lastModifiedBy>Edward Brice</cp:lastModifiedBy>
  <cp:revision>6</cp:revision>
  <dcterms:created xsi:type="dcterms:W3CDTF">2020-03-07T09:18:10Z</dcterms:created>
  <dcterms:modified xsi:type="dcterms:W3CDTF">2020-06-09T17:12:04Z</dcterms:modified>
</cp:coreProperties>
</file>