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B27EB6-EA53-4A2D-B022-5BBD0993334F}" type="datetimeFigureOut">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9DF6C-4E5E-4959-8D2D-8781FE433037}" type="slidenum">
              <a:rPr lang="en-GB" smtClean="0"/>
              <a:t>‹#›</a:t>
            </a:fld>
            <a:endParaRPr lang="en-GB"/>
          </a:p>
        </p:txBody>
      </p:sp>
    </p:spTree>
    <p:extLst>
      <p:ext uri="{BB962C8B-B14F-4D97-AF65-F5344CB8AC3E}">
        <p14:creationId xmlns:p14="http://schemas.microsoft.com/office/powerpoint/2010/main" val="3037918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B27EB6-EA53-4A2D-B022-5BBD0993334F}" type="datetimeFigureOut">
              <a:rPr lang="en-GB" smtClean="0"/>
              <a:t>13/05/2020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B9DF6C-4E5E-4959-8D2D-8781FE433037}" type="slidenum">
              <a:rPr lang="en-GB" smtClean="0"/>
              <a:t>‹#›</a:t>
            </a:fld>
            <a:endParaRPr lang="en-GB"/>
          </a:p>
        </p:txBody>
      </p:sp>
    </p:spTree>
    <p:extLst>
      <p:ext uri="{BB962C8B-B14F-4D97-AF65-F5344CB8AC3E}">
        <p14:creationId xmlns:p14="http://schemas.microsoft.com/office/powerpoint/2010/main" val="1361794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EB27EB6-EA53-4A2D-B022-5BBD0993334F}" type="datetimeFigureOut">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9DF6C-4E5E-4959-8D2D-8781FE433037}" type="slidenum">
              <a:rPr lang="en-GB" smtClean="0"/>
              <a:t>‹#›</a:t>
            </a:fld>
            <a:endParaRPr lang="en-GB"/>
          </a:p>
        </p:txBody>
      </p:sp>
    </p:spTree>
    <p:extLst>
      <p:ext uri="{BB962C8B-B14F-4D97-AF65-F5344CB8AC3E}">
        <p14:creationId xmlns:p14="http://schemas.microsoft.com/office/powerpoint/2010/main" val="1169800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EB27EB6-EA53-4A2D-B022-5BBD0993334F}" type="datetimeFigureOut">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9DF6C-4E5E-4959-8D2D-8781FE433037}" type="slidenum">
              <a:rPr lang="en-GB" smtClean="0"/>
              <a:t>‹#›</a:t>
            </a:fld>
            <a:endParaRPr lang="en-GB"/>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92217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B27EB6-EA53-4A2D-B022-5BBD0993334F}" type="datetimeFigureOut">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9DF6C-4E5E-4959-8D2D-8781FE433037}" type="slidenum">
              <a:rPr lang="en-GB" smtClean="0"/>
              <a:t>‹#›</a:t>
            </a:fld>
            <a:endParaRPr lang="en-GB"/>
          </a:p>
        </p:txBody>
      </p:sp>
    </p:spTree>
    <p:extLst>
      <p:ext uri="{BB962C8B-B14F-4D97-AF65-F5344CB8AC3E}">
        <p14:creationId xmlns:p14="http://schemas.microsoft.com/office/powerpoint/2010/main" val="1454941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B27EB6-EA53-4A2D-B022-5BBD0993334F}" type="datetimeFigureOut">
              <a:rPr lang="en-GB" smtClean="0"/>
              <a:t>13/05/2020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9DF6C-4E5E-4959-8D2D-8781FE433037}" type="slidenum">
              <a:rPr lang="en-GB" smtClean="0"/>
              <a:t>‹#›</a:t>
            </a:fld>
            <a:endParaRPr lang="en-GB"/>
          </a:p>
        </p:txBody>
      </p:sp>
    </p:spTree>
    <p:extLst>
      <p:ext uri="{BB962C8B-B14F-4D97-AF65-F5344CB8AC3E}">
        <p14:creationId xmlns:p14="http://schemas.microsoft.com/office/powerpoint/2010/main" val="29865804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EB27EB6-EA53-4A2D-B022-5BBD0993334F}" type="datetimeFigureOut">
              <a:rPr lang="en-GB" smtClean="0"/>
              <a:t>13/05/2020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9DF6C-4E5E-4959-8D2D-8781FE433037}" type="slidenum">
              <a:rPr lang="en-GB" smtClean="0"/>
              <a:t>‹#›</a:t>
            </a:fld>
            <a:endParaRPr lang="en-GB"/>
          </a:p>
        </p:txBody>
      </p:sp>
    </p:spTree>
    <p:extLst>
      <p:ext uri="{BB962C8B-B14F-4D97-AF65-F5344CB8AC3E}">
        <p14:creationId xmlns:p14="http://schemas.microsoft.com/office/powerpoint/2010/main" val="402093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B27EB6-EA53-4A2D-B022-5BBD0993334F}" type="datetimeFigureOut">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9DF6C-4E5E-4959-8D2D-8781FE433037}" type="slidenum">
              <a:rPr lang="en-GB" smtClean="0"/>
              <a:t>‹#›</a:t>
            </a:fld>
            <a:endParaRPr lang="en-GB"/>
          </a:p>
        </p:txBody>
      </p:sp>
    </p:spTree>
    <p:extLst>
      <p:ext uri="{BB962C8B-B14F-4D97-AF65-F5344CB8AC3E}">
        <p14:creationId xmlns:p14="http://schemas.microsoft.com/office/powerpoint/2010/main" val="25460676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B27EB6-EA53-4A2D-B022-5BBD0993334F}" type="datetimeFigureOut">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9DF6C-4E5E-4959-8D2D-8781FE433037}" type="slidenum">
              <a:rPr lang="en-GB" smtClean="0"/>
              <a:t>‹#›</a:t>
            </a:fld>
            <a:endParaRPr lang="en-GB"/>
          </a:p>
        </p:txBody>
      </p:sp>
    </p:spTree>
    <p:extLst>
      <p:ext uri="{BB962C8B-B14F-4D97-AF65-F5344CB8AC3E}">
        <p14:creationId xmlns:p14="http://schemas.microsoft.com/office/powerpoint/2010/main" val="261588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B27EB6-EA53-4A2D-B022-5BBD0993334F}" type="datetimeFigureOut">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9DF6C-4E5E-4959-8D2D-8781FE433037}" type="slidenum">
              <a:rPr lang="en-GB" smtClean="0"/>
              <a:t>‹#›</a:t>
            </a:fld>
            <a:endParaRPr lang="en-GB"/>
          </a:p>
        </p:txBody>
      </p:sp>
    </p:spTree>
    <p:extLst>
      <p:ext uri="{BB962C8B-B14F-4D97-AF65-F5344CB8AC3E}">
        <p14:creationId xmlns:p14="http://schemas.microsoft.com/office/powerpoint/2010/main" val="237601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B27EB6-EA53-4A2D-B022-5BBD0993334F}" type="datetimeFigureOut">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9DF6C-4E5E-4959-8D2D-8781FE433037}" type="slidenum">
              <a:rPr lang="en-GB" smtClean="0"/>
              <a:t>‹#›</a:t>
            </a:fld>
            <a:endParaRPr lang="en-GB"/>
          </a:p>
        </p:txBody>
      </p:sp>
    </p:spTree>
    <p:extLst>
      <p:ext uri="{BB962C8B-B14F-4D97-AF65-F5344CB8AC3E}">
        <p14:creationId xmlns:p14="http://schemas.microsoft.com/office/powerpoint/2010/main" val="2674426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B27EB6-EA53-4A2D-B022-5BBD0993334F}" type="datetimeFigureOut">
              <a:rPr lang="en-GB" smtClean="0"/>
              <a:t>13/05/2020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B9DF6C-4E5E-4959-8D2D-8781FE433037}" type="slidenum">
              <a:rPr lang="en-GB" smtClean="0"/>
              <a:t>‹#›</a:t>
            </a:fld>
            <a:endParaRPr lang="en-GB"/>
          </a:p>
        </p:txBody>
      </p:sp>
    </p:spTree>
    <p:extLst>
      <p:ext uri="{BB962C8B-B14F-4D97-AF65-F5344CB8AC3E}">
        <p14:creationId xmlns:p14="http://schemas.microsoft.com/office/powerpoint/2010/main" val="1699416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B27EB6-EA53-4A2D-B022-5BBD0993334F}" type="datetimeFigureOut">
              <a:rPr lang="en-GB" smtClean="0"/>
              <a:t>13/05/2020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4B9DF6C-4E5E-4959-8D2D-8781FE433037}" type="slidenum">
              <a:rPr lang="en-GB" smtClean="0"/>
              <a:t>‹#›</a:t>
            </a:fld>
            <a:endParaRPr lang="en-GB"/>
          </a:p>
        </p:txBody>
      </p:sp>
    </p:spTree>
    <p:extLst>
      <p:ext uri="{BB962C8B-B14F-4D97-AF65-F5344CB8AC3E}">
        <p14:creationId xmlns:p14="http://schemas.microsoft.com/office/powerpoint/2010/main" val="2628835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EB27EB6-EA53-4A2D-B022-5BBD0993334F}" type="datetimeFigureOut">
              <a:rPr lang="en-GB" smtClean="0"/>
              <a:t>13/05/2020</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54B9DF6C-4E5E-4959-8D2D-8781FE433037}" type="slidenum">
              <a:rPr lang="en-GB" smtClean="0"/>
              <a:t>‹#›</a:t>
            </a:fld>
            <a:endParaRPr lang="en-GB"/>
          </a:p>
        </p:txBody>
      </p:sp>
    </p:spTree>
    <p:extLst>
      <p:ext uri="{BB962C8B-B14F-4D97-AF65-F5344CB8AC3E}">
        <p14:creationId xmlns:p14="http://schemas.microsoft.com/office/powerpoint/2010/main" val="3510889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EB27EB6-EA53-4A2D-B022-5BBD0993334F}" type="datetimeFigureOut">
              <a:rPr lang="en-GB" smtClean="0"/>
              <a:t>13/05/2020</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54B9DF6C-4E5E-4959-8D2D-8781FE433037}" type="slidenum">
              <a:rPr lang="en-GB" smtClean="0"/>
              <a:t>‹#›</a:t>
            </a:fld>
            <a:endParaRPr lang="en-GB"/>
          </a:p>
        </p:txBody>
      </p:sp>
    </p:spTree>
    <p:extLst>
      <p:ext uri="{BB962C8B-B14F-4D97-AF65-F5344CB8AC3E}">
        <p14:creationId xmlns:p14="http://schemas.microsoft.com/office/powerpoint/2010/main" val="3522126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EB27EB6-EA53-4A2D-B022-5BBD0993334F}" type="datetimeFigureOut">
              <a:rPr lang="en-GB" smtClean="0"/>
              <a:t>13/05/2020</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54B9DF6C-4E5E-4959-8D2D-8781FE433037}" type="slidenum">
              <a:rPr lang="en-GB" smtClean="0"/>
              <a:t>‹#›</a:t>
            </a:fld>
            <a:endParaRPr lang="en-GB"/>
          </a:p>
        </p:txBody>
      </p:sp>
    </p:spTree>
    <p:extLst>
      <p:ext uri="{BB962C8B-B14F-4D97-AF65-F5344CB8AC3E}">
        <p14:creationId xmlns:p14="http://schemas.microsoft.com/office/powerpoint/2010/main" val="573521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B27EB6-EA53-4A2D-B022-5BBD0993334F}" type="datetimeFigureOut">
              <a:rPr lang="en-GB" smtClean="0"/>
              <a:t>13/05/2020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B9DF6C-4E5E-4959-8D2D-8781FE433037}" type="slidenum">
              <a:rPr lang="en-GB" smtClean="0"/>
              <a:t>‹#›</a:t>
            </a:fld>
            <a:endParaRPr lang="en-GB"/>
          </a:p>
        </p:txBody>
      </p:sp>
    </p:spTree>
    <p:extLst>
      <p:ext uri="{BB962C8B-B14F-4D97-AF65-F5344CB8AC3E}">
        <p14:creationId xmlns:p14="http://schemas.microsoft.com/office/powerpoint/2010/main" val="154690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EB27EB6-EA53-4A2D-B022-5BBD0993334F}" type="datetimeFigureOut">
              <a:rPr lang="en-GB" smtClean="0"/>
              <a:t>13/05/2020</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4B9DF6C-4E5E-4959-8D2D-8781FE433037}" type="slidenum">
              <a:rPr lang="en-GB" smtClean="0"/>
              <a:t>‹#›</a:t>
            </a:fld>
            <a:endParaRPr lang="en-GB"/>
          </a:p>
        </p:txBody>
      </p:sp>
    </p:spTree>
    <p:extLst>
      <p:ext uri="{BB962C8B-B14F-4D97-AF65-F5344CB8AC3E}">
        <p14:creationId xmlns:p14="http://schemas.microsoft.com/office/powerpoint/2010/main" val="255617266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11" Type="http://schemas.openxmlformats.org/officeDocument/2006/relationships/image" Target="../media/image15.jpe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s>
</file>

<file path=ppt/slides/_rels/slide6.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11" Type="http://schemas.openxmlformats.org/officeDocument/2006/relationships/image" Target="../media/image15.jpe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C5E59-217C-49F8-91FE-FC7D8857B390}"/>
              </a:ext>
            </a:extLst>
          </p:cNvPr>
          <p:cNvSpPr>
            <a:spLocks noGrp="1"/>
          </p:cNvSpPr>
          <p:nvPr>
            <p:ph type="ctrTitle"/>
          </p:nvPr>
        </p:nvSpPr>
        <p:spPr/>
        <p:txBody>
          <a:bodyPr/>
          <a:lstStyle/>
          <a:p>
            <a:r>
              <a:rPr lang="en-GB" dirty="0"/>
              <a:t>Kid’s quiz!</a:t>
            </a:r>
          </a:p>
        </p:txBody>
      </p:sp>
      <p:sp>
        <p:nvSpPr>
          <p:cNvPr id="3" name="Subtitle 2">
            <a:extLst>
              <a:ext uri="{FF2B5EF4-FFF2-40B4-BE49-F238E27FC236}">
                <a16:creationId xmlns:a16="http://schemas.microsoft.com/office/drawing/2014/main" id="{F913A909-4E15-4B85-A5C2-6FEAAB28B910}"/>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991609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3D6AC-53B7-4B18-A961-6F458E0D346C}"/>
              </a:ext>
            </a:extLst>
          </p:cNvPr>
          <p:cNvSpPr>
            <a:spLocks noGrp="1"/>
          </p:cNvSpPr>
          <p:nvPr>
            <p:ph type="title"/>
          </p:nvPr>
        </p:nvSpPr>
        <p:spPr/>
        <p:txBody>
          <a:bodyPr/>
          <a:lstStyle/>
          <a:p>
            <a:r>
              <a:rPr lang="en-GB" dirty="0"/>
              <a:t>How to play…</a:t>
            </a:r>
          </a:p>
        </p:txBody>
      </p:sp>
      <p:sp>
        <p:nvSpPr>
          <p:cNvPr id="3" name="Content Placeholder 2">
            <a:extLst>
              <a:ext uri="{FF2B5EF4-FFF2-40B4-BE49-F238E27FC236}">
                <a16:creationId xmlns:a16="http://schemas.microsoft.com/office/drawing/2014/main" id="{921699C2-5C01-4DD8-BADA-C9C61C08173D}"/>
              </a:ext>
            </a:extLst>
          </p:cNvPr>
          <p:cNvSpPr>
            <a:spLocks noGrp="1"/>
          </p:cNvSpPr>
          <p:nvPr>
            <p:ph idx="1"/>
          </p:nvPr>
        </p:nvSpPr>
        <p:spPr>
          <a:xfrm>
            <a:off x="384314" y="1232452"/>
            <a:ext cx="9665540" cy="5015947"/>
          </a:xfrm>
        </p:spPr>
        <p:txBody>
          <a:bodyPr>
            <a:normAutofit lnSpcReduction="10000"/>
          </a:bodyPr>
          <a:lstStyle/>
          <a:p>
            <a:pPr marL="0" indent="0">
              <a:buNone/>
            </a:pPr>
            <a:r>
              <a:rPr lang="en-GB" sz="2400" dirty="0">
                <a:solidFill>
                  <a:schemeClr val="bg1"/>
                </a:solidFill>
                <a:highlight>
                  <a:srgbClr val="FF00FF"/>
                </a:highlight>
              </a:rPr>
              <a:t>You could choose to play this quiz in your house in teams – choose somebody to read the questions and decide how long each team gets to write or say their answer. Choose how many points each question is worth and add up your scores.</a:t>
            </a:r>
          </a:p>
          <a:p>
            <a:pPr marL="0" indent="0">
              <a:buNone/>
            </a:pPr>
            <a:r>
              <a:rPr lang="en-GB" sz="2400" dirty="0">
                <a:highlight>
                  <a:srgbClr val="FF0000"/>
                </a:highlight>
              </a:rPr>
              <a:t>If you are able to video chat with other family members or maybe some friends from school, you could play against them, each household could be a team. You will still need to choose someone to read out the questions. Don’t look at the answers until you are all ready to check them!</a:t>
            </a:r>
          </a:p>
          <a:p>
            <a:pPr marL="0" indent="0">
              <a:buNone/>
            </a:pPr>
            <a:r>
              <a:rPr lang="en-GB" sz="2400" dirty="0">
                <a:solidFill>
                  <a:srgbClr val="FFFF00"/>
                </a:solidFill>
                <a:highlight>
                  <a:srgbClr val="800080"/>
                </a:highlight>
              </a:rPr>
              <a:t>You will need to be able to see the PowerPoint for the Picture Round, so make sure you can either share your screen or email it to each team before you start. Set a time limit for the picture round and see how many of the films you can name.</a:t>
            </a:r>
          </a:p>
        </p:txBody>
      </p:sp>
    </p:spTree>
    <p:extLst>
      <p:ext uri="{BB962C8B-B14F-4D97-AF65-F5344CB8AC3E}">
        <p14:creationId xmlns:p14="http://schemas.microsoft.com/office/powerpoint/2010/main" val="1240060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5646E-F5FD-4E29-A959-FBBB35250C24}"/>
              </a:ext>
            </a:extLst>
          </p:cNvPr>
          <p:cNvSpPr>
            <a:spLocks noGrp="1"/>
          </p:cNvSpPr>
          <p:nvPr>
            <p:ph type="title"/>
          </p:nvPr>
        </p:nvSpPr>
        <p:spPr/>
        <p:txBody>
          <a:bodyPr/>
          <a:lstStyle/>
          <a:p>
            <a:r>
              <a:rPr lang="en-GB" dirty="0"/>
              <a:t>Round One: General Knowledge</a:t>
            </a:r>
          </a:p>
        </p:txBody>
      </p:sp>
      <p:sp>
        <p:nvSpPr>
          <p:cNvPr id="3" name="Content Placeholder 2">
            <a:extLst>
              <a:ext uri="{FF2B5EF4-FFF2-40B4-BE49-F238E27FC236}">
                <a16:creationId xmlns:a16="http://schemas.microsoft.com/office/drawing/2014/main" id="{C1310455-1FAA-4A25-AA8E-2D7306C2F47F}"/>
              </a:ext>
            </a:extLst>
          </p:cNvPr>
          <p:cNvSpPr>
            <a:spLocks noGrp="1"/>
          </p:cNvSpPr>
          <p:nvPr>
            <p:ph idx="1"/>
          </p:nvPr>
        </p:nvSpPr>
        <p:spPr>
          <a:xfrm>
            <a:off x="437322" y="1338470"/>
            <a:ext cx="9612531" cy="4909929"/>
          </a:xfrm>
        </p:spPr>
        <p:txBody>
          <a:bodyPr>
            <a:normAutofit/>
          </a:bodyPr>
          <a:lstStyle/>
          <a:p>
            <a:pPr marL="457200" lvl="0" indent="-457200">
              <a:buFont typeface="+mj-lt"/>
              <a:buAutoNum type="arabicPeriod"/>
            </a:pPr>
            <a:r>
              <a:rPr lang="en-GB" dirty="0"/>
              <a:t>How many sides does a pentagon have?</a:t>
            </a:r>
          </a:p>
          <a:p>
            <a:pPr marL="457200" lvl="0" indent="-457200">
              <a:buFont typeface="+mj-lt"/>
              <a:buAutoNum type="arabicPeriod"/>
            </a:pPr>
            <a:r>
              <a:rPr lang="en-GB" dirty="0"/>
              <a:t>Which fairy-tale character had VERY long hair?</a:t>
            </a:r>
          </a:p>
          <a:p>
            <a:pPr marL="457200" lvl="0" indent="-457200">
              <a:buFont typeface="+mj-lt"/>
              <a:buAutoNum type="arabicPeriod"/>
            </a:pPr>
            <a:r>
              <a:rPr lang="en-GB" dirty="0"/>
              <a:t>What sort of animal is the videogame character, Sonic?</a:t>
            </a:r>
          </a:p>
          <a:p>
            <a:pPr marL="457200" lvl="0" indent="-457200">
              <a:buFont typeface="+mj-lt"/>
              <a:buAutoNum type="arabicPeriod"/>
            </a:pPr>
            <a:r>
              <a:rPr lang="en-GB" dirty="0"/>
              <a:t>Which three colours make up the French flag?</a:t>
            </a:r>
          </a:p>
          <a:p>
            <a:pPr marL="457200" lvl="0" indent="-457200">
              <a:buFont typeface="+mj-lt"/>
              <a:buAutoNum type="arabicPeriod"/>
            </a:pPr>
            <a:r>
              <a:rPr lang="en-GB" dirty="0"/>
              <a:t>What colour are sapphires?</a:t>
            </a:r>
          </a:p>
          <a:p>
            <a:pPr marL="457200" lvl="0" indent="-457200">
              <a:buFont typeface="+mj-lt"/>
              <a:buAutoNum type="arabicPeriod"/>
            </a:pPr>
            <a:r>
              <a:rPr lang="en-GB" dirty="0"/>
              <a:t>How many months start with the sound J?</a:t>
            </a:r>
          </a:p>
          <a:p>
            <a:pPr marL="457200" lvl="0" indent="-457200">
              <a:buFont typeface="+mj-lt"/>
              <a:buAutoNum type="arabicPeriod"/>
            </a:pPr>
            <a:r>
              <a:rPr lang="en-GB" dirty="0"/>
              <a:t>Which word can go before ache, brush and paste to make three new words?</a:t>
            </a:r>
          </a:p>
          <a:p>
            <a:pPr marL="457200" lvl="0" indent="-457200">
              <a:buFont typeface="+mj-lt"/>
              <a:buAutoNum type="arabicPeriod"/>
            </a:pPr>
            <a:r>
              <a:rPr lang="en-GB" dirty="0"/>
              <a:t>What do tadpoles turn into?</a:t>
            </a:r>
          </a:p>
          <a:p>
            <a:pPr marL="457200" lvl="0" indent="-457200">
              <a:buFont typeface="+mj-lt"/>
              <a:buAutoNum type="arabicPeriod"/>
            </a:pPr>
            <a:r>
              <a:rPr lang="en-GB" dirty="0"/>
              <a:t>What magical item does Aladdin fly on?</a:t>
            </a:r>
          </a:p>
          <a:p>
            <a:pPr marL="457200" lvl="0" indent="-457200">
              <a:buFont typeface="+mj-lt"/>
              <a:buAutoNum type="arabicPeriod"/>
            </a:pPr>
            <a:r>
              <a:rPr lang="en-GB" dirty="0"/>
              <a:t>What is the name of the fiery liquid which flows from a volcano?</a:t>
            </a:r>
          </a:p>
          <a:p>
            <a:endParaRPr lang="en-GB" dirty="0"/>
          </a:p>
        </p:txBody>
      </p:sp>
    </p:spTree>
    <p:extLst>
      <p:ext uri="{BB962C8B-B14F-4D97-AF65-F5344CB8AC3E}">
        <p14:creationId xmlns:p14="http://schemas.microsoft.com/office/powerpoint/2010/main" val="2489372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5646E-F5FD-4E29-A959-FBBB35250C24}"/>
              </a:ext>
            </a:extLst>
          </p:cNvPr>
          <p:cNvSpPr>
            <a:spLocks noGrp="1"/>
          </p:cNvSpPr>
          <p:nvPr>
            <p:ph type="title"/>
          </p:nvPr>
        </p:nvSpPr>
        <p:spPr/>
        <p:txBody>
          <a:bodyPr/>
          <a:lstStyle/>
          <a:p>
            <a:r>
              <a:rPr lang="en-GB" dirty="0"/>
              <a:t>Round One: Answers</a:t>
            </a:r>
          </a:p>
        </p:txBody>
      </p:sp>
      <p:sp>
        <p:nvSpPr>
          <p:cNvPr id="3" name="Content Placeholder 2">
            <a:extLst>
              <a:ext uri="{FF2B5EF4-FFF2-40B4-BE49-F238E27FC236}">
                <a16:creationId xmlns:a16="http://schemas.microsoft.com/office/drawing/2014/main" id="{C1310455-1FAA-4A25-AA8E-2D7306C2F47F}"/>
              </a:ext>
            </a:extLst>
          </p:cNvPr>
          <p:cNvSpPr>
            <a:spLocks noGrp="1"/>
          </p:cNvSpPr>
          <p:nvPr>
            <p:ph idx="1"/>
          </p:nvPr>
        </p:nvSpPr>
        <p:spPr>
          <a:xfrm>
            <a:off x="437322" y="1338470"/>
            <a:ext cx="9612531" cy="4909929"/>
          </a:xfrm>
        </p:spPr>
        <p:txBody>
          <a:bodyPr>
            <a:normAutofit/>
          </a:bodyPr>
          <a:lstStyle/>
          <a:p>
            <a:pPr marL="457200" lvl="0" indent="-457200">
              <a:buFont typeface="+mj-lt"/>
              <a:buAutoNum type="arabicPeriod"/>
            </a:pPr>
            <a:r>
              <a:rPr lang="en-GB" dirty="0"/>
              <a:t>How many sides does a pentagon have? </a:t>
            </a:r>
            <a:r>
              <a:rPr lang="en-GB" dirty="0">
                <a:solidFill>
                  <a:srgbClr val="FF0000"/>
                </a:solidFill>
                <a:highlight>
                  <a:srgbClr val="00FF00"/>
                </a:highlight>
              </a:rPr>
              <a:t>Five</a:t>
            </a:r>
          </a:p>
          <a:p>
            <a:pPr marL="457200" lvl="0" indent="-457200">
              <a:buFont typeface="+mj-lt"/>
              <a:buAutoNum type="arabicPeriod"/>
            </a:pPr>
            <a:r>
              <a:rPr lang="en-GB" dirty="0"/>
              <a:t>Which fairy-tale character had VERY long hair? </a:t>
            </a:r>
            <a:r>
              <a:rPr lang="en-GB" dirty="0">
                <a:solidFill>
                  <a:srgbClr val="FF0000"/>
                </a:solidFill>
                <a:highlight>
                  <a:srgbClr val="00FF00"/>
                </a:highlight>
              </a:rPr>
              <a:t>Rapunzel</a:t>
            </a:r>
          </a:p>
          <a:p>
            <a:pPr marL="457200" lvl="0" indent="-457200">
              <a:buFont typeface="+mj-lt"/>
              <a:buAutoNum type="arabicPeriod"/>
            </a:pPr>
            <a:r>
              <a:rPr lang="en-GB" dirty="0"/>
              <a:t>What sort of animal is the videogame character, Sonic? </a:t>
            </a:r>
            <a:r>
              <a:rPr lang="en-GB" dirty="0">
                <a:solidFill>
                  <a:srgbClr val="FF0000"/>
                </a:solidFill>
                <a:highlight>
                  <a:srgbClr val="00FF00"/>
                </a:highlight>
              </a:rPr>
              <a:t>Hedgehog</a:t>
            </a:r>
          </a:p>
          <a:p>
            <a:pPr marL="457200" lvl="0" indent="-457200">
              <a:buFont typeface="+mj-lt"/>
              <a:buAutoNum type="arabicPeriod"/>
            </a:pPr>
            <a:r>
              <a:rPr lang="en-GB" dirty="0"/>
              <a:t>Which three colours make up the French flag? </a:t>
            </a:r>
            <a:r>
              <a:rPr lang="en-GB" dirty="0">
                <a:solidFill>
                  <a:srgbClr val="FF0000"/>
                </a:solidFill>
                <a:highlight>
                  <a:srgbClr val="00FF00"/>
                </a:highlight>
              </a:rPr>
              <a:t>Blue, white and red</a:t>
            </a:r>
          </a:p>
          <a:p>
            <a:pPr marL="457200" lvl="0" indent="-457200">
              <a:buFont typeface="+mj-lt"/>
              <a:buAutoNum type="arabicPeriod"/>
            </a:pPr>
            <a:r>
              <a:rPr lang="en-GB" dirty="0"/>
              <a:t>What colour are sapphires? </a:t>
            </a:r>
            <a:r>
              <a:rPr lang="en-GB" dirty="0">
                <a:solidFill>
                  <a:srgbClr val="FF0000"/>
                </a:solidFill>
                <a:highlight>
                  <a:srgbClr val="00FF00"/>
                </a:highlight>
              </a:rPr>
              <a:t>Blue</a:t>
            </a:r>
          </a:p>
          <a:p>
            <a:pPr marL="457200" lvl="0" indent="-457200">
              <a:buFont typeface="+mj-lt"/>
              <a:buAutoNum type="arabicPeriod"/>
            </a:pPr>
            <a:r>
              <a:rPr lang="en-GB" dirty="0"/>
              <a:t>How many months start with the sound J? </a:t>
            </a:r>
            <a:r>
              <a:rPr lang="en-GB" dirty="0">
                <a:solidFill>
                  <a:srgbClr val="FF0000"/>
                </a:solidFill>
                <a:highlight>
                  <a:srgbClr val="00FF00"/>
                </a:highlight>
              </a:rPr>
              <a:t>Three: January, June, July</a:t>
            </a:r>
          </a:p>
          <a:p>
            <a:pPr marL="457200" lvl="0" indent="-457200">
              <a:buFont typeface="+mj-lt"/>
              <a:buAutoNum type="arabicPeriod"/>
            </a:pPr>
            <a:r>
              <a:rPr lang="en-GB" dirty="0"/>
              <a:t>Which word can go before ache, brush and paste to make three new words? </a:t>
            </a:r>
            <a:r>
              <a:rPr lang="en-GB" dirty="0">
                <a:solidFill>
                  <a:srgbClr val="FF0000"/>
                </a:solidFill>
                <a:highlight>
                  <a:srgbClr val="00FF00"/>
                </a:highlight>
              </a:rPr>
              <a:t>Tooth: toothache, toothbrush, toothpaste</a:t>
            </a:r>
          </a:p>
          <a:p>
            <a:pPr marL="457200" lvl="0" indent="-457200">
              <a:buFont typeface="+mj-lt"/>
              <a:buAutoNum type="arabicPeriod"/>
            </a:pPr>
            <a:r>
              <a:rPr lang="en-GB" dirty="0"/>
              <a:t>What do tadpoles turn into? </a:t>
            </a:r>
            <a:r>
              <a:rPr lang="en-GB" dirty="0">
                <a:solidFill>
                  <a:srgbClr val="FF0000"/>
                </a:solidFill>
                <a:highlight>
                  <a:srgbClr val="00FF00"/>
                </a:highlight>
              </a:rPr>
              <a:t>Frogs</a:t>
            </a:r>
          </a:p>
          <a:p>
            <a:pPr marL="457200" lvl="0" indent="-457200">
              <a:buFont typeface="+mj-lt"/>
              <a:buAutoNum type="arabicPeriod"/>
            </a:pPr>
            <a:r>
              <a:rPr lang="en-GB" dirty="0"/>
              <a:t>What magical item does Aladdin fly on? </a:t>
            </a:r>
            <a:r>
              <a:rPr lang="en-GB" dirty="0">
                <a:solidFill>
                  <a:srgbClr val="FF0000"/>
                </a:solidFill>
                <a:highlight>
                  <a:srgbClr val="00FF00"/>
                </a:highlight>
              </a:rPr>
              <a:t>Magic Carpet</a:t>
            </a:r>
          </a:p>
          <a:p>
            <a:pPr marL="457200" lvl="0" indent="-457200">
              <a:buFont typeface="+mj-lt"/>
              <a:buAutoNum type="arabicPeriod"/>
            </a:pPr>
            <a:r>
              <a:rPr lang="en-GB" dirty="0"/>
              <a:t>What is the name of the fiery liquid which flows from a volcano? </a:t>
            </a:r>
            <a:r>
              <a:rPr lang="en-GB" dirty="0">
                <a:solidFill>
                  <a:srgbClr val="FF0000"/>
                </a:solidFill>
                <a:highlight>
                  <a:srgbClr val="00FF00"/>
                </a:highlight>
              </a:rPr>
              <a:t>Lava</a:t>
            </a:r>
          </a:p>
          <a:p>
            <a:endParaRPr lang="en-GB" dirty="0"/>
          </a:p>
        </p:txBody>
      </p:sp>
    </p:spTree>
    <p:extLst>
      <p:ext uri="{BB962C8B-B14F-4D97-AF65-F5344CB8AC3E}">
        <p14:creationId xmlns:p14="http://schemas.microsoft.com/office/powerpoint/2010/main" val="1959114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C8BF4-2676-4836-87C6-9AAFCCB4ADCF}"/>
              </a:ext>
            </a:extLst>
          </p:cNvPr>
          <p:cNvSpPr>
            <a:spLocks noGrp="1"/>
          </p:cNvSpPr>
          <p:nvPr>
            <p:ph type="title"/>
          </p:nvPr>
        </p:nvSpPr>
        <p:spPr>
          <a:xfrm>
            <a:off x="646111" y="452718"/>
            <a:ext cx="9404723" cy="925508"/>
          </a:xfrm>
        </p:spPr>
        <p:txBody>
          <a:bodyPr/>
          <a:lstStyle/>
          <a:p>
            <a:r>
              <a:rPr lang="en-GB" dirty="0"/>
              <a:t>Round Two: Name the Film</a:t>
            </a:r>
          </a:p>
        </p:txBody>
      </p:sp>
      <p:pic>
        <p:nvPicPr>
          <p:cNvPr id="4" name="Content Placeholder 3">
            <a:extLst>
              <a:ext uri="{FF2B5EF4-FFF2-40B4-BE49-F238E27FC236}">
                <a16:creationId xmlns:a16="http://schemas.microsoft.com/office/drawing/2014/main" id="{72C5617B-141F-4588-B4DF-5D556BAC5106}"/>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7802" y="1378226"/>
            <a:ext cx="2685842" cy="1984375"/>
          </a:xfrm>
          <a:prstGeom prst="rect">
            <a:avLst/>
          </a:prstGeom>
          <a:noFill/>
          <a:ln>
            <a:noFill/>
          </a:ln>
        </p:spPr>
      </p:pic>
      <p:sp>
        <p:nvSpPr>
          <p:cNvPr id="5" name="Text Box 2">
            <a:extLst>
              <a:ext uri="{FF2B5EF4-FFF2-40B4-BE49-F238E27FC236}">
                <a16:creationId xmlns:a16="http://schemas.microsoft.com/office/drawing/2014/main" id="{1E095807-4159-477A-8F30-AA9B72D1E4CA}"/>
              </a:ext>
            </a:extLst>
          </p:cNvPr>
          <p:cNvSpPr txBox="1">
            <a:spLocks noChangeArrowheads="1"/>
          </p:cNvSpPr>
          <p:nvPr/>
        </p:nvSpPr>
        <p:spPr bwMode="auto">
          <a:xfrm>
            <a:off x="2657921" y="1424886"/>
            <a:ext cx="267970" cy="31496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4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rPr>
              <a:t>1</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0C9922D4-11C9-40A7-B2ED-951589FCD55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152554" y="1839240"/>
            <a:ext cx="2080910" cy="1781990"/>
          </a:xfrm>
          <a:prstGeom prst="rect">
            <a:avLst/>
          </a:prstGeom>
          <a:noFill/>
          <a:ln>
            <a:noFill/>
          </a:ln>
        </p:spPr>
      </p:pic>
      <p:sp>
        <p:nvSpPr>
          <p:cNvPr id="9" name="Text Box 2">
            <a:extLst>
              <a:ext uri="{FF2B5EF4-FFF2-40B4-BE49-F238E27FC236}">
                <a16:creationId xmlns:a16="http://schemas.microsoft.com/office/drawing/2014/main" id="{8652CA43-D173-4D5C-8007-74669E7D8F1E}"/>
              </a:ext>
            </a:extLst>
          </p:cNvPr>
          <p:cNvSpPr txBox="1">
            <a:spLocks noChangeArrowheads="1"/>
          </p:cNvSpPr>
          <p:nvPr/>
        </p:nvSpPr>
        <p:spPr bwMode="auto">
          <a:xfrm>
            <a:off x="4883485" y="1951235"/>
            <a:ext cx="267970" cy="31496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4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rPr>
              <a:t>2</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a:extLst>
              <a:ext uri="{FF2B5EF4-FFF2-40B4-BE49-F238E27FC236}">
                <a16:creationId xmlns:a16="http://schemas.microsoft.com/office/drawing/2014/main" id="{ED6C40F5-9049-49E6-8BAA-18E2B5BE3FB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341800" y="1417947"/>
            <a:ext cx="1888426" cy="1781990"/>
          </a:xfrm>
          <a:prstGeom prst="rect">
            <a:avLst/>
          </a:prstGeom>
          <a:noFill/>
          <a:ln>
            <a:noFill/>
          </a:ln>
        </p:spPr>
      </p:pic>
      <p:sp>
        <p:nvSpPr>
          <p:cNvPr id="12" name="Text Box 2">
            <a:extLst>
              <a:ext uri="{FF2B5EF4-FFF2-40B4-BE49-F238E27FC236}">
                <a16:creationId xmlns:a16="http://schemas.microsoft.com/office/drawing/2014/main" id="{B20A04D7-A260-4A93-A941-E2A092D092B6}"/>
              </a:ext>
            </a:extLst>
          </p:cNvPr>
          <p:cNvSpPr txBox="1">
            <a:spLocks noChangeArrowheads="1"/>
          </p:cNvSpPr>
          <p:nvPr/>
        </p:nvSpPr>
        <p:spPr bwMode="auto">
          <a:xfrm>
            <a:off x="6850070" y="1491380"/>
            <a:ext cx="267970" cy="31496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400" b="1"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3</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Picture 12">
            <a:extLst>
              <a:ext uri="{FF2B5EF4-FFF2-40B4-BE49-F238E27FC236}">
                <a16:creationId xmlns:a16="http://schemas.microsoft.com/office/drawing/2014/main" id="{7EC5FADC-040A-489C-A9B2-89646CEE07DA}"/>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372015" y="1597025"/>
            <a:ext cx="2286000" cy="1984375"/>
          </a:xfrm>
          <a:prstGeom prst="rect">
            <a:avLst/>
          </a:prstGeom>
          <a:noFill/>
          <a:ln>
            <a:noFill/>
          </a:ln>
        </p:spPr>
      </p:pic>
      <p:pic>
        <p:nvPicPr>
          <p:cNvPr id="14" name="Picture 13">
            <a:extLst>
              <a:ext uri="{FF2B5EF4-FFF2-40B4-BE49-F238E27FC236}">
                <a16:creationId xmlns:a16="http://schemas.microsoft.com/office/drawing/2014/main" id="{17394D93-73FA-4B70-B073-7402760A4E55}"/>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51791" y="3707500"/>
            <a:ext cx="2283039" cy="1659890"/>
          </a:xfrm>
          <a:prstGeom prst="rect">
            <a:avLst/>
          </a:prstGeom>
          <a:noFill/>
          <a:ln>
            <a:noFill/>
          </a:ln>
        </p:spPr>
      </p:pic>
      <p:pic>
        <p:nvPicPr>
          <p:cNvPr id="15" name="Picture 14">
            <a:extLst>
              <a:ext uri="{FF2B5EF4-FFF2-40B4-BE49-F238E27FC236}">
                <a16:creationId xmlns:a16="http://schemas.microsoft.com/office/drawing/2014/main" id="{EBCCD989-DCE3-490F-AD75-C74FC8FDBE7C}"/>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2684616" y="4503965"/>
            <a:ext cx="2080910" cy="1781990"/>
          </a:xfrm>
          <a:prstGeom prst="rect">
            <a:avLst/>
          </a:prstGeom>
          <a:noFill/>
          <a:ln>
            <a:noFill/>
          </a:ln>
        </p:spPr>
      </p:pic>
      <p:pic>
        <p:nvPicPr>
          <p:cNvPr id="16" name="Picture 15">
            <a:extLst>
              <a:ext uri="{FF2B5EF4-FFF2-40B4-BE49-F238E27FC236}">
                <a16:creationId xmlns:a16="http://schemas.microsoft.com/office/drawing/2014/main" id="{A3807C13-F901-4DF4-846B-F1D184254451}"/>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4903145" y="3813460"/>
            <a:ext cx="2080910" cy="1921139"/>
          </a:xfrm>
          <a:prstGeom prst="rect">
            <a:avLst/>
          </a:prstGeom>
          <a:noFill/>
          <a:ln>
            <a:noFill/>
          </a:ln>
        </p:spPr>
      </p:pic>
      <p:pic>
        <p:nvPicPr>
          <p:cNvPr id="17" name="Picture 16">
            <a:extLst>
              <a:ext uri="{FF2B5EF4-FFF2-40B4-BE49-F238E27FC236}">
                <a16:creationId xmlns:a16="http://schemas.microsoft.com/office/drawing/2014/main" id="{E0EC0127-C3EA-4AB1-911C-8A444845B127}"/>
              </a:ext>
            </a:extLst>
          </p:cNvPr>
          <p:cNvPicPr/>
          <p:nvPr/>
        </p:nvPicPr>
        <p:blipFill>
          <a:blip r:embed="rId9">
            <a:extLst>
              <a:ext uri="{28A0092B-C50C-407E-A947-70E740481C1C}">
                <a14:useLocalDpi xmlns:a14="http://schemas.microsoft.com/office/drawing/2010/main" val="0"/>
              </a:ext>
            </a:extLst>
          </a:blip>
          <a:srcRect/>
          <a:stretch>
            <a:fillRect/>
          </a:stretch>
        </p:blipFill>
        <p:spPr bwMode="auto">
          <a:xfrm>
            <a:off x="9870269" y="476139"/>
            <a:ext cx="1990142" cy="1758315"/>
          </a:xfrm>
          <a:prstGeom prst="rect">
            <a:avLst/>
          </a:prstGeom>
          <a:noFill/>
          <a:ln>
            <a:noFill/>
          </a:ln>
        </p:spPr>
      </p:pic>
      <p:pic>
        <p:nvPicPr>
          <p:cNvPr id="1026" name="Picture 2">
            <a:extLst>
              <a:ext uri="{FF2B5EF4-FFF2-40B4-BE49-F238E27FC236}">
                <a16:creationId xmlns:a16="http://schemas.microsoft.com/office/drawing/2014/main" id="{7B9AB6AA-C6AE-4CA7-9647-FB12358D6EB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205948" y="5007809"/>
            <a:ext cx="2844519" cy="1592930"/>
          </a:xfrm>
          <a:prstGeom prst="rect">
            <a:avLst/>
          </a:prstGeom>
          <a:noFill/>
          <a:extLst>
            <a:ext uri="{909E8E84-426E-40DD-AFC4-6F175D3DCCD1}">
              <a14:hiddenFill xmlns:a14="http://schemas.microsoft.com/office/drawing/2010/main">
                <a:solidFill>
                  <a:srgbClr val="FFFFFF"/>
                </a:solidFill>
              </a14:hiddenFill>
            </a:ext>
          </a:extLst>
        </p:spPr>
      </p:pic>
      <p:sp>
        <p:nvSpPr>
          <p:cNvPr id="18" name="AutoShape 4">
            <a:extLst>
              <a:ext uri="{FF2B5EF4-FFF2-40B4-BE49-F238E27FC236}">
                <a16:creationId xmlns:a16="http://schemas.microsoft.com/office/drawing/2014/main" id="{13010AD0-A212-40EF-83F4-3FD22043B8B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 name="Picture 19">
            <a:extLst>
              <a:ext uri="{FF2B5EF4-FFF2-40B4-BE49-F238E27FC236}">
                <a16:creationId xmlns:a16="http://schemas.microsoft.com/office/drawing/2014/main" id="{2990581F-005F-44A0-BDA2-F183DE12159D}"/>
              </a:ext>
            </a:extLst>
          </p:cNvPr>
          <p:cNvPicPr/>
          <p:nvPr/>
        </p:nvPicPr>
        <p:blipFill>
          <a:blip r:embed="rId11">
            <a:extLst>
              <a:ext uri="{28A0092B-C50C-407E-A947-70E740481C1C}">
                <a14:useLocalDpi xmlns:a14="http://schemas.microsoft.com/office/drawing/2010/main" val="0"/>
              </a:ext>
            </a:extLst>
          </a:blip>
          <a:srcRect/>
          <a:stretch>
            <a:fillRect/>
          </a:stretch>
        </p:blipFill>
        <p:spPr bwMode="auto">
          <a:xfrm>
            <a:off x="9729325" y="3028756"/>
            <a:ext cx="2272030" cy="1732280"/>
          </a:xfrm>
          <a:prstGeom prst="rect">
            <a:avLst/>
          </a:prstGeom>
          <a:noFill/>
          <a:ln>
            <a:noFill/>
          </a:ln>
        </p:spPr>
      </p:pic>
      <p:sp>
        <p:nvSpPr>
          <p:cNvPr id="21" name="Text Box 2">
            <a:extLst>
              <a:ext uri="{FF2B5EF4-FFF2-40B4-BE49-F238E27FC236}">
                <a16:creationId xmlns:a16="http://schemas.microsoft.com/office/drawing/2014/main" id="{4CDB5DF7-112F-4CC1-8D09-04AFF02F863E}"/>
              </a:ext>
            </a:extLst>
          </p:cNvPr>
          <p:cNvSpPr txBox="1">
            <a:spLocks noChangeArrowheads="1"/>
          </p:cNvSpPr>
          <p:nvPr/>
        </p:nvSpPr>
        <p:spPr bwMode="auto">
          <a:xfrm>
            <a:off x="9298153" y="1681760"/>
            <a:ext cx="267970" cy="31496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4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rPr>
              <a:t>4</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 Box 2">
            <a:extLst>
              <a:ext uri="{FF2B5EF4-FFF2-40B4-BE49-F238E27FC236}">
                <a16:creationId xmlns:a16="http://schemas.microsoft.com/office/drawing/2014/main" id="{B30C8C5F-A276-4647-84B5-7EDB41582586}"/>
              </a:ext>
            </a:extLst>
          </p:cNvPr>
          <p:cNvSpPr txBox="1">
            <a:spLocks noChangeArrowheads="1"/>
          </p:cNvSpPr>
          <p:nvPr/>
        </p:nvSpPr>
        <p:spPr bwMode="auto">
          <a:xfrm>
            <a:off x="4423300" y="4603556"/>
            <a:ext cx="267970" cy="31496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4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rPr>
              <a:t>7</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Text Box 2">
            <a:extLst>
              <a:ext uri="{FF2B5EF4-FFF2-40B4-BE49-F238E27FC236}">
                <a16:creationId xmlns:a16="http://schemas.microsoft.com/office/drawing/2014/main" id="{28CCFA6E-26E4-4865-A247-41CB7D5A4F30}"/>
              </a:ext>
            </a:extLst>
          </p:cNvPr>
          <p:cNvSpPr txBox="1">
            <a:spLocks noChangeArrowheads="1"/>
          </p:cNvSpPr>
          <p:nvPr/>
        </p:nvSpPr>
        <p:spPr bwMode="auto">
          <a:xfrm>
            <a:off x="6653450" y="3946393"/>
            <a:ext cx="267970" cy="31496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4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rPr>
              <a:t>8</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Text Box 2">
            <a:extLst>
              <a:ext uri="{FF2B5EF4-FFF2-40B4-BE49-F238E27FC236}">
                <a16:creationId xmlns:a16="http://schemas.microsoft.com/office/drawing/2014/main" id="{30022C27-8186-4184-B09B-A59A6E9CF740}"/>
              </a:ext>
            </a:extLst>
          </p:cNvPr>
          <p:cNvSpPr txBox="1">
            <a:spLocks noChangeArrowheads="1"/>
          </p:cNvSpPr>
          <p:nvPr/>
        </p:nvSpPr>
        <p:spPr bwMode="auto">
          <a:xfrm>
            <a:off x="9692768" y="5080000"/>
            <a:ext cx="267970" cy="31496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4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rPr>
              <a:t>9</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Text Box 2">
            <a:extLst>
              <a:ext uri="{FF2B5EF4-FFF2-40B4-BE49-F238E27FC236}">
                <a16:creationId xmlns:a16="http://schemas.microsoft.com/office/drawing/2014/main" id="{DA8582A4-2F5B-43FE-85D9-9ADAA0CDF9C4}"/>
              </a:ext>
            </a:extLst>
          </p:cNvPr>
          <p:cNvSpPr txBox="1">
            <a:spLocks noChangeArrowheads="1"/>
          </p:cNvSpPr>
          <p:nvPr/>
        </p:nvSpPr>
        <p:spPr bwMode="auto">
          <a:xfrm>
            <a:off x="9799804" y="3128921"/>
            <a:ext cx="456770" cy="46736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4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rPr>
              <a:t>10</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 Box 2">
            <a:extLst>
              <a:ext uri="{FF2B5EF4-FFF2-40B4-BE49-F238E27FC236}">
                <a16:creationId xmlns:a16="http://schemas.microsoft.com/office/drawing/2014/main" id="{A932BAE2-0AA4-4804-BB74-66CA1F601932}"/>
              </a:ext>
            </a:extLst>
          </p:cNvPr>
          <p:cNvSpPr txBox="1">
            <a:spLocks noChangeArrowheads="1"/>
          </p:cNvSpPr>
          <p:nvPr/>
        </p:nvSpPr>
        <p:spPr bwMode="auto">
          <a:xfrm>
            <a:off x="11544585" y="600512"/>
            <a:ext cx="267970" cy="31496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4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rPr>
              <a:t>5</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Text Box 2">
            <a:extLst>
              <a:ext uri="{FF2B5EF4-FFF2-40B4-BE49-F238E27FC236}">
                <a16:creationId xmlns:a16="http://schemas.microsoft.com/office/drawing/2014/main" id="{B6F50091-A165-407C-8EF3-A65A59B11BA4}"/>
              </a:ext>
            </a:extLst>
          </p:cNvPr>
          <p:cNvSpPr txBox="1">
            <a:spLocks noChangeArrowheads="1"/>
          </p:cNvSpPr>
          <p:nvPr/>
        </p:nvSpPr>
        <p:spPr bwMode="auto">
          <a:xfrm>
            <a:off x="2157875" y="3887234"/>
            <a:ext cx="267970" cy="31496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4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rPr>
              <a:t>6</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2451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C8BF4-2676-4836-87C6-9AAFCCB4ADCF}"/>
              </a:ext>
            </a:extLst>
          </p:cNvPr>
          <p:cNvSpPr>
            <a:spLocks noGrp="1"/>
          </p:cNvSpPr>
          <p:nvPr>
            <p:ph type="title"/>
          </p:nvPr>
        </p:nvSpPr>
        <p:spPr>
          <a:xfrm>
            <a:off x="646111" y="452718"/>
            <a:ext cx="9404723" cy="925508"/>
          </a:xfrm>
        </p:spPr>
        <p:txBody>
          <a:bodyPr/>
          <a:lstStyle/>
          <a:p>
            <a:r>
              <a:rPr lang="en-GB" dirty="0"/>
              <a:t>Round Two: Answers</a:t>
            </a:r>
          </a:p>
        </p:txBody>
      </p:sp>
      <p:pic>
        <p:nvPicPr>
          <p:cNvPr id="4" name="Content Placeholder 3">
            <a:extLst>
              <a:ext uri="{FF2B5EF4-FFF2-40B4-BE49-F238E27FC236}">
                <a16:creationId xmlns:a16="http://schemas.microsoft.com/office/drawing/2014/main" id="{72C5617B-141F-4588-B4DF-5D556BAC5106}"/>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7802" y="1378226"/>
            <a:ext cx="2685842" cy="1984375"/>
          </a:xfrm>
          <a:prstGeom prst="rect">
            <a:avLst/>
          </a:prstGeom>
          <a:noFill/>
          <a:ln>
            <a:noFill/>
          </a:ln>
        </p:spPr>
      </p:pic>
      <p:sp>
        <p:nvSpPr>
          <p:cNvPr id="5" name="Text Box 2">
            <a:extLst>
              <a:ext uri="{FF2B5EF4-FFF2-40B4-BE49-F238E27FC236}">
                <a16:creationId xmlns:a16="http://schemas.microsoft.com/office/drawing/2014/main" id="{1E095807-4159-477A-8F30-AA9B72D1E4CA}"/>
              </a:ext>
            </a:extLst>
          </p:cNvPr>
          <p:cNvSpPr txBox="1">
            <a:spLocks noChangeArrowheads="1"/>
          </p:cNvSpPr>
          <p:nvPr/>
        </p:nvSpPr>
        <p:spPr bwMode="auto">
          <a:xfrm>
            <a:off x="331589" y="1424886"/>
            <a:ext cx="2594302" cy="29823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4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rPr>
              <a:t>1. The Lion King</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0C9922D4-11C9-40A7-B2ED-951589FCD55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152554" y="1839240"/>
            <a:ext cx="2080910" cy="1781990"/>
          </a:xfrm>
          <a:prstGeom prst="rect">
            <a:avLst/>
          </a:prstGeom>
          <a:noFill/>
          <a:ln>
            <a:noFill/>
          </a:ln>
        </p:spPr>
      </p:pic>
      <p:sp>
        <p:nvSpPr>
          <p:cNvPr id="9" name="Text Box 2">
            <a:extLst>
              <a:ext uri="{FF2B5EF4-FFF2-40B4-BE49-F238E27FC236}">
                <a16:creationId xmlns:a16="http://schemas.microsoft.com/office/drawing/2014/main" id="{8652CA43-D173-4D5C-8007-74669E7D8F1E}"/>
              </a:ext>
            </a:extLst>
          </p:cNvPr>
          <p:cNvSpPr txBox="1">
            <a:spLocks noChangeArrowheads="1"/>
          </p:cNvSpPr>
          <p:nvPr/>
        </p:nvSpPr>
        <p:spPr bwMode="auto">
          <a:xfrm>
            <a:off x="3253250" y="3299076"/>
            <a:ext cx="1955557" cy="30972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4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rPr>
              <a:t>2. The Incredibles</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a:extLst>
              <a:ext uri="{FF2B5EF4-FFF2-40B4-BE49-F238E27FC236}">
                <a16:creationId xmlns:a16="http://schemas.microsoft.com/office/drawing/2014/main" id="{ED6C40F5-9049-49E6-8BAA-18E2B5BE3FB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341800" y="1417947"/>
            <a:ext cx="1888426" cy="1781990"/>
          </a:xfrm>
          <a:prstGeom prst="rect">
            <a:avLst/>
          </a:prstGeom>
          <a:noFill/>
          <a:ln>
            <a:noFill/>
          </a:ln>
        </p:spPr>
      </p:pic>
      <p:sp>
        <p:nvSpPr>
          <p:cNvPr id="12" name="Text Box 2">
            <a:extLst>
              <a:ext uri="{FF2B5EF4-FFF2-40B4-BE49-F238E27FC236}">
                <a16:creationId xmlns:a16="http://schemas.microsoft.com/office/drawing/2014/main" id="{B20A04D7-A260-4A93-A941-E2A092D092B6}"/>
              </a:ext>
            </a:extLst>
          </p:cNvPr>
          <p:cNvSpPr txBox="1">
            <a:spLocks noChangeArrowheads="1"/>
          </p:cNvSpPr>
          <p:nvPr/>
        </p:nvSpPr>
        <p:spPr bwMode="auto">
          <a:xfrm>
            <a:off x="5449852" y="2501378"/>
            <a:ext cx="1672322" cy="50036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400" b="1" dirty="0">
                <a:solidFill>
                  <a:schemeClr val="bg1"/>
                </a:solidFill>
                <a:latin typeface="Comic Sans MS" panose="030F0702030302020204" pitchFamily="66" charset="0"/>
                <a:ea typeface="Calibri" panose="020F0502020204030204" pitchFamily="34" charset="0"/>
                <a:cs typeface="Times New Roman" panose="02020603050405020304" pitchFamily="18" charset="0"/>
              </a:rPr>
              <a:t>3. The Little Mermaid</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Picture 12">
            <a:extLst>
              <a:ext uri="{FF2B5EF4-FFF2-40B4-BE49-F238E27FC236}">
                <a16:creationId xmlns:a16="http://schemas.microsoft.com/office/drawing/2014/main" id="{7EC5FADC-040A-489C-A9B2-89646CEE07DA}"/>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372015" y="1597025"/>
            <a:ext cx="2286000" cy="1984375"/>
          </a:xfrm>
          <a:prstGeom prst="rect">
            <a:avLst/>
          </a:prstGeom>
          <a:noFill/>
          <a:ln>
            <a:noFill/>
          </a:ln>
        </p:spPr>
      </p:pic>
      <p:pic>
        <p:nvPicPr>
          <p:cNvPr id="14" name="Picture 13">
            <a:extLst>
              <a:ext uri="{FF2B5EF4-FFF2-40B4-BE49-F238E27FC236}">
                <a16:creationId xmlns:a16="http://schemas.microsoft.com/office/drawing/2014/main" id="{17394D93-73FA-4B70-B073-7402760A4E55}"/>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51791" y="3707500"/>
            <a:ext cx="2283039" cy="1659890"/>
          </a:xfrm>
          <a:prstGeom prst="rect">
            <a:avLst/>
          </a:prstGeom>
          <a:noFill/>
          <a:ln>
            <a:noFill/>
          </a:ln>
        </p:spPr>
      </p:pic>
      <p:pic>
        <p:nvPicPr>
          <p:cNvPr id="15" name="Picture 14">
            <a:extLst>
              <a:ext uri="{FF2B5EF4-FFF2-40B4-BE49-F238E27FC236}">
                <a16:creationId xmlns:a16="http://schemas.microsoft.com/office/drawing/2014/main" id="{EBCCD989-DCE3-490F-AD75-C74FC8FDBE7C}"/>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2684616" y="4503965"/>
            <a:ext cx="2080910" cy="1781990"/>
          </a:xfrm>
          <a:prstGeom prst="rect">
            <a:avLst/>
          </a:prstGeom>
          <a:noFill/>
          <a:ln>
            <a:noFill/>
          </a:ln>
        </p:spPr>
      </p:pic>
      <p:pic>
        <p:nvPicPr>
          <p:cNvPr id="16" name="Picture 15">
            <a:extLst>
              <a:ext uri="{FF2B5EF4-FFF2-40B4-BE49-F238E27FC236}">
                <a16:creationId xmlns:a16="http://schemas.microsoft.com/office/drawing/2014/main" id="{A3807C13-F901-4DF4-846B-F1D184254451}"/>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4903145" y="3813460"/>
            <a:ext cx="2080910" cy="1921139"/>
          </a:xfrm>
          <a:prstGeom prst="rect">
            <a:avLst/>
          </a:prstGeom>
          <a:noFill/>
          <a:ln>
            <a:noFill/>
          </a:ln>
        </p:spPr>
      </p:pic>
      <p:pic>
        <p:nvPicPr>
          <p:cNvPr id="17" name="Picture 16">
            <a:extLst>
              <a:ext uri="{FF2B5EF4-FFF2-40B4-BE49-F238E27FC236}">
                <a16:creationId xmlns:a16="http://schemas.microsoft.com/office/drawing/2014/main" id="{E0EC0127-C3EA-4AB1-911C-8A444845B127}"/>
              </a:ext>
            </a:extLst>
          </p:cNvPr>
          <p:cNvPicPr/>
          <p:nvPr/>
        </p:nvPicPr>
        <p:blipFill>
          <a:blip r:embed="rId9">
            <a:extLst>
              <a:ext uri="{28A0092B-C50C-407E-A947-70E740481C1C}">
                <a14:useLocalDpi xmlns:a14="http://schemas.microsoft.com/office/drawing/2010/main" val="0"/>
              </a:ext>
            </a:extLst>
          </a:blip>
          <a:srcRect/>
          <a:stretch>
            <a:fillRect/>
          </a:stretch>
        </p:blipFill>
        <p:spPr bwMode="auto">
          <a:xfrm>
            <a:off x="9870269" y="476139"/>
            <a:ext cx="1990142" cy="1758315"/>
          </a:xfrm>
          <a:prstGeom prst="rect">
            <a:avLst/>
          </a:prstGeom>
          <a:noFill/>
          <a:ln>
            <a:noFill/>
          </a:ln>
        </p:spPr>
      </p:pic>
      <p:pic>
        <p:nvPicPr>
          <p:cNvPr id="1026" name="Picture 2">
            <a:extLst>
              <a:ext uri="{FF2B5EF4-FFF2-40B4-BE49-F238E27FC236}">
                <a16:creationId xmlns:a16="http://schemas.microsoft.com/office/drawing/2014/main" id="{7B9AB6AA-C6AE-4CA7-9647-FB12358D6EB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205948" y="5007809"/>
            <a:ext cx="2844519" cy="1592930"/>
          </a:xfrm>
          <a:prstGeom prst="rect">
            <a:avLst/>
          </a:prstGeom>
          <a:noFill/>
          <a:extLst>
            <a:ext uri="{909E8E84-426E-40DD-AFC4-6F175D3DCCD1}">
              <a14:hiddenFill xmlns:a14="http://schemas.microsoft.com/office/drawing/2010/main">
                <a:solidFill>
                  <a:srgbClr val="FFFFFF"/>
                </a:solidFill>
              </a14:hiddenFill>
            </a:ext>
          </a:extLst>
        </p:spPr>
      </p:pic>
      <p:sp>
        <p:nvSpPr>
          <p:cNvPr id="18" name="AutoShape 4">
            <a:extLst>
              <a:ext uri="{FF2B5EF4-FFF2-40B4-BE49-F238E27FC236}">
                <a16:creationId xmlns:a16="http://schemas.microsoft.com/office/drawing/2014/main" id="{13010AD0-A212-40EF-83F4-3FD22043B8B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 name="Picture 19">
            <a:extLst>
              <a:ext uri="{FF2B5EF4-FFF2-40B4-BE49-F238E27FC236}">
                <a16:creationId xmlns:a16="http://schemas.microsoft.com/office/drawing/2014/main" id="{2990581F-005F-44A0-BDA2-F183DE12159D}"/>
              </a:ext>
            </a:extLst>
          </p:cNvPr>
          <p:cNvPicPr/>
          <p:nvPr/>
        </p:nvPicPr>
        <p:blipFill>
          <a:blip r:embed="rId11">
            <a:extLst>
              <a:ext uri="{28A0092B-C50C-407E-A947-70E740481C1C}">
                <a14:useLocalDpi xmlns:a14="http://schemas.microsoft.com/office/drawing/2010/main" val="0"/>
              </a:ext>
            </a:extLst>
          </a:blip>
          <a:srcRect/>
          <a:stretch>
            <a:fillRect/>
          </a:stretch>
        </p:blipFill>
        <p:spPr bwMode="auto">
          <a:xfrm>
            <a:off x="9729325" y="3028756"/>
            <a:ext cx="2272030" cy="1732280"/>
          </a:xfrm>
          <a:prstGeom prst="rect">
            <a:avLst/>
          </a:prstGeom>
          <a:noFill/>
          <a:ln>
            <a:noFill/>
          </a:ln>
        </p:spPr>
      </p:pic>
      <p:sp>
        <p:nvSpPr>
          <p:cNvPr id="21" name="Text Box 2">
            <a:extLst>
              <a:ext uri="{FF2B5EF4-FFF2-40B4-BE49-F238E27FC236}">
                <a16:creationId xmlns:a16="http://schemas.microsoft.com/office/drawing/2014/main" id="{4CDB5DF7-112F-4CC1-8D09-04AFF02F863E}"/>
              </a:ext>
            </a:extLst>
          </p:cNvPr>
          <p:cNvSpPr txBox="1">
            <a:spLocks noChangeArrowheads="1"/>
          </p:cNvSpPr>
          <p:nvPr/>
        </p:nvSpPr>
        <p:spPr bwMode="auto">
          <a:xfrm>
            <a:off x="7479505" y="2937265"/>
            <a:ext cx="2056512" cy="42533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4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rPr>
              <a:t>4. Shrek</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 Box 2">
            <a:extLst>
              <a:ext uri="{FF2B5EF4-FFF2-40B4-BE49-F238E27FC236}">
                <a16:creationId xmlns:a16="http://schemas.microsoft.com/office/drawing/2014/main" id="{B30C8C5F-A276-4647-84B5-7EDB41582586}"/>
              </a:ext>
            </a:extLst>
          </p:cNvPr>
          <p:cNvSpPr txBox="1">
            <a:spLocks noChangeArrowheads="1"/>
          </p:cNvSpPr>
          <p:nvPr/>
        </p:nvSpPr>
        <p:spPr bwMode="auto">
          <a:xfrm>
            <a:off x="2925891" y="5734599"/>
            <a:ext cx="1765379" cy="404253"/>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4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rPr>
              <a:t>7. Ratatouille</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Text Box 2">
            <a:extLst>
              <a:ext uri="{FF2B5EF4-FFF2-40B4-BE49-F238E27FC236}">
                <a16:creationId xmlns:a16="http://schemas.microsoft.com/office/drawing/2014/main" id="{28CCFA6E-26E4-4865-A247-41CB7D5A4F30}"/>
              </a:ext>
            </a:extLst>
          </p:cNvPr>
          <p:cNvSpPr txBox="1">
            <a:spLocks noChangeArrowheads="1"/>
          </p:cNvSpPr>
          <p:nvPr/>
        </p:nvSpPr>
        <p:spPr bwMode="auto">
          <a:xfrm>
            <a:off x="5013115" y="5298196"/>
            <a:ext cx="1898846" cy="33697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4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rPr>
              <a:t>8. Monsters, Inc.</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Text Box 2">
            <a:extLst>
              <a:ext uri="{FF2B5EF4-FFF2-40B4-BE49-F238E27FC236}">
                <a16:creationId xmlns:a16="http://schemas.microsoft.com/office/drawing/2014/main" id="{30022C27-8186-4184-B09B-A59A6E9CF740}"/>
              </a:ext>
            </a:extLst>
          </p:cNvPr>
          <p:cNvSpPr txBox="1">
            <a:spLocks noChangeArrowheads="1"/>
          </p:cNvSpPr>
          <p:nvPr/>
        </p:nvSpPr>
        <p:spPr bwMode="auto">
          <a:xfrm>
            <a:off x="8409750" y="6048286"/>
            <a:ext cx="1452842" cy="475338"/>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4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rPr>
              <a:t>9. Frozen</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Text Box 2">
            <a:extLst>
              <a:ext uri="{FF2B5EF4-FFF2-40B4-BE49-F238E27FC236}">
                <a16:creationId xmlns:a16="http://schemas.microsoft.com/office/drawing/2014/main" id="{DA8582A4-2F5B-43FE-85D9-9ADAA0CDF9C4}"/>
              </a:ext>
            </a:extLst>
          </p:cNvPr>
          <p:cNvSpPr txBox="1">
            <a:spLocks noChangeArrowheads="1"/>
          </p:cNvSpPr>
          <p:nvPr/>
        </p:nvSpPr>
        <p:spPr bwMode="auto">
          <a:xfrm>
            <a:off x="9862592" y="4558825"/>
            <a:ext cx="2272029" cy="46736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4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rPr>
              <a:t>10. Madagascar</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Text Box 2">
            <a:extLst>
              <a:ext uri="{FF2B5EF4-FFF2-40B4-BE49-F238E27FC236}">
                <a16:creationId xmlns:a16="http://schemas.microsoft.com/office/drawing/2014/main" id="{A932BAE2-0AA4-4804-BB74-66CA1F601932}"/>
              </a:ext>
            </a:extLst>
          </p:cNvPr>
          <p:cNvSpPr txBox="1">
            <a:spLocks noChangeArrowheads="1"/>
          </p:cNvSpPr>
          <p:nvPr/>
        </p:nvSpPr>
        <p:spPr bwMode="auto">
          <a:xfrm>
            <a:off x="10074578" y="193299"/>
            <a:ext cx="1762088" cy="56568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4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rPr>
              <a:t>5. </a:t>
            </a:r>
            <a:r>
              <a:rPr lang="en-GB" sz="1400" b="1" dirty="0" err="1">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rPr>
              <a:t>Gnomeo</a:t>
            </a:r>
            <a:r>
              <a:rPr lang="en-GB" sz="14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rPr>
              <a:t> and Juliet</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Text Box 2">
            <a:extLst>
              <a:ext uri="{FF2B5EF4-FFF2-40B4-BE49-F238E27FC236}">
                <a16:creationId xmlns:a16="http://schemas.microsoft.com/office/drawing/2014/main" id="{B6F50091-A165-407C-8EF3-A65A59B11BA4}"/>
              </a:ext>
            </a:extLst>
          </p:cNvPr>
          <p:cNvSpPr txBox="1">
            <a:spLocks noChangeArrowheads="1"/>
          </p:cNvSpPr>
          <p:nvPr/>
        </p:nvSpPr>
        <p:spPr bwMode="auto">
          <a:xfrm>
            <a:off x="331589" y="5316012"/>
            <a:ext cx="2094256" cy="37411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GB" sz="14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rPr>
              <a:t>6. Despicable Me</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3893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B27D8-401E-40A5-B749-793D1D75B708}"/>
              </a:ext>
            </a:extLst>
          </p:cNvPr>
          <p:cNvSpPr>
            <a:spLocks noGrp="1"/>
          </p:cNvSpPr>
          <p:nvPr>
            <p:ph type="title"/>
          </p:nvPr>
        </p:nvSpPr>
        <p:spPr>
          <a:xfrm>
            <a:off x="646111" y="225287"/>
            <a:ext cx="9404723" cy="1298713"/>
          </a:xfrm>
        </p:spPr>
        <p:txBody>
          <a:bodyPr/>
          <a:lstStyle/>
          <a:p>
            <a:r>
              <a:rPr lang="en-GB" sz="2400" b="1" dirty="0"/>
              <a:t>Round Three: Scavenger Hunt</a:t>
            </a:r>
            <a:br>
              <a:rPr lang="en-GB" sz="2400" dirty="0"/>
            </a:br>
            <a:r>
              <a:rPr lang="en-GB" sz="2400" dirty="0"/>
              <a:t>Can you find the following things around your house – if you find it in 30 seconds (or a minute?!), you get a point!</a:t>
            </a:r>
          </a:p>
        </p:txBody>
      </p:sp>
      <p:sp>
        <p:nvSpPr>
          <p:cNvPr id="3" name="Content Placeholder 2">
            <a:extLst>
              <a:ext uri="{FF2B5EF4-FFF2-40B4-BE49-F238E27FC236}">
                <a16:creationId xmlns:a16="http://schemas.microsoft.com/office/drawing/2014/main" id="{624839DE-C5BB-442D-B00D-A72A7FFAEA74}"/>
              </a:ext>
            </a:extLst>
          </p:cNvPr>
          <p:cNvSpPr>
            <a:spLocks noGrp="1"/>
          </p:cNvSpPr>
          <p:nvPr>
            <p:ph idx="1"/>
          </p:nvPr>
        </p:nvSpPr>
        <p:spPr>
          <a:xfrm>
            <a:off x="344558" y="1524000"/>
            <a:ext cx="9705296" cy="4724399"/>
          </a:xfrm>
        </p:spPr>
        <p:txBody>
          <a:bodyPr/>
          <a:lstStyle/>
          <a:p>
            <a:pPr marL="457200" lvl="0" indent="-457200">
              <a:buFont typeface="+mj-lt"/>
              <a:buAutoNum type="arabicPeriod"/>
            </a:pPr>
            <a:r>
              <a:rPr lang="en-GB" dirty="0"/>
              <a:t>Something red.</a:t>
            </a:r>
          </a:p>
          <a:p>
            <a:pPr marL="457200" lvl="0" indent="-457200">
              <a:buFont typeface="+mj-lt"/>
              <a:buAutoNum type="arabicPeriod"/>
            </a:pPr>
            <a:r>
              <a:rPr lang="en-GB" dirty="0"/>
              <a:t>Something soft.</a:t>
            </a:r>
          </a:p>
          <a:p>
            <a:pPr marL="457200" lvl="0" indent="-457200">
              <a:buFont typeface="+mj-lt"/>
              <a:buAutoNum type="arabicPeriod"/>
            </a:pPr>
            <a:r>
              <a:rPr lang="en-GB" dirty="0"/>
              <a:t>Something with buttons.</a:t>
            </a:r>
          </a:p>
          <a:p>
            <a:pPr marL="457200" lvl="0" indent="-457200">
              <a:buFont typeface="+mj-lt"/>
              <a:buAutoNum type="arabicPeriod"/>
            </a:pPr>
            <a:r>
              <a:rPr lang="en-GB" dirty="0"/>
              <a:t>Something you can eat.</a:t>
            </a:r>
          </a:p>
          <a:p>
            <a:pPr marL="457200" lvl="0" indent="-457200">
              <a:buFont typeface="+mj-lt"/>
              <a:buAutoNum type="arabicPeriod"/>
            </a:pPr>
            <a:r>
              <a:rPr lang="en-GB" dirty="0"/>
              <a:t>Something made of metal.</a:t>
            </a:r>
          </a:p>
          <a:p>
            <a:pPr marL="457200" lvl="0" indent="-457200">
              <a:buFont typeface="+mj-lt"/>
              <a:buAutoNum type="arabicPeriod"/>
            </a:pPr>
            <a:r>
              <a:rPr lang="en-GB" dirty="0"/>
              <a:t>Something you can bend.</a:t>
            </a:r>
          </a:p>
          <a:p>
            <a:pPr marL="457200" lvl="0" indent="-457200">
              <a:buFont typeface="+mj-lt"/>
              <a:buAutoNum type="arabicPeriod"/>
            </a:pPr>
            <a:r>
              <a:rPr lang="en-GB" dirty="0"/>
              <a:t>Something with a pattern.</a:t>
            </a:r>
          </a:p>
          <a:p>
            <a:pPr marL="457200" lvl="0" indent="-457200">
              <a:buFont typeface="+mj-lt"/>
              <a:buAutoNum type="arabicPeriod"/>
            </a:pPr>
            <a:r>
              <a:rPr lang="en-GB" dirty="0"/>
              <a:t>Something shiny.</a:t>
            </a:r>
          </a:p>
          <a:p>
            <a:pPr marL="457200" lvl="0" indent="-457200">
              <a:buFont typeface="+mj-lt"/>
              <a:buAutoNum type="arabicPeriod"/>
            </a:pPr>
            <a:r>
              <a:rPr lang="en-GB" dirty="0"/>
              <a:t>Something from outside.</a:t>
            </a:r>
          </a:p>
          <a:p>
            <a:pPr marL="457200" lvl="0" indent="-457200">
              <a:buFont typeface="+mj-lt"/>
              <a:buAutoNum type="arabicPeriod"/>
            </a:pPr>
            <a:r>
              <a:rPr lang="en-GB" dirty="0"/>
              <a:t>Something smaller than your hand.</a:t>
            </a:r>
          </a:p>
          <a:p>
            <a:pPr marL="0" indent="0">
              <a:buNone/>
            </a:pPr>
            <a:endParaRPr lang="en-GB" dirty="0"/>
          </a:p>
        </p:txBody>
      </p:sp>
    </p:spTree>
    <p:extLst>
      <p:ext uri="{BB962C8B-B14F-4D97-AF65-F5344CB8AC3E}">
        <p14:creationId xmlns:p14="http://schemas.microsoft.com/office/powerpoint/2010/main" val="3547614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FEDFD-B8C7-45B7-A955-66CFA09E5CB9}"/>
              </a:ext>
            </a:extLst>
          </p:cNvPr>
          <p:cNvSpPr>
            <a:spLocks noGrp="1"/>
          </p:cNvSpPr>
          <p:nvPr>
            <p:ph type="title"/>
          </p:nvPr>
        </p:nvSpPr>
        <p:spPr/>
        <p:txBody>
          <a:bodyPr/>
          <a:lstStyle/>
          <a:p>
            <a:r>
              <a:rPr lang="en-GB" dirty="0"/>
              <a:t>Optional Round 4: Music</a:t>
            </a:r>
            <a:br>
              <a:rPr lang="en-GB" dirty="0"/>
            </a:br>
            <a:endParaRPr lang="en-GB" dirty="0"/>
          </a:p>
        </p:txBody>
      </p:sp>
      <p:sp>
        <p:nvSpPr>
          <p:cNvPr id="3" name="Content Placeholder 2">
            <a:extLst>
              <a:ext uri="{FF2B5EF4-FFF2-40B4-BE49-F238E27FC236}">
                <a16:creationId xmlns:a16="http://schemas.microsoft.com/office/drawing/2014/main" id="{2596ACDD-95A2-4646-8DB5-D41D27BE4F3A}"/>
              </a:ext>
            </a:extLst>
          </p:cNvPr>
          <p:cNvSpPr>
            <a:spLocks noGrp="1"/>
          </p:cNvSpPr>
          <p:nvPr>
            <p:ph idx="1"/>
          </p:nvPr>
        </p:nvSpPr>
        <p:spPr>
          <a:xfrm>
            <a:off x="742122" y="1457740"/>
            <a:ext cx="9307731" cy="4790660"/>
          </a:xfrm>
        </p:spPr>
        <p:txBody>
          <a:bodyPr>
            <a:normAutofit lnSpcReduction="10000"/>
          </a:bodyPr>
          <a:lstStyle/>
          <a:p>
            <a:r>
              <a:rPr lang="en-GB" dirty="0">
                <a:solidFill>
                  <a:schemeClr val="bg1"/>
                </a:solidFill>
                <a:highlight>
                  <a:srgbClr val="FF00FF"/>
                </a:highlight>
              </a:rPr>
              <a:t>If you fancy doing a music round, it is very easy if you have a mobile phone or laptop with </a:t>
            </a:r>
            <a:r>
              <a:rPr lang="en-GB" dirty="0" err="1">
                <a:solidFill>
                  <a:schemeClr val="bg1"/>
                </a:solidFill>
                <a:highlight>
                  <a:srgbClr val="FF00FF"/>
                </a:highlight>
              </a:rPr>
              <a:t>youtube</a:t>
            </a:r>
            <a:r>
              <a:rPr lang="en-GB" dirty="0">
                <a:solidFill>
                  <a:schemeClr val="bg1"/>
                </a:solidFill>
                <a:highlight>
                  <a:srgbClr val="FF00FF"/>
                </a:highlight>
              </a:rPr>
              <a:t>, </a:t>
            </a:r>
            <a:r>
              <a:rPr lang="en-GB" dirty="0" err="1">
                <a:solidFill>
                  <a:schemeClr val="bg1"/>
                </a:solidFill>
                <a:highlight>
                  <a:srgbClr val="FF00FF"/>
                </a:highlight>
              </a:rPr>
              <a:t>itunes</a:t>
            </a:r>
            <a:r>
              <a:rPr lang="en-GB" dirty="0">
                <a:solidFill>
                  <a:schemeClr val="bg1"/>
                </a:solidFill>
                <a:highlight>
                  <a:srgbClr val="FF00FF"/>
                </a:highlight>
              </a:rPr>
              <a:t>, </a:t>
            </a:r>
            <a:r>
              <a:rPr lang="en-GB" dirty="0" err="1">
                <a:solidFill>
                  <a:schemeClr val="bg1"/>
                </a:solidFill>
                <a:highlight>
                  <a:srgbClr val="FF00FF"/>
                </a:highlight>
              </a:rPr>
              <a:t>spotify</a:t>
            </a:r>
            <a:r>
              <a:rPr lang="en-GB" dirty="0">
                <a:solidFill>
                  <a:schemeClr val="bg1"/>
                </a:solidFill>
                <a:highlight>
                  <a:srgbClr val="FF00FF"/>
                </a:highlight>
              </a:rPr>
              <a:t> or the likes! </a:t>
            </a:r>
          </a:p>
          <a:p>
            <a:r>
              <a:rPr lang="en-GB" dirty="0">
                <a:solidFill>
                  <a:schemeClr val="bg1"/>
                </a:solidFill>
                <a:highlight>
                  <a:srgbClr val="FF00FF"/>
                </a:highlight>
              </a:rPr>
              <a:t>Just make a wee playlist of songs you think teams might know and play the first 10 seconds or so of each song.</a:t>
            </a:r>
          </a:p>
          <a:p>
            <a:r>
              <a:rPr lang="en-GB" dirty="0">
                <a:solidFill>
                  <a:schemeClr val="bg1"/>
                </a:solidFill>
                <a:highlight>
                  <a:srgbClr val="FF00FF"/>
                </a:highlight>
              </a:rPr>
              <a:t>Let each team have time to write or say the song and/or who sings it, or choose songs from famous films and guess which film each song is from.</a:t>
            </a:r>
          </a:p>
          <a:p>
            <a:pPr marL="0" indent="0" algn="ctr">
              <a:buNone/>
            </a:pPr>
            <a:r>
              <a:rPr lang="en-GB" i="1" dirty="0"/>
              <a:t>I will not attempt a music round because you will just end up with back-to-back Abba and Fleetwood Mac and, although I’m sure I’m not the only one who would enjoy that, there might be some eye rolls!</a:t>
            </a:r>
          </a:p>
          <a:p>
            <a:pPr marL="0" indent="0" algn="ctr">
              <a:buNone/>
            </a:pPr>
            <a:r>
              <a:rPr lang="en-GB" sz="2400" dirty="0">
                <a:solidFill>
                  <a:srgbClr val="7030A0"/>
                </a:solidFill>
                <a:highlight>
                  <a:srgbClr val="00FF00"/>
                </a:highlight>
              </a:rPr>
              <a:t>I hope you have enjoyed doing some quizzing together. Have a very happy weekend everyone!</a:t>
            </a:r>
          </a:p>
          <a:p>
            <a:pPr marL="0" indent="0" algn="ctr">
              <a:buNone/>
            </a:pPr>
            <a:r>
              <a:rPr lang="en-GB" sz="2400" dirty="0">
                <a:solidFill>
                  <a:srgbClr val="7030A0"/>
                </a:solidFill>
                <a:highlight>
                  <a:srgbClr val="00FF00"/>
                </a:highlight>
              </a:rPr>
              <a:t>Take care, love from Mrs Jamieson!</a:t>
            </a:r>
          </a:p>
        </p:txBody>
      </p:sp>
    </p:spTree>
    <p:extLst>
      <p:ext uri="{BB962C8B-B14F-4D97-AF65-F5344CB8AC3E}">
        <p14:creationId xmlns:p14="http://schemas.microsoft.com/office/powerpoint/2010/main" val="2260514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38</TotalTime>
  <Words>685</Words>
  <Application>Microsoft Office PowerPoint</Application>
  <PresentationFormat>Widescreen</PresentationFormat>
  <Paragraphs>67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Comic Sans MS</vt:lpstr>
      <vt:lpstr>Wingdings 3</vt:lpstr>
      <vt:lpstr>Ion</vt:lpstr>
      <vt:lpstr>Kid’s quiz!</vt:lpstr>
      <vt:lpstr>How to play…</vt:lpstr>
      <vt:lpstr>Round One: General Knowledge</vt:lpstr>
      <vt:lpstr>Round One: Answers</vt:lpstr>
      <vt:lpstr>Round Two: Name the Film</vt:lpstr>
      <vt:lpstr>Round Two: Answers</vt:lpstr>
      <vt:lpstr>Round Three: Scavenger Hunt Can you find the following things around your house – if you find it in 30 seconds (or a minute?!), you get a point!</vt:lpstr>
      <vt:lpstr>Optional Round 4: Music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Kid’s quiz!</dc:title>
  <dc:creator>Rowan</dc:creator>
  <cp:lastModifiedBy>Rowan</cp:lastModifiedBy>
  <cp:revision>5</cp:revision>
  <dcterms:created xsi:type="dcterms:W3CDTF">2020-05-13T13:33:36Z</dcterms:created>
  <dcterms:modified xsi:type="dcterms:W3CDTF">2020-05-13T14:12:13Z</dcterms:modified>
</cp:coreProperties>
</file>