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74" r:id="rId3"/>
    <p:sldId id="271" r:id="rId4"/>
    <p:sldId id="266" r:id="rId5"/>
    <p:sldId id="259" r:id="rId6"/>
    <p:sldId id="284" r:id="rId7"/>
    <p:sldId id="282" r:id="rId8"/>
    <p:sldId id="283" r:id="rId9"/>
    <p:sldId id="267" r:id="rId10"/>
    <p:sldId id="276" r:id="rId11"/>
    <p:sldId id="280" r:id="rId12"/>
    <p:sldId id="286" r:id="rId13"/>
    <p:sldId id="275" r:id="rId14"/>
    <p:sldId id="269" r:id="rId15"/>
    <p:sldId id="287"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45819-B1DA-4DC3-84B7-018C5B9919DD}" type="datetimeFigureOut">
              <a:rPr lang="en-GB" smtClean="0"/>
              <a:t>20/05/2017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F4672-8039-483D-BDFF-5BC025812147}" type="slidenum">
              <a:rPr lang="en-GB" smtClean="0"/>
              <a:t>‹#›</a:t>
            </a:fld>
            <a:endParaRPr lang="en-GB"/>
          </a:p>
        </p:txBody>
      </p:sp>
    </p:spTree>
    <p:extLst>
      <p:ext uri="{BB962C8B-B14F-4D97-AF65-F5344CB8AC3E}">
        <p14:creationId xmlns:p14="http://schemas.microsoft.com/office/powerpoint/2010/main" val="8253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Importance of involving families</a:t>
            </a:r>
            <a:endParaRPr lang="en-GB" dirty="0"/>
          </a:p>
        </p:txBody>
      </p:sp>
      <p:sp>
        <p:nvSpPr>
          <p:cNvPr id="4" name="Slide Number Placeholder 3"/>
          <p:cNvSpPr>
            <a:spLocks noGrp="1"/>
          </p:cNvSpPr>
          <p:nvPr>
            <p:ph type="sldNum" sz="quarter" idx="10"/>
          </p:nvPr>
        </p:nvSpPr>
        <p:spPr/>
        <p:txBody>
          <a:bodyPr/>
          <a:lstStyle/>
          <a:p>
            <a:fld id="{6D0F4672-8039-483D-BDFF-5BC025812147}" type="slidenum">
              <a:rPr lang="en-GB" smtClean="0"/>
              <a:t>2</a:t>
            </a:fld>
            <a:endParaRPr lang="en-GB"/>
          </a:p>
        </p:txBody>
      </p:sp>
    </p:spTree>
    <p:extLst>
      <p:ext uri="{BB962C8B-B14F-4D97-AF65-F5344CB8AC3E}">
        <p14:creationId xmlns:p14="http://schemas.microsoft.com/office/powerpoint/2010/main" val="91899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maths can make some people feel.</a:t>
            </a:r>
            <a:endParaRPr lang="en-GB" dirty="0"/>
          </a:p>
        </p:txBody>
      </p:sp>
      <p:sp>
        <p:nvSpPr>
          <p:cNvPr id="4" name="Slide Number Placeholder 3"/>
          <p:cNvSpPr>
            <a:spLocks noGrp="1"/>
          </p:cNvSpPr>
          <p:nvPr>
            <p:ph type="sldNum" sz="quarter" idx="10"/>
          </p:nvPr>
        </p:nvSpPr>
        <p:spPr/>
        <p:txBody>
          <a:bodyPr/>
          <a:lstStyle/>
          <a:p>
            <a:fld id="{6D0F4672-8039-483D-BDFF-5BC025812147}" type="slidenum">
              <a:rPr lang="en-GB" smtClean="0"/>
              <a:t>3</a:t>
            </a:fld>
            <a:endParaRPr lang="en-GB"/>
          </a:p>
        </p:txBody>
      </p:sp>
    </p:spTree>
    <p:extLst>
      <p:ext uri="{BB962C8B-B14F-4D97-AF65-F5344CB8AC3E}">
        <p14:creationId xmlns:p14="http://schemas.microsoft.com/office/powerpoint/2010/main" val="191594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Aims of</a:t>
            </a:r>
            <a:r>
              <a:rPr lang="en-GB" baseline="0" dirty="0" smtClean="0"/>
              <a:t> the event</a:t>
            </a:r>
            <a:endParaRPr lang="en-GB" dirty="0"/>
          </a:p>
        </p:txBody>
      </p:sp>
      <p:sp>
        <p:nvSpPr>
          <p:cNvPr id="4" name="Slide Number Placeholder 3"/>
          <p:cNvSpPr>
            <a:spLocks noGrp="1"/>
          </p:cNvSpPr>
          <p:nvPr>
            <p:ph type="sldNum" sz="quarter" idx="10"/>
          </p:nvPr>
        </p:nvSpPr>
        <p:spPr/>
        <p:txBody>
          <a:bodyPr/>
          <a:lstStyle/>
          <a:p>
            <a:fld id="{6D0F4672-8039-483D-BDFF-5BC025812147}" type="slidenum">
              <a:rPr lang="en-GB" smtClean="0"/>
              <a:t>4</a:t>
            </a:fld>
            <a:endParaRPr lang="en-GB"/>
          </a:p>
        </p:txBody>
      </p:sp>
    </p:spTree>
    <p:extLst>
      <p:ext uri="{BB962C8B-B14F-4D97-AF65-F5344CB8AC3E}">
        <p14:creationId xmlns:p14="http://schemas.microsoft.com/office/powerpoint/2010/main" val="2225194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why secure understanding and</a:t>
            </a:r>
            <a:r>
              <a:rPr lang="en-GB" baseline="0" dirty="0" smtClean="0"/>
              <a:t> confidence with numbers is essential</a:t>
            </a:r>
            <a:endParaRPr lang="en-GB" dirty="0"/>
          </a:p>
        </p:txBody>
      </p:sp>
      <p:sp>
        <p:nvSpPr>
          <p:cNvPr id="4" name="Slide Number Placeholder 3"/>
          <p:cNvSpPr>
            <a:spLocks noGrp="1"/>
          </p:cNvSpPr>
          <p:nvPr>
            <p:ph type="sldNum" sz="quarter" idx="10"/>
          </p:nvPr>
        </p:nvSpPr>
        <p:spPr/>
        <p:txBody>
          <a:bodyPr/>
          <a:lstStyle/>
          <a:p>
            <a:fld id="{6D0F4672-8039-483D-BDFF-5BC025812147}" type="slidenum">
              <a:rPr lang="en-GB" smtClean="0"/>
              <a:t>7</a:t>
            </a:fld>
            <a:endParaRPr lang="en-GB"/>
          </a:p>
        </p:txBody>
      </p:sp>
    </p:spTree>
    <p:extLst>
      <p:ext uri="{BB962C8B-B14F-4D97-AF65-F5344CB8AC3E}">
        <p14:creationId xmlns:p14="http://schemas.microsoft.com/office/powerpoint/2010/main" val="282510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resource for families</a:t>
            </a:r>
            <a:r>
              <a:rPr lang="en-GB" baseline="0" dirty="0" smtClean="0"/>
              <a:t> – clearly demonstrating the importance of being numerate within wide range of work/real life situations.</a:t>
            </a:r>
            <a:endParaRPr lang="en-GB" dirty="0"/>
          </a:p>
        </p:txBody>
      </p:sp>
      <p:sp>
        <p:nvSpPr>
          <p:cNvPr id="4" name="Slide Number Placeholder 3"/>
          <p:cNvSpPr>
            <a:spLocks noGrp="1"/>
          </p:cNvSpPr>
          <p:nvPr>
            <p:ph type="sldNum" sz="quarter" idx="10"/>
          </p:nvPr>
        </p:nvSpPr>
        <p:spPr/>
        <p:txBody>
          <a:bodyPr/>
          <a:lstStyle/>
          <a:p>
            <a:fld id="{6D0F4672-8039-483D-BDFF-5BC025812147}" type="slidenum">
              <a:rPr lang="en-GB" smtClean="0"/>
              <a:t>8</a:t>
            </a:fld>
            <a:endParaRPr lang="en-GB"/>
          </a:p>
        </p:txBody>
      </p:sp>
    </p:spTree>
    <p:extLst>
      <p:ext uri="{BB962C8B-B14F-4D97-AF65-F5344CB8AC3E}">
        <p14:creationId xmlns:p14="http://schemas.microsoft.com/office/powerpoint/2010/main" val="3821946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Concepts</a:t>
            </a:r>
            <a:r>
              <a:rPr lang="en-GB" baseline="0" dirty="0" smtClean="0"/>
              <a:t> underpinning learning in West Lothian</a:t>
            </a:r>
            <a:endParaRPr lang="en-GB" dirty="0"/>
          </a:p>
        </p:txBody>
      </p:sp>
      <p:sp>
        <p:nvSpPr>
          <p:cNvPr id="4" name="Slide Number Placeholder 3"/>
          <p:cNvSpPr>
            <a:spLocks noGrp="1"/>
          </p:cNvSpPr>
          <p:nvPr>
            <p:ph type="sldNum" sz="quarter" idx="10"/>
          </p:nvPr>
        </p:nvSpPr>
        <p:spPr/>
        <p:txBody>
          <a:bodyPr/>
          <a:lstStyle/>
          <a:p>
            <a:fld id="{6D0F4672-8039-483D-BDFF-5BC025812147}" type="slidenum">
              <a:rPr lang="en-GB" smtClean="0"/>
              <a:t>9</a:t>
            </a:fld>
            <a:endParaRPr lang="en-GB"/>
          </a:p>
        </p:txBody>
      </p:sp>
    </p:spTree>
    <p:extLst>
      <p:ext uri="{BB962C8B-B14F-4D97-AF65-F5344CB8AC3E}">
        <p14:creationId xmlns:p14="http://schemas.microsoft.com/office/powerpoint/2010/main" val="2968090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Video clip of Jo </a:t>
            </a:r>
            <a:r>
              <a:rPr lang="en-GB" dirty="0" err="1" smtClean="0"/>
              <a:t>Boaler</a:t>
            </a:r>
            <a:r>
              <a:rPr lang="en-GB" dirty="0" smtClean="0"/>
              <a:t> introducing</a:t>
            </a:r>
            <a:r>
              <a:rPr lang="en-GB" baseline="0" dirty="0" smtClean="0"/>
              <a:t> </a:t>
            </a:r>
            <a:r>
              <a:rPr lang="en-GB" baseline="0" dirty="0" err="1" smtClean="0"/>
              <a:t>Numbertalks</a:t>
            </a:r>
            <a:r>
              <a:rPr lang="en-GB" baseline="0" dirty="0" smtClean="0"/>
              <a:t> and relevance for children. </a:t>
            </a:r>
            <a:endParaRPr lang="en-GB" dirty="0"/>
          </a:p>
        </p:txBody>
      </p:sp>
      <p:sp>
        <p:nvSpPr>
          <p:cNvPr id="4" name="Slide Number Placeholder 3"/>
          <p:cNvSpPr>
            <a:spLocks noGrp="1"/>
          </p:cNvSpPr>
          <p:nvPr>
            <p:ph type="sldNum" sz="quarter" idx="10"/>
          </p:nvPr>
        </p:nvSpPr>
        <p:spPr/>
        <p:txBody>
          <a:bodyPr/>
          <a:lstStyle/>
          <a:p>
            <a:fld id="{6D0F4672-8039-483D-BDFF-5BC025812147}" type="slidenum">
              <a:rPr lang="en-GB" smtClean="0"/>
              <a:t>12</a:t>
            </a:fld>
            <a:endParaRPr lang="en-GB"/>
          </a:p>
        </p:txBody>
      </p:sp>
    </p:spTree>
    <p:extLst>
      <p:ext uri="{BB962C8B-B14F-4D97-AF65-F5344CB8AC3E}">
        <p14:creationId xmlns:p14="http://schemas.microsoft.com/office/powerpoint/2010/main" val="197990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A40A150-2139-4CFE-AE95-AA7E41954545}" type="datetimeFigureOut">
              <a:rPr lang="en-GB" smtClean="0"/>
              <a:t>20/05/2017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B7A658-859F-48AD-BD55-1DB54E1367D5}" type="slidenum">
              <a:rPr lang="en-GB" smtClean="0"/>
              <a:t>‹#›</a:t>
            </a:fld>
            <a:endParaRPr lang="en-GB"/>
          </a:p>
        </p:txBody>
      </p:sp>
    </p:spTree>
    <p:extLst>
      <p:ext uri="{BB962C8B-B14F-4D97-AF65-F5344CB8AC3E}">
        <p14:creationId xmlns:p14="http://schemas.microsoft.com/office/powerpoint/2010/main" val="1884202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40A150-2139-4CFE-AE95-AA7E41954545}" type="datetimeFigureOut">
              <a:rPr lang="en-GB" smtClean="0"/>
              <a:t>20/05/2017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B7A658-859F-48AD-BD55-1DB54E1367D5}" type="slidenum">
              <a:rPr lang="en-GB" smtClean="0"/>
              <a:t>‹#›</a:t>
            </a:fld>
            <a:endParaRPr lang="en-GB"/>
          </a:p>
        </p:txBody>
      </p:sp>
    </p:spTree>
    <p:extLst>
      <p:ext uri="{BB962C8B-B14F-4D97-AF65-F5344CB8AC3E}">
        <p14:creationId xmlns:p14="http://schemas.microsoft.com/office/powerpoint/2010/main" val="107768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40A150-2139-4CFE-AE95-AA7E41954545}" type="datetimeFigureOut">
              <a:rPr lang="en-GB" smtClean="0"/>
              <a:t>20/05/2017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B7A658-859F-48AD-BD55-1DB54E1367D5}" type="slidenum">
              <a:rPr lang="en-GB" smtClean="0"/>
              <a:t>‹#›</a:t>
            </a:fld>
            <a:endParaRPr lang="en-GB"/>
          </a:p>
        </p:txBody>
      </p:sp>
    </p:spTree>
    <p:extLst>
      <p:ext uri="{BB962C8B-B14F-4D97-AF65-F5344CB8AC3E}">
        <p14:creationId xmlns:p14="http://schemas.microsoft.com/office/powerpoint/2010/main" val="20976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40A150-2139-4CFE-AE95-AA7E41954545}" type="datetimeFigureOut">
              <a:rPr lang="en-GB" smtClean="0"/>
              <a:t>20/05/2017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B7A658-859F-48AD-BD55-1DB54E1367D5}" type="slidenum">
              <a:rPr lang="en-GB" smtClean="0"/>
              <a:t>‹#›</a:t>
            </a:fld>
            <a:endParaRPr lang="en-GB"/>
          </a:p>
        </p:txBody>
      </p:sp>
    </p:spTree>
    <p:extLst>
      <p:ext uri="{BB962C8B-B14F-4D97-AF65-F5344CB8AC3E}">
        <p14:creationId xmlns:p14="http://schemas.microsoft.com/office/powerpoint/2010/main" val="127285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40A150-2139-4CFE-AE95-AA7E41954545}" type="datetimeFigureOut">
              <a:rPr lang="en-GB" smtClean="0"/>
              <a:t>20/05/2017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B7A658-859F-48AD-BD55-1DB54E1367D5}" type="slidenum">
              <a:rPr lang="en-GB" smtClean="0"/>
              <a:t>‹#›</a:t>
            </a:fld>
            <a:endParaRPr lang="en-GB"/>
          </a:p>
        </p:txBody>
      </p:sp>
    </p:spTree>
    <p:extLst>
      <p:ext uri="{BB962C8B-B14F-4D97-AF65-F5344CB8AC3E}">
        <p14:creationId xmlns:p14="http://schemas.microsoft.com/office/powerpoint/2010/main" val="2152292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A40A150-2139-4CFE-AE95-AA7E41954545}" type="datetimeFigureOut">
              <a:rPr lang="en-GB" smtClean="0"/>
              <a:t>20/05/2017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B7A658-859F-48AD-BD55-1DB54E1367D5}" type="slidenum">
              <a:rPr lang="en-GB" smtClean="0"/>
              <a:t>‹#›</a:t>
            </a:fld>
            <a:endParaRPr lang="en-GB"/>
          </a:p>
        </p:txBody>
      </p:sp>
    </p:spTree>
    <p:extLst>
      <p:ext uri="{BB962C8B-B14F-4D97-AF65-F5344CB8AC3E}">
        <p14:creationId xmlns:p14="http://schemas.microsoft.com/office/powerpoint/2010/main" val="132119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A40A150-2139-4CFE-AE95-AA7E41954545}" type="datetimeFigureOut">
              <a:rPr lang="en-GB" smtClean="0"/>
              <a:t>20/05/2017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B7A658-859F-48AD-BD55-1DB54E1367D5}" type="slidenum">
              <a:rPr lang="en-GB" smtClean="0"/>
              <a:t>‹#›</a:t>
            </a:fld>
            <a:endParaRPr lang="en-GB"/>
          </a:p>
        </p:txBody>
      </p:sp>
    </p:spTree>
    <p:extLst>
      <p:ext uri="{BB962C8B-B14F-4D97-AF65-F5344CB8AC3E}">
        <p14:creationId xmlns:p14="http://schemas.microsoft.com/office/powerpoint/2010/main" val="59753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A40A150-2139-4CFE-AE95-AA7E41954545}" type="datetimeFigureOut">
              <a:rPr lang="en-GB" smtClean="0"/>
              <a:t>20/05/2017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B7A658-859F-48AD-BD55-1DB54E1367D5}" type="slidenum">
              <a:rPr lang="en-GB" smtClean="0"/>
              <a:t>‹#›</a:t>
            </a:fld>
            <a:endParaRPr lang="en-GB"/>
          </a:p>
        </p:txBody>
      </p:sp>
    </p:spTree>
    <p:extLst>
      <p:ext uri="{BB962C8B-B14F-4D97-AF65-F5344CB8AC3E}">
        <p14:creationId xmlns:p14="http://schemas.microsoft.com/office/powerpoint/2010/main" val="151644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A150-2139-4CFE-AE95-AA7E41954545}" type="datetimeFigureOut">
              <a:rPr lang="en-GB" smtClean="0"/>
              <a:t>20/05/2017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B7A658-859F-48AD-BD55-1DB54E1367D5}" type="slidenum">
              <a:rPr lang="en-GB" smtClean="0"/>
              <a:t>‹#›</a:t>
            </a:fld>
            <a:endParaRPr lang="en-GB"/>
          </a:p>
        </p:txBody>
      </p:sp>
    </p:spTree>
    <p:extLst>
      <p:ext uri="{BB962C8B-B14F-4D97-AF65-F5344CB8AC3E}">
        <p14:creationId xmlns:p14="http://schemas.microsoft.com/office/powerpoint/2010/main" val="563050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0A150-2139-4CFE-AE95-AA7E41954545}" type="datetimeFigureOut">
              <a:rPr lang="en-GB" smtClean="0"/>
              <a:t>20/05/2017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B7A658-859F-48AD-BD55-1DB54E1367D5}" type="slidenum">
              <a:rPr lang="en-GB" smtClean="0"/>
              <a:t>‹#›</a:t>
            </a:fld>
            <a:endParaRPr lang="en-GB"/>
          </a:p>
        </p:txBody>
      </p:sp>
    </p:spTree>
    <p:extLst>
      <p:ext uri="{BB962C8B-B14F-4D97-AF65-F5344CB8AC3E}">
        <p14:creationId xmlns:p14="http://schemas.microsoft.com/office/powerpoint/2010/main" val="18227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0A150-2139-4CFE-AE95-AA7E41954545}" type="datetimeFigureOut">
              <a:rPr lang="en-GB" smtClean="0"/>
              <a:t>20/05/2017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B7A658-859F-48AD-BD55-1DB54E1367D5}" type="slidenum">
              <a:rPr lang="en-GB" smtClean="0"/>
              <a:t>‹#›</a:t>
            </a:fld>
            <a:endParaRPr lang="en-GB"/>
          </a:p>
        </p:txBody>
      </p:sp>
    </p:spTree>
    <p:extLst>
      <p:ext uri="{BB962C8B-B14F-4D97-AF65-F5344CB8AC3E}">
        <p14:creationId xmlns:p14="http://schemas.microsoft.com/office/powerpoint/2010/main" val="290297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A150-2139-4CFE-AE95-AA7E41954545}" type="datetimeFigureOut">
              <a:rPr lang="en-GB" smtClean="0"/>
              <a:t>20/05/2017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7A658-859F-48AD-BD55-1DB54E1367D5}" type="slidenum">
              <a:rPr lang="en-GB" smtClean="0"/>
              <a:t>‹#›</a:t>
            </a:fld>
            <a:endParaRPr lang="en-GB"/>
          </a:p>
        </p:txBody>
      </p:sp>
    </p:spTree>
    <p:extLst>
      <p:ext uri="{BB962C8B-B14F-4D97-AF65-F5344CB8AC3E}">
        <p14:creationId xmlns:p14="http://schemas.microsoft.com/office/powerpoint/2010/main" val="2939832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3icoSeGqQtY"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youtube.com/watch?v=yXNG6GKFhQM"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s://www.google.co.uk/url?sa=i&amp;rct=j&amp;q=&amp;esrc=s&amp;source=images&amp;cd=&amp;cad=rja&amp;uact=8&amp;ved=0CAcQjRw&amp;url=https://bradshawjam.wordpress.com/instruction-2/playing-fraction-pies/&amp;ei=7DnRVIqdBMLYarP4gaAN&amp;psig=AFQjCNHcefyWaFe4ipWur0V84HQ5XhAEQw&amp;ust=1423084246467020"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CAcQjRw&amp;url=http://www.forwallpaper.com/wallpaper/apple-and-half-750314.html&amp;ei=gTjRVJKKGs3savrvgegF&amp;bvm=bv.85076809,d.ZGU&amp;psig=AFQjCNFRoyJAQ_zLMKWRcR5HsfGJXZKaLg&amp;ust=1423084037719075" TargetMode="External"/><Relationship Id="rId5" Type="http://schemas.openxmlformats.org/officeDocument/2006/relationships/image" Target="../media/image14.jpeg"/><Relationship Id="rId4" Type="http://schemas.openxmlformats.org/officeDocument/2006/relationships/hyperlink" Target="http://www.google.co.uk/url?sa=i&amp;rct=j&amp;q=&amp;esrc=s&amp;source=images&amp;cd=&amp;cad=rja&amp;uact=8&amp;ved=0CAcQjRw&amp;url=http://otswithapps.com/2013/11/02/math-visual-fraction-apps/&amp;ei=NzrRVIPtN5PPaKeMgaAP&amp;psig=AFQjCNHcefyWaFe4ipWur0V84HQ5XhAEQw&amp;ust=142308424646702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khanacademy.org/" TargetMode="External"/><Relationship Id="rId7" Type="http://schemas.openxmlformats.org/officeDocument/2006/relationships/image" Target="../media/image19.jpg"/><Relationship Id="rId2" Type="http://schemas.openxmlformats.org/officeDocument/2006/relationships/hyperlink" Target="http://www.familymathstoolkit.org.uk/" TargetMode="External"/><Relationship Id="rId1" Type="http://schemas.openxmlformats.org/officeDocument/2006/relationships/slideLayout" Target="../slideLayouts/slideLayout2.xml"/><Relationship Id="rId6" Type="http://schemas.openxmlformats.org/officeDocument/2006/relationships/hyperlink" Target="http://www.bridgewaterprimary.net/index.php/our-parents/curriculum-information" TargetMode="External"/><Relationship Id="rId5" Type="http://schemas.openxmlformats.org/officeDocument/2006/relationships/hyperlink" Target="http://www.bridgewaterprimary.net/index.php/our-parents/multiplication-support-booklet" TargetMode="External"/><Relationship Id="rId4" Type="http://schemas.openxmlformats.org/officeDocument/2006/relationships/hyperlink" Target="http://www.educationscotland.gov.uk/parentzon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banteerns.ie/primaryscience/maths-week-2013-by-david-o-6th.html&amp;ei=OFDRVPGkE8GzaYXmgLAL&amp;psig=AFQjCNEjRYnhCyPLvqEbWeZQPijh16qCuQ&amp;ust=142309004065840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77528" y="2564904"/>
            <a:ext cx="7772400" cy="3888432"/>
          </a:xfrm>
        </p:spPr>
        <p:txBody>
          <a:bodyPr>
            <a:normAutofit/>
          </a:bodyPr>
          <a:lstStyle/>
          <a:p>
            <a:pPr eaLnBrk="1" fontAlgn="auto" hangingPunct="1">
              <a:spcAft>
                <a:spcPts val="0"/>
              </a:spcAft>
              <a:defRPr/>
            </a:pPr>
            <a:r>
              <a:rPr lang="en-GB" sz="4800" dirty="0" smtClean="0">
                <a:solidFill>
                  <a:schemeClr val="tx2"/>
                </a:solidFill>
                <a:latin typeface="Kristen ITC" panose="03050502040202030202" pitchFamily="66" charset="0"/>
              </a:rPr>
              <a:t>Welcome to our </a:t>
            </a:r>
            <a:br>
              <a:rPr lang="en-GB" sz="4800" dirty="0" smtClean="0">
                <a:solidFill>
                  <a:schemeClr val="tx2"/>
                </a:solidFill>
                <a:latin typeface="Kristen ITC" panose="03050502040202030202" pitchFamily="66" charset="0"/>
              </a:rPr>
            </a:br>
            <a:r>
              <a:rPr lang="en-GB" sz="4800" dirty="0" smtClean="0">
                <a:solidFill>
                  <a:schemeClr val="tx2"/>
                </a:solidFill>
                <a:latin typeface="Kristen ITC" panose="03050502040202030202" pitchFamily="66" charset="0"/>
              </a:rPr>
              <a:t>Family Learning Event </a:t>
            </a:r>
            <a:br>
              <a:rPr lang="en-GB" sz="4800" dirty="0" smtClean="0">
                <a:solidFill>
                  <a:schemeClr val="tx2"/>
                </a:solidFill>
                <a:latin typeface="Kristen ITC" panose="03050502040202030202" pitchFamily="66" charset="0"/>
              </a:rPr>
            </a:br>
            <a:r>
              <a:rPr lang="en-GB" sz="4800" dirty="0" smtClean="0">
                <a:solidFill>
                  <a:schemeClr val="tx2"/>
                </a:solidFill>
                <a:latin typeface="Kristen ITC" panose="03050502040202030202" pitchFamily="66" charset="0"/>
              </a:rPr>
              <a:t>for </a:t>
            </a:r>
            <a:br>
              <a:rPr lang="en-GB" sz="4800" dirty="0" smtClean="0">
                <a:solidFill>
                  <a:schemeClr val="tx2"/>
                </a:solidFill>
                <a:latin typeface="Kristen ITC" panose="03050502040202030202" pitchFamily="66" charset="0"/>
              </a:rPr>
            </a:br>
            <a:r>
              <a:rPr lang="en-GB" sz="4800" dirty="0" smtClean="0">
                <a:solidFill>
                  <a:schemeClr val="tx2"/>
                </a:solidFill>
                <a:latin typeface="Kristen ITC" panose="03050502040202030202" pitchFamily="66" charset="0"/>
              </a:rPr>
              <a:t>Multiplication &amp; Division </a:t>
            </a:r>
            <a:endParaRPr lang="en-US" sz="4800" dirty="0" smtClean="0">
              <a:solidFill>
                <a:schemeClr val="tx2"/>
              </a:solidFill>
              <a:latin typeface="Kristen ITC" panose="03050502040202030202" pitchFamily="66"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212" t="-9598" r="-6414" b="-7712"/>
          <a:stretch/>
        </p:blipFill>
        <p:spPr>
          <a:xfrm>
            <a:off x="3554361" y="221227"/>
            <a:ext cx="2418735" cy="2241754"/>
          </a:xfrm>
          <a:prstGeom prst="ellipse">
            <a:avLst/>
          </a:prstGeom>
          <a:solidFill>
            <a:schemeClr val="bg1"/>
          </a:solidFill>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5303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https://icebreakerideas.com/wp-content/uploads/2016/08/Brain-Teasers-for-Kids-e1472520778999.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7758"/>
            <a:ext cx="9144000" cy="6875758"/>
          </a:xfrm>
          <a:prstGeom prst="rect">
            <a:avLst/>
          </a:prstGeom>
          <a:noFill/>
          <a:ln>
            <a:noFill/>
          </a:ln>
        </p:spPr>
      </p:pic>
      <p:sp>
        <p:nvSpPr>
          <p:cNvPr id="3" name="Content Placeholder 2"/>
          <p:cNvSpPr>
            <a:spLocks noGrp="1"/>
          </p:cNvSpPr>
          <p:nvPr>
            <p:ph idx="1"/>
          </p:nvPr>
        </p:nvSpPr>
        <p:spPr>
          <a:xfrm>
            <a:off x="-13871" y="21206"/>
            <a:ext cx="9144000" cy="6836794"/>
          </a:xfrm>
        </p:spPr>
        <p:txBody>
          <a:bodyPr>
            <a:normAutofit fontScale="92500"/>
          </a:bodyPr>
          <a:lstStyle/>
          <a:p>
            <a:pPr marL="0" indent="0" algn="ctr">
              <a:buNone/>
            </a:pPr>
            <a:endParaRPr lang="en-GB" sz="4800" dirty="0" smtClean="0"/>
          </a:p>
          <a:p>
            <a:pPr marL="0" indent="0" algn="ctr">
              <a:buNone/>
            </a:pPr>
            <a:r>
              <a:rPr lang="en-GB" sz="5800" b="1" dirty="0" smtClean="0"/>
              <a:t>“ </a:t>
            </a:r>
            <a:r>
              <a:rPr lang="en-GB" sz="5800" b="1" dirty="0">
                <a:latin typeface="Comic Sans MS" panose="030F0702030302020204" pitchFamily="66" charset="0"/>
              </a:rPr>
              <a:t>… aptitude is the length of time it takes a person to learn, not how ‘bright’ a person is, that is, everyone can learn given the right circumstances.”</a:t>
            </a:r>
          </a:p>
          <a:p>
            <a:pPr marL="0" indent="0">
              <a:buNone/>
            </a:pPr>
            <a:endParaRPr lang="en-GB" sz="2200" dirty="0" smtClean="0">
              <a:latin typeface="Comic Sans MS" panose="030F0702030302020204" pitchFamily="66" charset="0"/>
            </a:endParaRPr>
          </a:p>
          <a:p>
            <a:pPr marL="0" indent="0">
              <a:buNone/>
            </a:pPr>
            <a:r>
              <a:rPr lang="en-GB" sz="2200" dirty="0" smtClean="0">
                <a:latin typeface="Comic Sans MS" panose="030F0702030302020204" pitchFamily="66" charset="0"/>
              </a:rPr>
              <a:t>Notes </a:t>
            </a:r>
            <a:r>
              <a:rPr lang="en-GB" sz="2200" dirty="0">
                <a:latin typeface="Comic Sans MS" panose="030F0702030302020204" pitchFamily="66" charset="0"/>
              </a:rPr>
              <a:t>from Benjamin Bloom’s L</a:t>
            </a:r>
            <a:r>
              <a:rPr lang="en-GB" sz="2200" dirty="0" smtClean="0">
                <a:latin typeface="Comic Sans MS" panose="030F0702030302020204" pitchFamily="66" charset="0"/>
              </a:rPr>
              <a:t>ecture, ACSA</a:t>
            </a:r>
            <a:r>
              <a:rPr lang="en-GB" sz="2200" dirty="0">
                <a:latin typeface="Comic Sans MS" panose="030F0702030302020204" pitchFamily="66" charset="0"/>
              </a:rPr>
              <a:t>, April </a:t>
            </a:r>
            <a:r>
              <a:rPr lang="en-GB" sz="2200" dirty="0" smtClean="0">
                <a:latin typeface="Comic Sans MS" panose="030F0702030302020204" pitchFamily="66" charset="0"/>
              </a:rPr>
              <a:t>1987</a:t>
            </a:r>
          </a:p>
        </p:txBody>
      </p:sp>
    </p:spTree>
    <p:extLst>
      <p:ext uri="{BB962C8B-B14F-4D97-AF65-F5344CB8AC3E}">
        <p14:creationId xmlns:p14="http://schemas.microsoft.com/office/powerpoint/2010/main" val="3146253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latin typeface="Kristen ITC" panose="03050502040202030202" pitchFamily="66" charset="0"/>
              </a:rPr>
              <a:t>I can’t do it…yet – Growth </a:t>
            </a:r>
            <a:r>
              <a:rPr lang="en-GB" sz="4000" dirty="0" err="1" smtClean="0">
                <a:latin typeface="Kristen ITC" panose="03050502040202030202" pitchFamily="66" charset="0"/>
              </a:rPr>
              <a:t>Mindset</a:t>
            </a:r>
            <a:endParaRPr lang="en-GB" sz="4000" dirty="0">
              <a:latin typeface="Kristen ITC" panose="03050502040202030202" pitchFamily="66" charset="0"/>
            </a:endParaRPr>
          </a:p>
        </p:txBody>
      </p:sp>
      <p:sp>
        <p:nvSpPr>
          <p:cNvPr id="3" name="Content Placeholder 2"/>
          <p:cNvSpPr>
            <a:spLocks noGrp="1"/>
          </p:cNvSpPr>
          <p:nvPr>
            <p:ph sz="quarter" idx="1"/>
          </p:nvPr>
        </p:nvSpPr>
        <p:spPr/>
        <p:txBody>
          <a:bodyPr>
            <a:normAutofit fontScale="85000" lnSpcReduction="20000"/>
          </a:bodyPr>
          <a:lstStyle/>
          <a:p>
            <a:r>
              <a:rPr lang="en-GB" sz="2400" i="0" dirty="0" smtClean="0">
                <a:solidFill>
                  <a:srgbClr val="515940"/>
                </a:solidFill>
                <a:latin typeface="Kristen ITC" panose="03050502040202030202" pitchFamily="66" charset="0"/>
              </a:rPr>
              <a:t>Perhaps most important of all, encourage a growth </a:t>
            </a:r>
            <a:r>
              <a:rPr lang="en-GB" sz="2400" i="0" dirty="0" err="1" smtClean="0">
                <a:solidFill>
                  <a:srgbClr val="515940"/>
                </a:solidFill>
                <a:latin typeface="Kristen ITC" panose="03050502040202030202" pitchFamily="66" charset="0"/>
              </a:rPr>
              <a:t>mindset</a:t>
            </a:r>
            <a:r>
              <a:rPr lang="en-GB" sz="2400" i="0" dirty="0" smtClean="0">
                <a:solidFill>
                  <a:srgbClr val="515940"/>
                </a:solidFill>
                <a:latin typeface="Kristen ITC" panose="03050502040202030202" pitchFamily="66" charset="0"/>
              </a:rPr>
              <a:t>, i.e. the idea that ability and smartness change as you work more and learn more. </a:t>
            </a:r>
          </a:p>
          <a:p>
            <a:pPr marL="0" indent="0">
              <a:buNone/>
            </a:pPr>
            <a:endParaRPr lang="en-GB" sz="2400" b="0" i="0" dirty="0" smtClean="0">
              <a:solidFill>
                <a:srgbClr val="515940"/>
              </a:solidFill>
              <a:effectLst/>
              <a:latin typeface="Verdana"/>
            </a:endParaRPr>
          </a:p>
          <a:p>
            <a:r>
              <a:rPr lang="en-GB" sz="2400" b="0" i="0" dirty="0" smtClean="0">
                <a:solidFill>
                  <a:srgbClr val="515940"/>
                </a:solidFill>
                <a:effectLst/>
                <a:latin typeface="Kristen ITC" panose="03050502040202030202" pitchFamily="66" charset="0"/>
              </a:rPr>
              <a:t>The opposite to this is a fixed </a:t>
            </a:r>
            <a:r>
              <a:rPr lang="en-GB" sz="2400" b="0" i="0" dirty="0" err="1" smtClean="0">
                <a:solidFill>
                  <a:srgbClr val="515940"/>
                </a:solidFill>
                <a:effectLst/>
                <a:latin typeface="Kristen ITC" panose="03050502040202030202" pitchFamily="66" charset="0"/>
              </a:rPr>
              <a:t>mindset</a:t>
            </a:r>
            <a:r>
              <a:rPr lang="en-GB" sz="2400" b="0" i="0" dirty="0" smtClean="0">
                <a:solidFill>
                  <a:srgbClr val="515940"/>
                </a:solidFill>
                <a:effectLst/>
                <a:latin typeface="Kristen ITC" panose="03050502040202030202" pitchFamily="66" charset="0"/>
              </a:rPr>
              <a:t>, where the idea is that ability is fixed and you can either do maths or you can’t. When children have a growth </a:t>
            </a:r>
            <a:r>
              <a:rPr lang="en-GB" sz="2400" b="0" i="0" dirty="0" err="1" smtClean="0">
                <a:solidFill>
                  <a:srgbClr val="515940"/>
                </a:solidFill>
                <a:effectLst/>
                <a:latin typeface="Kristen ITC" panose="03050502040202030202" pitchFamily="66" charset="0"/>
              </a:rPr>
              <a:t>mindset</a:t>
            </a:r>
            <a:r>
              <a:rPr lang="en-GB" sz="2400" b="0" i="0" dirty="0" smtClean="0">
                <a:solidFill>
                  <a:srgbClr val="515940"/>
                </a:solidFill>
                <a:effectLst/>
                <a:latin typeface="Kristen ITC" panose="03050502040202030202" pitchFamily="66" charset="0"/>
              </a:rPr>
              <a:t>, they do well with challenges and do better in school overall (</a:t>
            </a:r>
            <a:r>
              <a:rPr lang="en-GB" sz="2400" b="0" i="0" dirty="0" err="1" smtClean="0">
                <a:solidFill>
                  <a:srgbClr val="515940"/>
                </a:solidFill>
                <a:effectLst/>
                <a:latin typeface="Kristen ITC" panose="03050502040202030202" pitchFamily="66" charset="0"/>
              </a:rPr>
              <a:t>Dweck</a:t>
            </a:r>
            <a:r>
              <a:rPr lang="en-GB" sz="2400" b="0" i="0" dirty="0" smtClean="0">
                <a:solidFill>
                  <a:srgbClr val="515940"/>
                </a:solidFill>
                <a:effectLst/>
                <a:latin typeface="Kristen ITC" panose="03050502040202030202" pitchFamily="66" charset="0"/>
              </a:rPr>
              <a:t>, 2006)</a:t>
            </a:r>
            <a:endParaRPr lang="en-GB" sz="2400" dirty="0">
              <a:latin typeface="Kristen ITC" panose="03050502040202030202" pitchFamily="66" charset="0"/>
            </a:endParaRPr>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076056" y="1556792"/>
            <a:ext cx="3240360" cy="4320480"/>
          </a:xfrm>
        </p:spPr>
      </p:pic>
      <p:sp>
        <p:nvSpPr>
          <p:cNvPr id="4" name="Rectangle 3"/>
          <p:cNvSpPr/>
          <p:nvPr/>
        </p:nvSpPr>
        <p:spPr>
          <a:xfrm>
            <a:off x="755576" y="6139626"/>
            <a:ext cx="6912768" cy="369332"/>
          </a:xfrm>
          <a:prstGeom prst="rect">
            <a:avLst/>
          </a:prstGeom>
        </p:spPr>
        <p:txBody>
          <a:bodyPr wrap="square">
            <a:spAutoFit/>
          </a:bodyPr>
          <a:lstStyle/>
          <a:p>
            <a:r>
              <a:rPr lang="en-GB" dirty="0" smtClean="0">
                <a:hlinkClick r:id="rId3"/>
              </a:rPr>
              <a:t>Jo </a:t>
            </a:r>
            <a:r>
              <a:rPr lang="en-GB" dirty="0" err="1" smtClean="0">
                <a:hlinkClick r:id="rId3"/>
              </a:rPr>
              <a:t>Boaler</a:t>
            </a:r>
            <a:r>
              <a:rPr lang="en-GB" dirty="0" smtClean="0">
                <a:hlinkClick r:id="rId3"/>
              </a:rPr>
              <a:t> - Growth Mindset</a:t>
            </a:r>
            <a:endParaRPr lang="en-GB" dirty="0"/>
          </a:p>
        </p:txBody>
      </p:sp>
    </p:spTree>
    <p:extLst>
      <p:ext uri="{BB962C8B-B14F-4D97-AF65-F5344CB8AC3E}">
        <p14:creationId xmlns:p14="http://schemas.microsoft.com/office/powerpoint/2010/main" val="3786447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827584" y="550756"/>
            <a:ext cx="7434733" cy="5470532"/>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3396474" y="250643"/>
            <a:ext cx="4195337" cy="2451237"/>
          </a:xfrm>
          <a:prstGeom prst="rect">
            <a:avLst/>
          </a:prstGeom>
          <a:noFill/>
          <a:ln w="9525">
            <a:noFill/>
            <a:miter lim="800000"/>
            <a:headEnd/>
            <a:tailEnd/>
          </a:ln>
        </p:spPr>
      </p:pic>
      <p:sp>
        <p:nvSpPr>
          <p:cNvPr id="9" name="Rectangle 8"/>
          <p:cNvSpPr/>
          <p:nvPr/>
        </p:nvSpPr>
        <p:spPr>
          <a:xfrm>
            <a:off x="323527" y="6221659"/>
            <a:ext cx="1224137" cy="369332"/>
          </a:xfrm>
          <a:prstGeom prst="rect">
            <a:avLst/>
          </a:prstGeom>
        </p:spPr>
        <p:txBody>
          <a:bodyPr wrap="square">
            <a:spAutoFit/>
          </a:bodyPr>
          <a:lstStyle/>
          <a:p>
            <a:r>
              <a:rPr lang="en-GB" dirty="0" smtClean="0">
                <a:hlinkClick r:id="rId5"/>
              </a:rPr>
              <a:t>Jo </a:t>
            </a:r>
            <a:r>
              <a:rPr lang="en-GB" dirty="0" err="1" smtClean="0">
                <a:hlinkClick r:id="rId5"/>
              </a:rPr>
              <a:t>Boaler</a:t>
            </a:r>
            <a:endParaRPr lang="en-GB" dirty="0" smtClean="0"/>
          </a:p>
        </p:txBody>
      </p:sp>
    </p:spTree>
    <p:extLst>
      <p:ext uri="{BB962C8B-B14F-4D97-AF65-F5344CB8AC3E}">
        <p14:creationId xmlns:p14="http://schemas.microsoft.com/office/powerpoint/2010/main" val="1595947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 </a:t>
            </a:r>
            <a:r>
              <a:rPr lang="en-GB" dirty="0" smtClean="0">
                <a:latin typeface="Kristen ITC" panose="03050502040202030202" pitchFamily="66" charset="0"/>
              </a:rPr>
              <a:t>CPA Approach</a:t>
            </a:r>
            <a:endParaRPr lang="en-GB" dirty="0">
              <a:latin typeface="Kristen ITC" panose="03050502040202030202" pitchFamily="66" charset="0"/>
            </a:endParaRPr>
          </a:p>
        </p:txBody>
      </p:sp>
      <p:sp>
        <p:nvSpPr>
          <p:cNvPr id="3" name="Content Placeholder 2"/>
          <p:cNvSpPr>
            <a:spLocks noGrp="1"/>
          </p:cNvSpPr>
          <p:nvPr>
            <p:ph idx="1"/>
          </p:nvPr>
        </p:nvSpPr>
        <p:spPr/>
        <p:txBody>
          <a:bodyPr>
            <a:normAutofit/>
          </a:bodyPr>
          <a:lstStyle/>
          <a:p>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latin typeface="Comic Sans MS" panose="030F0702030302020204" pitchFamily="66" charset="0"/>
            </a:endParaRPr>
          </a:p>
          <a:p>
            <a:pPr marL="0" indent="0">
              <a:buNone/>
            </a:pPr>
            <a:r>
              <a:rPr lang="en-GB" sz="2800" dirty="0" smtClean="0">
                <a:latin typeface="Kristen ITC" panose="03050502040202030202" pitchFamily="66" charset="0"/>
              </a:rPr>
              <a:t>CONCRETE  </a:t>
            </a:r>
            <a:r>
              <a:rPr lang="en-GB" sz="2800" dirty="0" smtClean="0">
                <a:latin typeface="Kristen ITC" panose="03050502040202030202" pitchFamily="66" charset="0"/>
                <a:sym typeface="Wingdings"/>
              </a:rPr>
              <a:t>  PICTORIAL   ABSTRACT</a:t>
            </a:r>
            <a:endParaRPr lang="en-GB" sz="2800" dirty="0">
              <a:latin typeface="Kristen ITC" panose="03050502040202030202" pitchFamily="66" charset="0"/>
            </a:endParaRPr>
          </a:p>
        </p:txBody>
      </p:sp>
      <p:pic>
        <p:nvPicPr>
          <p:cNvPr id="6" name="Picture 5" descr="https://encrypted-tbn2.gstatic.com/images?q=tbn:ANd9GcQpcqMQtk68IhcFmg2cccFDVgc8QKzqxlDAKDGg7a58fCdq-AeA">
            <a:hlinkClick r:id="rId2"/>
          </p:cNvPr>
          <p:cNvPicPr/>
          <p:nvPr/>
        </p:nvPicPr>
        <p:blipFill rotWithShape="1">
          <a:blip r:embed="rId3">
            <a:extLst>
              <a:ext uri="{28A0092B-C50C-407E-A947-70E740481C1C}">
                <a14:useLocalDpi xmlns:a14="http://schemas.microsoft.com/office/drawing/2010/main" val="0"/>
              </a:ext>
            </a:extLst>
          </a:blip>
          <a:srcRect b="5862"/>
          <a:stretch/>
        </p:blipFill>
        <p:spPr bwMode="auto">
          <a:xfrm>
            <a:off x="3243233" y="1680647"/>
            <a:ext cx="2518026" cy="2496404"/>
          </a:xfrm>
          <a:prstGeom prst="rect">
            <a:avLst/>
          </a:prstGeom>
          <a:noFill/>
          <a:ln>
            <a:noFill/>
          </a:ln>
        </p:spPr>
      </p:pic>
      <p:pic>
        <p:nvPicPr>
          <p:cNvPr id="7" name="Picture 6" descr="https://encrypted-tbn2.gstatic.com/images?q=tbn:ANd9GcSlni0FBF74msvoSDFYal7D3DEs47XpkZQbGWZbVd93D7gbXs1X">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197870" y="1680209"/>
            <a:ext cx="2535266" cy="2476243"/>
          </a:xfrm>
          <a:prstGeom prst="rect">
            <a:avLst/>
          </a:prstGeom>
          <a:noFill/>
          <a:ln>
            <a:noFill/>
          </a:ln>
        </p:spPr>
      </p:pic>
      <p:pic>
        <p:nvPicPr>
          <p:cNvPr id="8" name="Picture 7" descr="https://encrypted-tbn1.gstatic.com/images?q=tbn:ANd9GcRykMXkTzAseDHYhuC4RVeuRDgzlOIPm2XSv0nZ9gW0AVt65rCdGw">
            <a:hlinkClick r:id="rId6"/>
          </p:cNvPr>
          <p:cNvPicPr/>
          <p:nvPr/>
        </p:nvPicPr>
        <p:blipFill rotWithShape="1">
          <a:blip r:embed="rId7">
            <a:extLst>
              <a:ext uri="{28A0092B-C50C-407E-A947-70E740481C1C}">
                <a14:useLocalDpi xmlns:a14="http://schemas.microsoft.com/office/drawing/2010/main" val="0"/>
              </a:ext>
            </a:extLst>
          </a:blip>
          <a:srcRect l="10015" r="8122"/>
          <a:stretch/>
        </p:blipFill>
        <p:spPr bwMode="auto">
          <a:xfrm>
            <a:off x="467544" y="1700808"/>
            <a:ext cx="2418736" cy="2476243"/>
          </a:xfrm>
          <a:prstGeom prst="rect">
            <a:avLst/>
          </a:prstGeom>
          <a:noFill/>
          <a:ln>
            <a:noFill/>
          </a:ln>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7212" t="-9598" r="-6414" b="-7712"/>
          <a:stretch/>
        </p:blipFill>
        <p:spPr>
          <a:xfrm>
            <a:off x="7611104" y="5373216"/>
            <a:ext cx="1209368" cy="1120877"/>
          </a:xfrm>
          <a:prstGeom prst="ellipse">
            <a:avLst/>
          </a:prstGeom>
          <a:solidFill>
            <a:schemeClr val="bg1"/>
          </a:solidFill>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99969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80112" y="293134"/>
            <a:ext cx="3312368" cy="5757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5236990" cy="295232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51425" y="3613666"/>
            <a:ext cx="4293163" cy="2123658"/>
          </a:xfrm>
          <a:prstGeom prst="rect">
            <a:avLst/>
          </a:prstGeom>
        </p:spPr>
        <p:txBody>
          <a:bodyPr wrap="none">
            <a:spAutoFit/>
          </a:bodyPr>
          <a:lstStyle/>
          <a:p>
            <a:pPr algn="ctr"/>
            <a:r>
              <a:rPr lang="en-GB" sz="4400" dirty="0" smtClean="0">
                <a:latin typeface="Kristen ITC" panose="03050502040202030202" pitchFamily="66" charset="0"/>
              </a:rPr>
              <a:t>Multiplication </a:t>
            </a:r>
          </a:p>
          <a:p>
            <a:pPr algn="ctr"/>
            <a:r>
              <a:rPr lang="en-GB" sz="4400" dirty="0" smtClean="0">
                <a:latin typeface="Kristen ITC" panose="03050502040202030202" pitchFamily="66" charset="0"/>
              </a:rPr>
              <a:t>&amp; </a:t>
            </a:r>
          </a:p>
          <a:p>
            <a:pPr algn="ctr"/>
            <a:r>
              <a:rPr lang="en-GB" sz="4400" dirty="0" smtClean="0">
                <a:latin typeface="Kristen ITC" panose="03050502040202030202" pitchFamily="66" charset="0"/>
              </a:rPr>
              <a:t>Division</a:t>
            </a:r>
            <a:endParaRPr lang="en-GB" sz="4400" dirty="0"/>
          </a:p>
        </p:txBody>
      </p:sp>
    </p:spTree>
    <p:extLst>
      <p:ext uri="{BB962C8B-B14F-4D97-AF65-F5344CB8AC3E}">
        <p14:creationId xmlns:p14="http://schemas.microsoft.com/office/powerpoint/2010/main" val="256600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1268760"/>
            <a:ext cx="5472608" cy="5019136"/>
          </a:xfrm>
        </p:spPr>
        <p:txBody>
          <a:bodyPr>
            <a:normAutofit fontScale="90000"/>
          </a:bodyPr>
          <a:lstStyle/>
          <a:p>
            <a:pPr algn="l"/>
            <a:r>
              <a:rPr lang="en-GB" sz="2800" dirty="0" smtClean="0">
                <a:latin typeface="Kristen ITC" panose="03050502040202030202" pitchFamily="66" charset="0"/>
              </a:rPr>
              <a:t>Family Learning Booklet including:</a:t>
            </a:r>
            <a:br>
              <a:rPr lang="en-GB" sz="2800" dirty="0" smtClean="0">
                <a:latin typeface="Kristen ITC" panose="03050502040202030202" pitchFamily="66" charset="0"/>
              </a:rPr>
            </a:br>
            <a:r>
              <a:rPr lang="en-GB" sz="2800" dirty="0" smtClean="0">
                <a:latin typeface="Kristen ITC" panose="03050502040202030202" pitchFamily="66" charset="0"/>
              </a:rPr>
              <a:t/>
            </a:r>
            <a:br>
              <a:rPr lang="en-GB" sz="2800" dirty="0" smtClean="0">
                <a:latin typeface="Kristen ITC" panose="03050502040202030202" pitchFamily="66" charset="0"/>
              </a:rPr>
            </a:br>
            <a:r>
              <a:rPr lang="en-GB" sz="2800" dirty="0" smtClean="0">
                <a:latin typeface="Kristen ITC" panose="03050502040202030202" pitchFamily="66" charset="0"/>
              </a:rPr>
              <a:t>1. Worked examples of strategies used to teach multiplication and division.</a:t>
            </a:r>
            <a:br>
              <a:rPr lang="en-GB" sz="2800" dirty="0" smtClean="0">
                <a:latin typeface="Kristen ITC" panose="03050502040202030202" pitchFamily="66" charset="0"/>
              </a:rPr>
            </a:br>
            <a:r>
              <a:rPr lang="en-GB" sz="2800" dirty="0">
                <a:latin typeface="Kristen ITC" panose="03050502040202030202" pitchFamily="66" charset="0"/>
              </a:rPr>
              <a:t/>
            </a:r>
            <a:br>
              <a:rPr lang="en-GB" sz="2800" dirty="0">
                <a:latin typeface="Kristen ITC" panose="03050502040202030202" pitchFamily="66" charset="0"/>
              </a:rPr>
            </a:br>
            <a:r>
              <a:rPr lang="en-GB" sz="2800" dirty="0" smtClean="0">
                <a:latin typeface="Kristen ITC" panose="03050502040202030202" pitchFamily="66" charset="0"/>
              </a:rPr>
              <a:t>2. National Numeracy Progression of multiplication and division.</a:t>
            </a:r>
            <a:r>
              <a:rPr lang="en-GB" sz="2800" dirty="0">
                <a:latin typeface="Kristen ITC" panose="03050502040202030202" pitchFamily="66" charset="0"/>
              </a:rPr>
              <a:t/>
            </a:r>
            <a:br>
              <a:rPr lang="en-GB" sz="2800" dirty="0">
                <a:latin typeface="Kristen ITC" panose="03050502040202030202" pitchFamily="66" charset="0"/>
              </a:rPr>
            </a:br>
            <a:r>
              <a:rPr lang="en-GB" sz="2800" dirty="0">
                <a:latin typeface="Kristen ITC" panose="03050502040202030202" pitchFamily="66" charset="0"/>
              </a:rPr>
              <a:t/>
            </a:r>
            <a:br>
              <a:rPr lang="en-GB" sz="2800" dirty="0">
                <a:latin typeface="Kristen ITC" panose="03050502040202030202" pitchFamily="66" charset="0"/>
              </a:rPr>
            </a:br>
            <a:r>
              <a:rPr lang="en-GB" sz="2800" dirty="0" smtClean="0">
                <a:latin typeface="Kristen ITC" panose="03050502040202030202" pitchFamily="66" charset="0"/>
              </a:rPr>
              <a:t>3. Key Skills in multiplication and division progression.</a:t>
            </a:r>
            <a:br>
              <a:rPr lang="en-GB" sz="2800" dirty="0" smtClean="0">
                <a:latin typeface="Kristen ITC" panose="03050502040202030202" pitchFamily="66" charset="0"/>
              </a:rPr>
            </a:br>
            <a:endParaRPr lang="en-GB" sz="2800" dirty="0">
              <a:latin typeface="Kristen ITC" panose="03050502040202030202" pitchFamily="66"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2943225"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57200" y="5341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atin typeface="Comic Sans MS" panose="030F0702030302020204" pitchFamily="66" charset="0"/>
              </a:rPr>
              <a:t> </a:t>
            </a:r>
            <a:r>
              <a:rPr lang="en-GB" dirty="0" smtClean="0">
                <a:latin typeface="Kristen ITC" panose="03050502040202030202" pitchFamily="66" charset="0"/>
              </a:rPr>
              <a:t>Resources Shared</a:t>
            </a:r>
            <a:endParaRPr lang="en-GB" dirty="0">
              <a:latin typeface="Kristen ITC" panose="03050502040202030202" pitchFamily="66"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212" t="-9598" r="-6414" b="-7712"/>
          <a:stretch/>
        </p:blipFill>
        <p:spPr>
          <a:xfrm>
            <a:off x="7611104" y="5517232"/>
            <a:ext cx="1209368" cy="1120877"/>
          </a:xfrm>
          <a:prstGeom prst="ellipse">
            <a:avLst/>
          </a:prstGeom>
          <a:solidFill>
            <a:schemeClr val="bg1"/>
          </a:solidFill>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48454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92" y="188640"/>
            <a:ext cx="8229600" cy="1143000"/>
          </a:xfrm>
        </p:spPr>
        <p:txBody>
          <a:bodyPr/>
          <a:lstStyle/>
          <a:p>
            <a:pPr algn="l"/>
            <a:r>
              <a:rPr lang="en-GB" dirty="0">
                <a:latin typeface="Kristen ITC" panose="03050502040202030202" pitchFamily="66" charset="0"/>
              </a:rPr>
              <a:t>L</a:t>
            </a:r>
            <a:r>
              <a:rPr lang="en-GB" dirty="0" smtClean="0">
                <a:latin typeface="Kristen ITC" panose="03050502040202030202" pitchFamily="66" charset="0"/>
              </a:rPr>
              <a:t>ike to know more?</a:t>
            </a:r>
            <a:endParaRPr lang="en-GB" dirty="0">
              <a:latin typeface="Kristen ITC" panose="03050502040202030202" pitchFamily="66" charset="0"/>
            </a:endParaRPr>
          </a:p>
        </p:txBody>
      </p:sp>
      <p:sp>
        <p:nvSpPr>
          <p:cNvPr id="3" name="Content Placeholder 2"/>
          <p:cNvSpPr>
            <a:spLocks noGrp="1"/>
          </p:cNvSpPr>
          <p:nvPr>
            <p:ph sz="quarter" idx="1"/>
          </p:nvPr>
        </p:nvSpPr>
        <p:spPr>
          <a:xfrm>
            <a:off x="224524" y="1196752"/>
            <a:ext cx="8229600" cy="5400600"/>
          </a:xfrm>
        </p:spPr>
        <p:txBody>
          <a:bodyPr>
            <a:normAutofit fontScale="77500" lnSpcReduction="20000"/>
          </a:bodyPr>
          <a:lstStyle/>
          <a:p>
            <a:pPr>
              <a:lnSpc>
                <a:spcPct val="120000"/>
              </a:lnSpc>
            </a:pPr>
            <a:r>
              <a:rPr lang="en-GB" dirty="0" smtClean="0">
                <a:latin typeface="Kristen ITC" panose="03050502040202030202" pitchFamily="66" charset="0"/>
              </a:rPr>
              <a:t>Ask your child’s teacher or a member of the leadership team. </a:t>
            </a:r>
          </a:p>
          <a:p>
            <a:pPr>
              <a:lnSpc>
                <a:spcPct val="120000"/>
              </a:lnSpc>
            </a:pPr>
            <a:r>
              <a:rPr lang="en-GB" dirty="0" smtClean="0">
                <a:latin typeface="Kristen ITC" panose="03050502040202030202" pitchFamily="66" charset="0"/>
              </a:rPr>
              <a:t>Maths for Mums and Dads – Rob </a:t>
            </a:r>
            <a:r>
              <a:rPr lang="en-GB" dirty="0" err="1" smtClean="0">
                <a:latin typeface="Kristen ITC" panose="03050502040202030202" pitchFamily="66" charset="0"/>
              </a:rPr>
              <a:t>Eastaway</a:t>
            </a:r>
            <a:r>
              <a:rPr lang="en-GB" dirty="0" smtClean="0">
                <a:latin typeface="Kristen ITC" panose="03050502040202030202" pitchFamily="66" charset="0"/>
              </a:rPr>
              <a:t> &amp; Mike Askew</a:t>
            </a:r>
          </a:p>
          <a:p>
            <a:pPr>
              <a:lnSpc>
                <a:spcPct val="120000"/>
              </a:lnSpc>
            </a:pPr>
            <a:r>
              <a:rPr lang="en-GB" dirty="0" smtClean="0">
                <a:latin typeface="Kristen ITC" panose="03050502040202030202" pitchFamily="66" charset="0"/>
              </a:rPr>
              <a:t>Family </a:t>
            </a:r>
            <a:r>
              <a:rPr lang="en-GB" dirty="0">
                <a:latin typeface="Kristen ITC" panose="03050502040202030202" pitchFamily="66" charset="0"/>
              </a:rPr>
              <a:t>maths toolkit </a:t>
            </a:r>
            <a:r>
              <a:rPr lang="en-GB" dirty="0">
                <a:latin typeface="Kristen ITC" panose="03050502040202030202" pitchFamily="66" charset="0"/>
                <a:hlinkClick r:id="rId2"/>
              </a:rPr>
              <a:t>http://</a:t>
            </a:r>
            <a:r>
              <a:rPr lang="en-GB" dirty="0" smtClean="0">
                <a:latin typeface="Kristen ITC" panose="03050502040202030202" pitchFamily="66" charset="0"/>
                <a:hlinkClick r:id="rId2"/>
              </a:rPr>
              <a:t>www.familymathstoolkit.org.uk</a:t>
            </a:r>
            <a:endParaRPr lang="en-GB" dirty="0">
              <a:latin typeface="Kristen ITC" panose="03050502040202030202" pitchFamily="66" charset="0"/>
            </a:endParaRPr>
          </a:p>
          <a:p>
            <a:pPr>
              <a:lnSpc>
                <a:spcPct val="120000"/>
              </a:lnSpc>
            </a:pPr>
            <a:r>
              <a:rPr lang="en-GB" dirty="0">
                <a:latin typeface="Kristen ITC" panose="03050502040202030202" pitchFamily="66" charset="0"/>
              </a:rPr>
              <a:t>Khan </a:t>
            </a:r>
            <a:r>
              <a:rPr lang="en-GB" dirty="0" smtClean="0">
                <a:latin typeface="Kristen ITC" panose="03050502040202030202" pitchFamily="66" charset="0"/>
              </a:rPr>
              <a:t>Academy </a:t>
            </a:r>
            <a:r>
              <a:rPr lang="en-GB" dirty="0" smtClean="0">
                <a:latin typeface="Kristen ITC" panose="03050502040202030202" pitchFamily="66" charset="0"/>
                <a:hlinkClick r:id="rId3"/>
              </a:rPr>
              <a:t>www.khanacademy.org</a:t>
            </a:r>
            <a:endParaRPr lang="en-GB" dirty="0">
              <a:latin typeface="Kristen ITC" panose="03050502040202030202" pitchFamily="66" charset="0"/>
            </a:endParaRPr>
          </a:p>
          <a:p>
            <a:pPr>
              <a:lnSpc>
                <a:spcPct val="120000"/>
              </a:lnSpc>
            </a:pPr>
            <a:r>
              <a:rPr lang="en-GB" dirty="0" smtClean="0">
                <a:latin typeface="Kristen ITC" panose="03050502040202030202" pitchFamily="66" charset="0"/>
              </a:rPr>
              <a:t>Education Scotland’s Parent Support Website</a:t>
            </a:r>
          </a:p>
          <a:p>
            <a:pPr marL="0" indent="0">
              <a:lnSpc>
                <a:spcPct val="120000"/>
              </a:lnSpc>
              <a:buNone/>
            </a:pPr>
            <a:r>
              <a:rPr lang="en-GB" dirty="0">
                <a:latin typeface="Kristen ITC" panose="03050502040202030202" pitchFamily="66" charset="0"/>
              </a:rPr>
              <a:t> </a:t>
            </a:r>
            <a:r>
              <a:rPr lang="en-GB" dirty="0" smtClean="0">
                <a:latin typeface="Kristen ITC" panose="03050502040202030202" pitchFamily="66" charset="0"/>
              </a:rPr>
              <a:t>  </a:t>
            </a:r>
            <a:r>
              <a:rPr lang="en-GB" dirty="0" smtClean="0">
                <a:latin typeface="Kristen ITC" panose="03050502040202030202" pitchFamily="66" charset="0"/>
                <a:hlinkClick r:id="rId4"/>
              </a:rPr>
              <a:t>http</a:t>
            </a:r>
            <a:r>
              <a:rPr lang="en-GB" dirty="0">
                <a:latin typeface="Kristen ITC" panose="03050502040202030202" pitchFamily="66" charset="0"/>
                <a:hlinkClick r:id="rId4"/>
              </a:rPr>
              <a:t>://</a:t>
            </a:r>
            <a:r>
              <a:rPr lang="en-GB" dirty="0" smtClean="0">
                <a:latin typeface="Kristen ITC" panose="03050502040202030202" pitchFamily="66" charset="0"/>
                <a:hlinkClick r:id="rId4"/>
              </a:rPr>
              <a:t>www.educationscotland.gov.uk/parentzone</a:t>
            </a:r>
            <a:endParaRPr lang="en-GB" dirty="0" smtClean="0">
              <a:latin typeface="Kristen ITC" panose="03050502040202030202" pitchFamily="66" charset="0"/>
            </a:endParaRPr>
          </a:p>
          <a:p>
            <a:pPr>
              <a:lnSpc>
                <a:spcPct val="120000"/>
              </a:lnSpc>
            </a:pPr>
            <a:r>
              <a:rPr lang="en-GB" dirty="0" smtClean="0">
                <a:latin typeface="Kristen ITC" panose="03050502040202030202" pitchFamily="66" charset="0"/>
              </a:rPr>
              <a:t> Multiplication support </a:t>
            </a:r>
          </a:p>
          <a:p>
            <a:pPr marL="0" indent="0">
              <a:lnSpc>
                <a:spcPct val="120000"/>
              </a:lnSpc>
              <a:buNone/>
            </a:pPr>
            <a:r>
              <a:rPr lang="en-GB" dirty="0">
                <a:latin typeface="Kristen ITC" panose="03050502040202030202" pitchFamily="66" charset="0"/>
              </a:rPr>
              <a:t> </a:t>
            </a:r>
            <a:r>
              <a:rPr lang="en-GB" dirty="0" smtClean="0">
                <a:latin typeface="Kristen ITC" panose="03050502040202030202" pitchFamily="66" charset="0"/>
              </a:rPr>
              <a:t>  </a:t>
            </a:r>
            <a:r>
              <a:rPr lang="en-GB" dirty="0" smtClean="0">
                <a:latin typeface="Kristen ITC" panose="03050502040202030202" pitchFamily="66" charset="0"/>
                <a:hlinkClick r:id="rId5"/>
              </a:rPr>
              <a:t>Multiplication Support Booklet</a:t>
            </a:r>
            <a:endParaRPr lang="en-GB" dirty="0" smtClean="0">
              <a:latin typeface="Kristen ITC" panose="03050502040202030202" pitchFamily="66" charset="0"/>
            </a:endParaRPr>
          </a:p>
          <a:p>
            <a:pPr marL="265113" indent="0">
              <a:lnSpc>
                <a:spcPct val="120000"/>
              </a:lnSpc>
              <a:buNone/>
            </a:pPr>
            <a:r>
              <a:rPr lang="en-GB" dirty="0" smtClean="0">
                <a:latin typeface="Kristen ITC" panose="03050502040202030202" pitchFamily="66" charset="0"/>
                <a:hlinkClick r:id="rId6"/>
              </a:rPr>
              <a:t>Using Equipment for Multiplication</a:t>
            </a:r>
            <a:endParaRPr lang="en-GB" dirty="0" smtClean="0">
              <a:latin typeface="Kristen ITC" panose="03050502040202030202" pitchFamily="66" charset="0"/>
            </a:endParaRPr>
          </a:p>
          <a:p>
            <a:pPr marL="0" indent="0">
              <a:lnSpc>
                <a:spcPct val="120000"/>
              </a:lnSpc>
              <a:buNone/>
            </a:pPr>
            <a:endParaRPr lang="en-GB" dirty="0" smtClean="0">
              <a:latin typeface="Kristen ITC" panose="03050502040202030202" pitchFamily="66" charset="0"/>
            </a:endParaRPr>
          </a:p>
          <a:p>
            <a:pPr marL="0" indent="0">
              <a:lnSpc>
                <a:spcPct val="120000"/>
              </a:lnSpc>
              <a:buNone/>
            </a:pPr>
            <a:endParaRPr lang="en-GB" dirty="0" smtClean="0">
              <a:latin typeface="Kristen ITC" panose="03050502040202030202" pitchFamily="66" charset="0"/>
            </a:endParaRPr>
          </a:p>
          <a:p>
            <a:pPr marL="0" indent="0">
              <a:lnSpc>
                <a:spcPct val="120000"/>
              </a:lnSpc>
              <a:buNone/>
            </a:pPr>
            <a:endParaRPr lang="en-GB" dirty="0" smtClean="0">
              <a:latin typeface="Kristen ITC" panose="03050502040202030202" pitchFamily="66" charset="0"/>
            </a:endParaRPr>
          </a:p>
          <a:p>
            <a:pPr marL="0" indent="0">
              <a:lnSpc>
                <a:spcPct val="120000"/>
              </a:lnSpc>
              <a:buNone/>
            </a:pPr>
            <a:endParaRPr lang="en-GB" dirty="0" smtClean="0">
              <a:latin typeface="Kristen ITC" panose="03050502040202030202" pitchFamily="66" charset="0"/>
            </a:endParaRPr>
          </a:p>
          <a:p>
            <a:pPr marL="0" indent="0">
              <a:lnSpc>
                <a:spcPct val="120000"/>
              </a:lnSpc>
              <a:buNone/>
            </a:pPr>
            <a:endParaRPr lang="en-GB" dirty="0">
              <a:latin typeface="Kristen ITC" panose="03050502040202030202" pitchFamily="66" charset="0"/>
            </a:endParaRPr>
          </a:p>
          <a:p>
            <a:endParaRPr lang="en-GB" dirty="0" smtClean="0">
              <a:latin typeface="Kristen ITC" panose="03050502040202030202" pitchFamily="66" charset="0"/>
            </a:endParaRPr>
          </a:p>
          <a:p>
            <a:endParaRPr lang="en-GB" dirty="0" smtClean="0"/>
          </a:p>
          <a:p>
            <a:endParaRPr lang="en-GB" dirty="0" smtClean="0"/>
          </a:p>
          <a:p>
            <a:endParaRPr lang="en-GB" dirty="0" smtClean="0"/>
          </a:p>
          <a:p>
            <a:endParaRPr lang="en-GB" dirty="0" smtClean="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4089" y="1652178"/>
            <a:ext cx="1293932" cy="1984028"/>
          </a:xfrm>
          <a:prstGeom prst="rect">
            <a:avLst/>
          </a:prstGeom>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7212" t="-9598" r="-6414" b="-7712"/>
          <a:stretch/>
        </p:blipFill>
        <p:spPr>
          <a:xfrm>
            <a:off x="7611104" y="5373216"/>
            <a:ext cx="1209368" cy="1120877"/>
          </a:xfrm>
          <a:prstGeom prst="ellipse">
            <a:avLst/>
          </a:prstGeom>
          <a:solidFill>
            <a:schemeClr val="bg1"/>
          </a:solidFill>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08288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4"/>
            <a:ext cx="7772400" cy="2766169"/>
          </a:xfrm>
        </p:spPr>
        <p:txBody>
          <a:bodyPr>
            <a:normAutofit/>
          </a:bodyPr>
          <a:lstStyle/>
          <a:p>
            <a:endParaRPr lang="en-GB" sz="6600" dirty="0"/>
          </a:p>
        </p:txBody>
      </p:sp>
      <p:sp>
        <p:nvSpPr>
          <p:cNvPr id="3" name="Subtitle 2"/>
          <p:cNvSpPr>
            <a:spLocks noGrp="1"/>
          </p:cNvSpPr>
          <p:nvPr>
            <p:ph type="subTitle" idx="1"/>
          </p:nvPr>
        </p:nvSpPr>
        <p:spPr>
          <a:xfrm>
            <a:off x="1187624" y="2996952"/>
            <a:ext cx="6400800" cy="550912"/>
          </a:xfrm>
        </p:spPr>
        <p:txBody>
          <a:bodyPr>
            <a:normAutofit lnSpcReduction="10000"/>
          </a:bodyPr>
          <a:lstStyle/>
          <a:p>
            <a:r>
              <a:rPr lang="en-GB" dirty="0" smtClean="0"/>
              <a:t>Welcome!</a:t>
            </a:r>
            <a:endParaRPr lang="en-GB" dirty="0"/>
          </a:p>
        </p:txBody>
      </p:sp>
      <p:pic>
        <p:nvPicPr>
          <p:cNvPr id="1026" name="Picture 2" descr="https://encrypted-tbn0.gstatic.com/images?q=tbn:ANd9GcRDBuEiDZ6PfGiKbFmZH52blBnxKdKTRTL_d7_SPO9j5SFVYiN9">
            <a:hlinkClick r:id="rId3"/>
          </p:cNvPr>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artisticCrisscrossEtching/>
                    </a14:imgEffect>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7353" y="0"/>
            <a:ext cx="921186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7671" y="1532985"/>
            <a:ext cx="8674673" cy="5139869"/>
          </a:xfrm>
          <a:prstGeom prst="rect">
            <a:avLst/>
          </a:prstGeom>
          <a:noFill/>
        </p:spPr>
        <p:txBody>
          <a:bodyPr wrap="square" rtlCol="0">
            <a:spAutoFit/>
          </a:bodyPr>
          <a:lstStyle/>
          <a:p>
            <a:pPr algn="ctr"/>
            <a:r>
              <a:rPr lang="en-GB" sz="3600" b="1" dirty="0" smtClean="0">
                <a:latin typeface="Comic Sans MS" panose="030F0702030302020204" pitchFamily="66" charset="0"/>
              </a:rPr>
              <a:t>‘</a:t>
            </a:r>
            <a:r>
              <a:rPr lang="en-GB" sz="3600" b="1" dirty="0" smtClean="0">
                <a:latin typeface="Kristen ITC" panose="03050502040202030202" pitchFamily="66" charset="0"/>
              </a:rPr>
              <a:t>Parents are </a:t>
            </a:r>
            <a:r>
              <a:rPr lang="en-GB" sz="3600" b="1" dirty="0">
                <a:latin typeface="Kristen ITC" panose="03050502040202030202" pitchFamily="66" charset="0"/>
              </a:rPr>
              <a:t>a child’s first and most enduring educators, and their influence cannot be overestimated. Parents should be at the centre of any plan to improve children’s outcomes, starting with the early years and continuing right through schooling</a:t>
            </a:r>
            <a:r>
              <a:rPr lang="en-GB" sz="3600" b="1" dirty="0" smtClean="0">
                <a:latin typeface="Kristen ITC" panose="03050502040202030202" pitchFamily="66" charset="0"/>
              </a:rPr>
              <a:t>.‘</a:t>
            </a:r>
          </a:p>
          <a:p>
            <a:endParaRPr lang="en-GB" sz="1200" b="1" dirty="0" smtClean="0">
              <a:latin typeface="Comic Sans MS" panose="030F0702030302020204" pitchFamily="66" charset="0"/>
            </a:endParaRPr>
          </a:p>
          <a:p>
            <a:r>
              <a:rPr lang="en-GB" sz="1400" dirty="0" smtClean="0">
                <a:latin typeface="Kristen ITC" panose="03050502040202030202" pitchFamily="66" charset="0"/>
              </a:rPr>
              <a:t>Williams P</a:t>
            </a:r>
            <a:r>
              <a:rPr lang="en-GB" sz="1400" dirty="0">
                <a:latin typeface="Kristen ITC" panose="03050502040202030202" pitchFamily="66" charset="0"/>
              </a:rPr>
              <a:t>. Independent Review of Mathematics Teaching in Early Years Settings and Primary Schools: final report DCSF, 2008</a:t>
            </a:r>
          </a:p>
        </p:txBody>
      </p:sp>
      <p:sp>
        <p:nvSpPr>
          <p:cNvPr id="6" name="TextBox 5"/>
          <p:cNvSpPr txBox="1"/>
          <p:nvPr/>
        </p:nvSpPr>
        <p:spPr>
          <a:xfrm>
            <a:off x="257671" y="332656"/>
            <a:ext cx="8674674" cy="1200329"/>
          </a:xfrm>
          <a:prstGeom prst="rect">
            <a:avLst/>
          </a:prstGeom>
          <a:noFill/>
        </p:spPr>
        <p:txBody>
          <a:bodyPr wrap="square" rtlCol="0">
            <a:spAutoFit/>
          </a:bodyPr>
          <a:lstStyle/>
          <a:p>
            <a:pPr algn="ctr"/>
            <a:r>
              <a:rPr lang="en-GB" sz="7200" b="1" dirty="0" smtClean="0">
                <a:latin typeface="Kristen ITC" panose="03050502040202030202" pitchFamily="66" charset="0"/>
              </a:rPr>
              <a:t>Family Learning</a:t>
            </a:r>
            <a:endParaRPr lang="en-GB" sz="6000" b="1" dirty="0">
              <a:latin typeface="Kristen ITC" panose="03050502040202030202" pitchFamily="66" charset="0"/>
            </a:endParaRPr>
          </a:p>
        </p:txBody>
      </p:sp>
    </p:spTree>
    <p:extLst>
      <p:ext uri="{BB962C8B-B14F-4D97-AF65-F5344CB8AC3E}">
        <p14:creationId xmlns:p14="http://schemas.microsoft.com/office/powerpoint/2010/main" val="2477779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980728"/>
            <a:ext cx="70485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212" t="-9598" r="-6414" b="-7712"/>
          <a:stretch/>
        </p:blipFill>
        <p:spPr>
          <a:xfrm>
            <a:off x="7611104" y="5373216"/>
            <a:ext cx="1209368" cy="1120877"/>
          </a:xfrm>
          <a:prstGeom prst="ellipse">
            <a:avLst/>
          </a:prstGeom>
          <a:solidFill>
            <a:schemeClr val="bg1"/>
          </a:solidFill>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1133951" y="5479004"/>
            <a:ext cx="6444208" cy="461665"/>
          </a:xfrm>
          <a:prstGeom prst="rect">
            <a:avLst/>
          </a:prstGeom>
          <a:noFill/>
        </p:spPr>
        <p:txBody>
          <a:bodyPr wrap="square" rtlCol="0">
            <a:spAutoFit/>
          </a:bodyPr>
          <a:lstStyle/>
          <a:p>
            <a:r>
              <a:rPr lang="en-GB" sz="2400" dirty="0" smtClean="0">
                <a:latin typeface="Kristen ITC" panose="03050502040202030202" pitchFamily="66" charset="0"/>
              </a:rPr>
              <a:t>This is how maths feels for some people</a:t>
            </a:r>
            <a:endParaRPr lang="en-GB" sz="2400" dirty="0">
              <a:latin typeface="Kristen ITC" panose="03050502040202030202" pitchFamily="66" charset="0"/>
            </a:endParaRPr>
          </a:p>
        </p:txBody>
      </p:sp>
    </p:spTree>
    <p:extLst>
      <p:ext uri="{BB962C8B-B14F-4D97-AF65-F5344CB8AC3E}">
        <p14:creationId xmlns:p14="http://schemas.microsoft.com/office/powerpoint/2010/main" val="185424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7564" y="359220"/>
            <a:ext cx="6507411" cy="769441"/>
          </a:xfrm>
          <a:prstGeom prst="rect">
            <a:avLst/>
          </a:prstGeom>
        </p:spPr>
        <p:txBody>
          <a:bodyPr wrap="square">
            <a:spAutoFit/>
          </a:bodyPr>
          <a:lstStyle/>
          <a:p>
            <a:pPr fontAlgn="auto">
              <a:spcBef>
                <a:spcPts val="0"/>
              </a:spcBef>
              <a:spcAft>
                <a:spcPts val="0"/>
              </a:spcAft>
              <a:defRPr/>
            </a:pPr>
            <a:r>
              <a:rPr lang="en-GB" sz="4400" kern="0" dirty="0">
                <a:solidFill>
                  <a:schemeClr val="accent1">
                    <a:lumMod val="50000"/>
                  </a:schemeClr>
                </a:solidFill>
                <a:latin typeface="Kristen ITC" panose="03050502040202030202" pitchFamily="66" charset="0"/>
                <a:ea typeface="+mj-ea"/>
                <a:cs typeface="+mj-cs"/>
              </a:rPr>
              <a:t>Aims of the </a:t>
            </a:r>
            <a:r>
              <a:rPr lang="en-GB" sz="4400" kern="0" dirty="0" smtClean="0">
                <a:solidFill>
                  <a:schemeClr val="accent1">
                    <a:lumMod val="50000"/>
                  </a:schemeClr>
                </a:solidFill>
                <a:latin typeface="Kristen ITC" panose="03050502040202030202" pitchFamily="66" charset="0"/>
                <a:ea typeface="+mj-ea"/>
                <a:cs typeface="+mj-cs"/>
              </a:rPr>
              <a:t>Event</a:t>
            </a:r>
            <a:endParaRPr lang="en-GB" kern="0" dirty="0">
              <a:solidFill>
                <a:schemeClr val="accent1">
                  <a:lumMod val="50000"/>
                </a:schemeClr>
              </a:solidFill>
              <a:latin typeface="Kristen ITC" panose="03050502040202030202" pitchFamily="66" charset="0"/>
            </a:endParaRPr>
          </a:p>
        </p:txBody>
      </p:sp>
      <p:sp>
        <p:nvSpPr>
          <p:cNvPr id="7" name="TextBox 6"/>
          <p:cNvSpPr txBox="1"/>
          <p:nvPr/>
        </p:nvSpPr>
        <p:spPr>
          <a:xfrm>
            <a:off x="467544" y="1177413"/>
            <a:ext cx="8352928" cy="5632311"/>
          </a:xfrm>
          <a:prstGeom prst="rect">
            <a:avLst/>
          </a:prstGeom>
          <a:noFill/>
        </p:spPr>
        <p:txBody>
          <a:bodyPr wrap="square">
            <a:spAutoFit/>
          </a:bodyPr>
          <a:lstStyle/>
          <a:p>
            <a:pPr marL="285750" indent="-285750" fontAlgn="auto">
              <a:spcBef>
                <a:spcPts val="0"/>
              </a:spcBef>
              <a:spcAft>
                <a:spcPts val="0"/>
              </a:spcAft>
              <a:buFont typeface="Arial" pitchFamily="34" charset="0"/>
              <a:buChar char="•"/>
              <a:defRPr/>
            </a:pPr>
            <a:r>
              <a:rPr lang="en-GB" sz="4000" dirty="0" smtClean="0">
                <a:solidFill>
                  <a:schemeClr val="accent1">
                    <a:lumMod val="50000"/>
                  </a:schemeClr>
                </a:solidFill>
                <a:latin typeface="Kristen ITC" panose="03050502040202030202" pitchFamily="66" charset="0"/>
              </a:rPr>
              <a:t>To </a:t>
            </a:r>
            <a:r>
              <a:rPr lang="en-GB" sz="4000" dirty="0">
                <a:solidFill>
                  <a:schemeClr val="accent1">
                    <a:lumMod val="50000"/>
                  </a:schemeClr>
                </a:solidFill>
                <a:latin typeface="Kristen ITC" panose="03050502040202030202" pitchFamily="66" charset="0"/>
              </a:rPr>
              <a:t>provide parents with an overview of </a:t>
            </a:r>
            <a:r>
              <a:rPr lang="en-GB" sz="4000" dirty="0" smtClean="0">
                <a:solidFill>
                  <a:schemeClr val="accent1">
                    <a:lumMod val="50000"/>
                  </a:schemeClr>
                </a:solidFill>
                <a:latin typeface="Kristen ITC" panose="03050502040202030202" pitchFamily="66" charset="0"/>
              </a:rPr>
              <a:t>multiplication and division strategies.</a:t>
            </a:r>
          </a:p>
          <a:p>
            <a:pPr fontAlgn="auto">
              <a:spcBef>
                <a:spcPts val="0"/>
              </a:spcBef>
              <a:spcAft>
                <a:spcPts val="0"/>
              </a:spcAft>
              <a:defRPr/>
            </a:pPr>
            <a:endParaRPr lang="en-GB" sz="4000" dirty="0" smtClean="0">
              <a:solidFill>
                <a:schemeClr val="accent1">
                  <a:lumMod val="50000"/>
                </a:schemeClr>
              </a:solidFill>
              <a:latin typeface="Kristen ITC" panose="03050502040202030202" pitchFamily="66" charset="0"/>
            </a:endParaRPr>
          </a:p>
          <a:p>
            <a:pPr marL="285750" indent="-285750">
              <a:buFont typeface="Arial" pitchFamily="34" charset="0"/>
              <a:buChar char="•"/>
              <a:defRPr/>
            </a:pPr>
            <a:r>
              <a:rPr lang="en-GB" sz="4000" dirty="0">
                <a:solidFill>
                  <a:schemeClr val="accent1">
                    <a:lumMod val="50000"/>
                  </a:schemeClr>
                </a:solidFill>
                <a:latin typeface="Kristen ITC" panose="03050502040202030202" pitchFamily="66" charset="0"/>
              </a:rPr>
              <a:t>To raise parent confidence in supporting pupils with multiplication and division.</a:t>
            </a:r>
          </a:p>
          <a:p>
            <a:pPr marL="285750" indent="-285750" fontAlgn="auto">
              <a:spcBef>
                <a:spcPts val="0"/>
              </a:spcBef>
              <a:spcAft>
                <a:spcPts val="0"/>
              </a:spcAft>
              <a:buFont typeface="Arial" pitchFamily="34" charset="0"/>
              <a:buChar char="•"/>
              <a:defRPr/>
            </a:pPr>
            <a:endParaRPr lang="en-GB" sz="4000" dirty="0">
              <a:solidFill>
                <a:schemeClr val="accent1">
                  <a:lumMod val="50000"/>
                </a:schemeClr>
              </a:solidFill>
              <a:latin typeface="Kristen ITC" panose="03050502040202030202" pitchFamily="66" charset="0"/>
            </a:endParaRPr>
          </a:p>
          <a:p>
            <a:pPr fontAlgn="auto">
              <a:spcBef>
                <a:spcPts val="0"/>
              </a:spcBef>
              <a:spcAft>
                <a:spcPts val="0"/>
              </a:spcAft>
              <a:defRPr/>
            </a:pPr>
            <a:endParaRPr lang="en-GB" sz="4000" dirty="0">
              <a:solidFill>
                <a:schemeClr val="accent1">
                  <a:lumMod val="50000"/>
                </a:schemeClr>
              </a:solidFill>
              <a:latin typeface="Kristen ITC" panose="03050502040202030202" pitchFamily="66"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212" t="-9598" r="-6414" b="-7712"/>
          <a:stretch/>
        </p:blipFill>
        <p:spPr>
          <a:xfrm>
            <a:off x="7611104" y="5373216"/>
            <a:ext cx="1209368" cy="1120877"/>
          </a:xfrm>
          <a:prstGeom prst="ellipse">
            <a:avLst/>
          </a:prstGeom>
          <a:solidFill>
            <a:schemeClr val="bg1"/>
          </a:solidFill>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4808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0"/>
            <a:ext cx="10009112" cy="1417638"/>
          </a:xfrm>
        </p:spPr>
        <p:txBody>
          <a:bodyPr>
            <a:normAutofit/>
          </a:bodyPr>
          <a:lstStyle/>
          <a:p>
            <a:pPr>
              <a:defRPr/>
            </a:pPr>
            <a:r>
              <a:rPr lang="en-GB" sz="3200" b="1" dirty="0" smtClean="0">
                <a:latin typeface="XCCW Joined 22a" panose="03050602040000000000" pitchFamily="66" charset="0"/>
              </a:rPr>
              <a:t>“</a:t>
            </a:r>
            <a:r>
              <a:rPr lang="en-GB" sz="3200" dirty="0" smtClean="0">
                <a:latin typeface="Kristen ITC" panose="03050502040202030202" pitchFamily="66" charset="0"/>
              </a:rPr>
              <a:t>Why do they do it differently these days?”</a:t>
            </a:r>
            <a:endParaRPr lang="en-GB" sz="3200" dirty="0">
              <a:latin typeface="Kristen ITC" panose="03050502040202030202" pitchFamily="66" charset="0"/>
            </a:endParaRPr>
          </a:p>
        </p:txBody>
      </p:sp>
      <p:sp>
        <p:nvSpPr>
          <p:cNvPr id="3075" name="Content Placeholder 2"/>
          <p:cNvSpPr>
            <a:spLocks noGrp="1"/>
          </p:cNvSpPr>
          <p:nvPr>
            <p:ph idx="1"/>
          </p:nvPr>
        </p:nvSpPr>
        <p:spPr>
          <a:xfrm>
            <a:off x="304800" y="1600200"/>
            <a:ext cx="8587680" cy="4191000"/>
          </a:xfrm>
        </p:spPr>
        <p:txBody>
          <a:bodyPr>
            <a:normAutofit fontScale="85000" lnSpcReduction="10000"/>
          </a:bodyPr>
          <a:lstStyle/>
          <a:p>
            <a:pPr marL="114300" indent="0">
              <a:buFont typeface="Arial" pitchFamily="34" charset="0"/>
              <a:buNone/>
            </a:pPr>
            <a:r>
              <a:rPr lang="en-GB" altLang="en-US" dirty="0" smtClean="0">
                <a:latin typeface="XCCW Joined 22a" pitchFamily="66" charset="0"/>
              </a:rPr>
              <a:t>‘When children reach a certain age many parents get a shock. They find their children bringing home vocabulary and methods that they just don’t recognise.’</a:t>
            </a:r>
          </a:p>
          <a:p>
            <a:pPr marL="114300" indent="0">
              <a:buFont typeface="Arial" pitchFamily="34" charset="0"/>
              <a:buNone/>
            </a:pPr>
            <a:endParaRPr lang="en-GB" altLang="en-US" dirty="0" smtClean="0">
              <a:latin typeface="XCCW Joined 22a" pitchFamily="66" charset="0"/>
            </a:endParaRPr>
          </a:p>
          <a:p>
            <a:pPr marL="114300" indent="0">
              <a:buFont typeface="Arial" pitchFamily="34" charset="0"/>
              <a:buNone/>
            </a:pPr>
            <a:r>
              <a:rPr lang="en-GB" altLang="en-US" dirty="0" smtClean="0">
                <a:latin typeface="XCCW Joined 22a" pitchFamily="66" charset="0"/>
              </a:rPr>
              <a:t>‘Parents keen to help realise that…they don’t understand what their child is doing and… when they try to demonstrate how to do something differently, all they manage to do is confuse the child.’</a:t>
            </a:r>
          </a:p>
          <a:p>
            <a:pPr marL="114300" indent="0">
              <a:buFont typeface="Arial" pitchFamily="34" charset="0"/>
              <a:buNone/>
            </a:pPr>
            <a:endParaRPr lang="en-GB" altLang="en-US" dirty="0" smtClean="0">
              <a:latin typeface="XCCW Joined 22a" pitchFamily="66" charset="0"/>
            </a:endParaRPr>
          </a:p>
          <a:p>
            <a:pPr marL="114300" indent="0">
              <a:buFont typeface="Arial" pitchFamily="34" charset="0"/>
              <a:buNone/>
            </a:pPr>
            <a:r>
              <a:rPr lang="en-GB" altLang="en-US" dirty="0" smtClean="0">
                <a:latin typeface="XCCW Joined 22a" pitchFamily="66" charset="0"/>
              </a:rPr>
              <a:t>‘Adapted from: ‘</a:t>
            </a:r>
            <a:r>
              <a:rPr lang="en-GB" altLang="en-US" i="1" dirty="0" smtClean="0">
                <a:latin typeface="XCCW Joined 22a" pitchFamily="66" charset="0"/>
              </a:rPr>
              <a:t>Maths for Mums and Dads’</a:t>
            </a:r>
            <a:endParaRPr lang="en-GB" altLang="en-US" dirty="0" smtClean="0">
              <a:latin typeface="XCCW Joined 22a" pitchFamily="66"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212" t="-9598" r="-6414" b="-7712"/>
          <a:stretch/>
        </p:blipFill>
        <p:spPr>
          <a:xfrm>
            <a:off x="7989708" y="5398825"/>
            <a:ext cx="898596" cy="832845"/>
          </a:xfrm>
          <a:prstGeom prst="ellipse">
            <a:avLst/>
          </a:prstGeom>
          <a:solidFill>
            <a:schemeClr val="bg1"/>
          </a:solidFill>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64783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Kristen ITC" panose="03050502040202030202" pitchFamily="66" charset="0"/>
              </a:rPr>
              <a:t>Curriculum for Excellence – expectations for Numeracy and Maths</a:t>
            </a:r>
            <a:endParaRPr lang="en-GB" sz="3200" dirty="0">
              <a:latin typeface="Kristen ITC" panose="03050502040202030202" pitchFamily="66" charset="0"/>
            </a:endParaRPr>
          </a:p>
        </p:txBody>
      </p:sp>
      <p:sp>
        <p:nvSpPr>
          <p:cNvPr id="3" name="Content Placeholder 2"/>
          <p:cNvSpPr>
            <a:spLocks noGrp="1"/>
          </p:cNvSpPr>
          <p:nvPr>
            <p:ph sz="quarter" idx="1"/>
          </p:nvPr>
        </p:nvSpPr>
        <p:spPr/>
        <p:txBody>
          <a:bodyPr>
            <a:normAutofit fontScale="92500" lnSpcReduction="20000"/>
          </a:bodyPr>
          <a:lstStyle/>
          <a:p>
            <a:pPr marL="0" indent="0">
              <a:buFont typeface="Wingdings" pitchFamily="2" charset="2"/>
              <a:buNone/>
            </a:pPr>
            <a:r>
              <a:rPr lang="en-GB" altLang="en-US" dirty="0">
                <a:latin typeface="Kristen ITC" panose="03050502040202030202" pitchFamily="66" charset="0"/>
              </a:rPr>
              <a:t>From the early stages onwards, children and young people should experience success in mathematics and develop the confidence to </a:t>
            </a:r>
            <a:r>
              <a:rPr lang="en-GB" altLang="en-US" dirty="0">
                <a:solidFill>
                  <a:srgbClr val="FF0000"/>
                </a:solidFill>
                <a:latin typeface="Kristen ITC" panose="03050502040202030202" pitchFamily="66" charset="0"/>
              </a:rPr>
              <a:t>take risks</a:t>
            </a:r>
            <a:r>
              <a:rPr lang="en-GB" altLang="en-US" dirty="0">
                <a:latin typeface="Kristen ITC" panose="03050502040202030202" pitchFamily="66" charset="0"/>
              </a:rPr>
              <a:t>, </a:t>
            </a:r>
            <a:r>
              <a:rPr lang="en-GB" altLang="en-US" dirty="0">
                <a:solidFill>
                  <a:srgbClr val="FF0000"/>
                </a:solidFill>
                <a:latin typeface="Kristen ITC" panose="03050502040202030202" pitchFamily="66" charset="0"/>
              </a:rPr>
              <a:t>ask questions </a:t>
            </a:r>
            <a:r>
              <a:rPr lang="en-GB" altLang="en-US" dirty="0">
                <a:latin typeface="Kristen ITC" panose="03050502040202030202" pitchFamily="66" charset="0"/>
              </a:rPr>
              <a:t>and </a:t>
            </a:r>
            <a:r>
              <a:rPr lang="en-GB" altLang="en-US" dirty="0">
                <a:solidFill>
                  <a:srgbClr val="FF0000"/>
                </a:solidFill>
                <a:latin typeface="Kristen ITC" panose="03050502040202030202" pitchFamily="66" charset="0"/>
              </a:rPr>
              <a:t>explore alternative solutions </a:t>
            </a:r>
            <a:r>
              <a:rPr lang="en-GB" altLang="en-US" dirty="0">
                <a:latin typeface="Kristen ITC" panose="03050502040202030202" pitchFamily="66" charset="0"/>
              </a:rPr>
              <a:t>without fear of being wrong. They will enjoy exploring and applying mathematical concepts to </a:t>
            </a:r>
            <a:r>
              <a:rPr lang="en-GB" altLang="en-US" dirty="0">
                <a:solidFill>
                  <a:srgbClr val="FF0000"/>
                </a:solidFill>
                <a:latin typeface="Kristen ITC" panose="03050502040202030202" pitchFamily="66" charset="0"/>
              </a:rPr>
              <a:t>understand and solve problems</a:t>
            </a:r>
            <a:r>
              <a:rPr lang="en-GB" altLang="en-US" dirty="0">
                <a:latin typeface="Kristen ITC" panose="03050502040202030202" pitchFamily="66" charset="0"/>
              </a:rPr>
              <a:t>, </a:t>
            </a:r>
            <a:r>
              <a:rPr lang="en-GB" altLang="en-US" dirty="0">
                <a:solidFill>
                  <a:srgbClr val="FF0000"/>
                </a:solidFill>
                <a:latin typeface="Kristen ITC" panose="03050502040202030202" pitchFamily="66" charset="0"/>
              </a:rPr>
              <a:t>explaining their thinking </a:t>
            </a:r>
            <a:r>
              <a:rPr lang="en-GB" altLang="en-US" dirty="0">
                <a:latin typeface="Kristen ITC" panose="03050502040202030202" pitchFamily="66" charset="0"/>
              </a:rPr>
              <a:t>and presenting their solutions to others in a variety of ways. </a:t>
            </a:r>
          </a:p>
          <a:p>
            <a:pPr marL="0" indent="0">
              <a:buFont typeface="Wingdings" pitchFamily="2" charset="2"/>
              <a:buNone/>
            </a:pPr>
            <a:r>
              <a:rPr lang="en-GB" altLang="en-US" sz="1500" i="1" dirty="0">
                <a:latin typeface="Kristen ITC" panose="03050502040202030202" pitchFamily="66" charset="0"/>
              </a:rPr>
              <a:t>Mathematics: Principles and Practice</a:t>
            </a:r>
            <a:endParaRPr lang="en-US" altLang="en-US" sz="1500" i="1" dirty="0">
              <a:latin typeface="Kristen ITC" panose="03050502040202030202" pitchFamily="66" charset="0"/>
            </a:endParaRPr>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212" t="-9598" r="-6414" b="-7712"/>
          <a:stretch/>
        </p:blipFill>
        <p:spPr>
          <a:xfrm>
            <a:off x="7611104" y="5373216"/>
            <a:ext cx="1209368" cy="1120877"/>
          </a:xfrm>
          <a:prstGeom prst="ellipse">
            <a:avLst/>
          </a:prstGeom>
          <a:solidFill>
            <a:schemeClr val="bg1"/>
          </a:solidFill>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11497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7744" y="548680"/>
            <a:ext cx="4680520" cy="5756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212" t="-9598" r="-6414" b="-7712"/>
          <a:stretch/>
        </p:blipFill>
        <p:spPr>
          <a:xfrm>
            <a:off x="7611104" y="5373216"/>
            <a:ext cx="1209368" cy="1120877"/>
          </a:xfrm>
          <a:prstGeom prst="ellipse">
            <a:avLst/>
          </a:prstGeom>
          <a:solidFill>
            <a:schemeClr val="bg1"/>
          </a:solidFill>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2446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1143000"/>
          </a:xfrm>
        </p:spPr>
        <p:txBody>
          <a:bodyPr>
            <a:normAutofit fontScale="90000"/>
          </a:bodyPr>
          <a:lstStyle/>
          <a:p>
            <a:r>
              <a:rPr lang="en-GB" dirty="0" smtClean="0">
                <a:latin typeface="Kristen ITC" panose="03050502040202030202" pitchFamily="66" charset="0"/>
              </a:rPr>
              <a:t>Resource available on </a:t>
            </a:r>
            <a:r>
              <a:rPr lang="en-GB" dirty="0" err="1" smtClean="0">
                <a:latin typeface="Kristen ITC" panose="03050502040202030202" pitchFamily="66" charset="0"/>
              </a:rPr>
              <a:t>Parentzone</a:t>
            </a:r>
            <a:r>
              <a:rPr lang="en-GB" dirty="0" smtClean="0">
                <a:latin typeface="Kristen ITC" panose="03050502040202030202" pitchFamily="66" charset="0"/>
              </a:rPr>
              <a:t> </a:t>
            </a:r>
            <a:endParaRPr lang="en-GB" dirty="0">
              <a:latin typeface="Kristen ITC" panose="03050502040202030202" pitchFamily="66" charset="0"/>
            </a:endParaRP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2073" y="1600200"/>
            <a:ext cx="801985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897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1218" y="188640"/>
            <a:ext cx="7993260" cy="769441"/>
          </a:xfrm>
          <a:prstGeom prst="rect">
            <a:avLst/>
          </a:prstGeom>
        </p:spPr>
        <p:txBody>
          <a:bodyPr wrap="square">
            <a:spAutoFit/>
          </a:bodyPr>
          <a:lstStyle/>
          <a:p>
            <a:pPr algn="ctr" fontAlgn="auto">
              <a:spcBef>
                <a:spcPts val="0"/>
              </a:spcBef>
              <a:spcAft>
                <a:spcPts val="0"/>
              </a:spcAft>
              <a:defRPr/>
            </a:pPr>
            <a:r>
              <a:rPr lang="en-GB" sz="4400" kern="0" dirty="0" smtClean="0">
                <a:solidFill>
                  <a:schemeClr val="accent1">
                    <a:lumMod val="50000"/>
                  </a:schemeClr>
                </a:solidFill>
                <a:latin typeface="Kristen ITC" panose="03050502040202030202" pitchFamily="66" charset="0"/>
                <a:ea typeface="+mj-ea"/>
                <a:cs typeface="+mj-cs"/>
              </a:rPr>
              <a:t>Key Concepts for Learning</a:t>
            </a:r>
            <a:endParaRPr lang="en-GB" kern="0" dirty="0">
              <a:solidFill>
                <a:schemeClr val="accent1">
                  <a:lumMod val="50000"/>
                </a:schemeClr>
              </a:solidFill>
              <a:latin typeface="Kristen ITC" panose="03050502040202030202" pitchFamily="66" charset="0"/>
            </a:endParaRPr>
          </a:p>
        </p:txBody>
      </p:sp>
      <p:sp>
        <p:nvSpPr>
          <p:cNvPr id="6" name="Rectangle 5"/>
          <p:cNvSpPr/>
          <p:nvPr/>
        </p:nvSpPr>
        <p:spPr>
          <a:xfrm>
            <a:off x="128311" y="1052736"/>
            <a:ext cx="9949202" cy="3170099"/>
          </a:xfrm>
          <a:prstGeom prst="rect">
            <a:avLst/>
          </a:prstGeom>
        </p:spPr>
        <p:txBody>
          <a:bodyPr wrap="square">
            <a:spAutoFit/>
          </a:bodyPr>
          <a:lstStyle/>
          <a:p>
            <a:pPr marL="457200" indent="-457200">
              <a:buFont typeface="Arial" panose="020B0604020202020204" pitchFamily="34" charset="0"/>
              <a:buChar char="•"/>
              <a:defRPr/>
            </a:pPr>
            <a:r>
              <a:rPr lang="en-GB" sz="4000" kern="0" dirty="0" smtClean="0">
                <a:solidFill>
                  <a:schemeClr val="accent1">
                    <a:lumMod val="50000"/>
                  </a:schemeClr>
                </a:solidFill>
                <a:latin typeface="Comic Sans MS" pitchFamily="66" charset="0"/>
              </a:rPr>
              <a:t>Growth </a:t>
            </a:r>
            <a:r>
              <a:rPr lang="en-GB" sz="4000" kern="0" dirty="0">
                <a:solidFill>
                  <a:schemeClr val="accent1">
                    <a:lumMod val="50000"/>
                  </a:schemeClr>
                </a:solidFill>
                <a:latin typeface="Comic Sans MS" pitchFamily="66" charset="0"/>
              </a:rPr>
              <a:t>Mindset</a:t>
            </a:r>
          </a:p>
          <a:p>
            <a:pPr marL="457200" indent="-457200" fontAlgn="auto">
              <a:spcBef>
                <a:spcPts val="0"/>
              </a:spcBef>
              <a:spcAft>
                <a:spcPts val="0"/>
              </a:spcAft>
              <a:buFont typeface="Arial" panose="020B0604020202020204" pitchFamily="34" charset="0"/>
              <a:buChar char="•"/>
              <a:defRPr/>
            </a:pPr>
            <a:r>
              <a:rPr lang="en-GB" sz="4000" kern="0" dirty="0" smtClean="0">
                <a:solidFill>
                  <a:schemeClr val="accent1">
                    <a:lumMod val="50000"/>
                  </a:schemeClr>
                </a:solidFill>
                <a:latin typeface="Comic Sans MS" pitchFamily="66" charset="0"/>
              </a:rPr>
              <a:t>Sense </a:t>
            </a:r>
            <a:r>
              <a:rPr lang="en-GB" sz="4000" kern="0" dirty="0">
                <a:solidFill>
                  <a:schemeClr val="accent1">
                    <a:lumMod val="50000"/>
                  </a:schemeClr>
                </a:solidFill>
                <a:latin typeface="Comic Sans MS" pitchFamily="66" charset="0"/>
              </a:rPr>
              <a:t>of </a:t>
            </a:r>
            <a:r>
              <a:rPr lang="en-GB" sz="4000" kern="0" dirty="0" smtClean="0">
                <a:solidFill>
                  <a:schemeClr val="accent1">
                    <a:lumMod val="50000"/>
                  </a:schemeClr>
                </a:solidFill>
                <a:latin typeface="Comic Sans MS" pitchFamily="66" charset="0"/>
              </a:rPr>
              <a:t>number – </a:t>
            </a:r>
          </a:p>
          <a:p>
            <a:pPr fontAlgn="auto">
              <a:spcBef>
                <a:spcPts val="0"/>
              </a:spcBef>
              <a:spcAft>
                <a:spcPts val="0"/>
              </a:spcAft>
              <a:defRPr/>
            </a:pPr>
            <a:r>
              <a:rPr lang="en-GB" sz="4000" kern="0" dirty="0">
                <a:solidFill>
                  <a:schemeClr val="accent1">
                    <a:lumMod val="50000"/>
                  </a:schemeClr>
                </a:solidFill>
                <a:latin typeface="Comic Sans MS" pitchFamily="66" charset="0"/>
              </a:rPr>
              <a:t> </a:t>
            </a:r>
            <a:r>
              <a:rPr lang="en-GB" sz="4000" kern="0" dirty="0" smtClean="0">
                <a:solidFill>
                  <a:schemeClr val="accent1">
                    <a:lumMod val="50000"/>
                  </a:schemeClr>
                </a:solidFill>
                <a:latin typeface="Comic Sans MS" pitchFamily="66" charset="0"/>
              </a:rPr>
              <a:t>  SEAL and </a:t>
            </a:r>
            <a:r>
              <a:rPr lang="en-GB" sz="4000" kern="0" dirty="0" err="1" smtClean="0">
                <a:solidFill>
                  <a:schemeClr val="accent1">
                    <a:lumMod val="50000"/>
                  </a:schemeClr>
                </a:solidFill>
                <a:latin typeface="Comic Sans MS" pitchFamily="66" charset="0"/>
              </a:rPr>
              <a:t>Numbertalks</a:t>
            </a:r>
            <a:endParaRPr lang="en-GB" sz="4000" kern="0" dirty="0" smtClean="0">
              <a:solidFill>
                <a:schemeClr val="accent1">
                  <a:lumMod val="50000"/>
                </a:schemeClr>
              </a:solidFill>
              <a:latin typeface="Comic Sans MS" pitchFamily="66" charset="0"/>
            </a:endParaRPr>
          </a:p>
          <a:p>
            <a:pPr marL="457200" indent="-457200" fontAlgn="auto">
              <a:spcBef>
                <a:spcPts val="0"/>
              </a:spcBef>
              <a:spcAft>
                <a:spcPts val="0"/>
              </a:spcAft>
              <a:buFont typeface="Arial" panose="020B0604020202020204" pitchFamily="34" charset="0"/>
              <a:buChar char="•"/>
              <a:defRPr/>
            </a:pPr>
            <a:r>
              <a:rPr lang="en-GB" sz="4000" kern="0" dirty="0" smtClean="0">
                <a:solidFill>
                  <a:schemeClr val="accent1">
                    <a:lumMod val="50000"/>
                  </a:schemeClr>
                </a:solidFill>
                <a:latin typeface="Comic Sans MS" pitchFamily="66" charset="0"/>
              </a:rPr>
              <a:t>Concrete, Pictorial and </a:t>
            </a:r>
            <a:r>
              <a:rPr lang="en-GB" sz="4000" kern="0" dirty="0" smtClean="0">
                <a:solidFill>
                  <a:schemeClr val="accent1">
                    <a:lumMod val="50000"/>
                  </a:schemeClr>
                </a:solidFill>
                <a:latin typeface="Comic Sans MS" pitchFamily="66" charset="0"/>
              </a:rPr>
              <a:t>A</a:t>
            </a:r>
            <a:r>
              <a:rPr lang="en-GB" sz="4000" kern="0" dirty="0" smtClean="0">
                <a:solidFill>
                  <a:schemeClr val="accent1">
                    <a:lumMod val="50000"/>
                  </a:schemeClr>
                </a:solidFill>
                <a:latin typeface="Comic Sans MS" pitchFamily="66" charset="0"/>
              </a:rPr>
              <a:t>bstract </a:t>
            </a:r>
          </a:p>
          <a:p>
            <a:pPr fontAlgn="auto">
              <a:spcBef>
                <a:spcPts val="0"/>
              </a:spcBef>
              <a:spcAft>
                <a:spcPts val="0"/>
              </a:spcAft>
              <a:defRPr/>
            </a:pPr>
            <a:r>
              <a:rPr lang="en-GB" sz="4000" kern="0" dirty="0">
                <a:solidFill>
                  <a:schemeClr val="accent1">
                    <a:lumMod val="50000"/>
                  </a:schemeClr>
                </a:solidFill>
                <a:latin typeface="Comic Sans MS" pitchFamily="66" charset="0"/>
              </a:rPr>
              <a:t> </a:t>
            </a:r>
            <a:r>
              <a:rPr lang="en-GB" sz="4000" kern="0" dirty="0" smtClean="0">
                <a:solidFill>
                  <a:schemeClr val="accent1">
                    <a:lumMod val="50000"/>
                  </a:schemeClr>
                </a:solidFill>
                <a:latin typeface="Comic Sans MS" pitchFamily="66" charset="0"/>
              </a:rPr>
              <a:t>  </a:t>
            </a:r>
            <a:r>
              <a:rPr lang="en-GB" sz="4000" kern="0" dirty="0" smtClean="0">
                <a:solidFill>
                  <a:schemeClr val="accent1">
                    <a:lumMod val="50000"/>
                  </a:schemeClr>
                </a:solidFill>
                <a:latin typeface="Comic Sans MS" pitchFamily="66" charset="0"/>
              </a:rPr>
              <a:t>(CPA) </a:t>
            </a:r>
            <a:r>
              <a:rPr lang="en-GB" sz="4000" kern="0" dirty="0" smtClean="0">
                <a:solidFill>
                  <a:schemeClr val="accent1">
                    <a:lumMod val="50000"/>
                  </a:schemeClr>
                </a:solidFill>
                <a:latin typeface="Comic Sans MS" pitchFamily="66" charset="0"/>
              </a:rPr>
              <a:t>Approach</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134441"/>
            <a:ext cx="2827383" cy="2450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3806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584</Words>
  <Application>Microsoft Office PowerPoint</Application>
  <PresentationFormat>On-screen Show (4:3)</PresentationFormat>
  <Paragraphs>81</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Welcome to our  Family Learning Event  for  Multiplication &amp; Division </vt:lpstr>
      <vt:lpstr>PowerPoint Presentation</vt:lpstr>
      <vt:lpstr>PowerPoint Presentation</vt:lpstr>
      <vt:lpstr>PowerPoint Presentation</vt:lpstr>
      <vt:lpstr>“Why do they do it differently these days?”</vt:lpstr>
      <vt:lpstr>Curriculum for Excellence – expectations for Numeracy and Maths</vt:lpstr>
      <vt:lpstr>PowerPoint Presentation</vt:lpstr>
      <vt:lpstr>Resource available on Parentzone </vt:lpstr>
      <vt:lpstr>PowerPoint Presentation</vt:lpstr>
      <vt:lpstr>PowerPoint Presentation</vt:lpstr>
      <vt:lpstr>I can’t do it…yet – Growth Mindset</vt:lpstr>
      <vt:lpstr>PowerPoint Presentation</vt:lpstr>
      <vt:lpstr> CPA Approach</vt:lpstr>
      <vt:lpstr>PowerPoint Presentation</vt:lpstr>
      <vt:lpstr>Family Learning Booklet including:  1. Worked examples of strategies used to teach multiplication and division.  2. National Numeracy Progression of multiplication and division.  3. Key Skills in multiplication and division progression. </vt:lpstr>
      <vt:lpstr>Like to know more?</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Davies</dc:creator>
  <cp:lastModifiedBy>Lisa Davies</cp:lastModifiedBy>
  <cp:revision>18</cp:revision>
  <dcterms:created xsi:type="dcterms:W3CDTF">2017-05-07T16:07:16Z</dcterms:created>
  <dcterms:modified xsi:type="dcterms:W3CDTF">2017-05-20T19:31:36Z</dcterms:modified>
</cp:coreProperties>
</file>