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1"/>
  </p:handoutMasterIdLst>
  <p:sldIdLst>
    <p:sldId id="261" r:id="rId2"/>
    <p:sldId id="275" r:id="rId3"/>
    <p:sldId id="263" r:id="rId4"/>
    <p:sldId id="264" r:id="rId5"/>
    <p:sldId id="268" r:id="rId6"/>
    <p:sldId id="269" r:id="rId7"/>
    <p:sldId id="270" r:id="rId8"/>
    <p:sldId id="271" r:id="rId9"/>
    <p:sldId id="276" r:id="rId10"/>
  </p:sldIdLst>
  <p:sldSz cx="9144000" cy="6858000" type="screen4x3"/>
  <p:notesSz cx="6858000" cy="9144000"/>
  <p:embeddedFontLst>
    <p:embeddedFont>
      <p:font typeface="Twinkl SemiBold" charset="0"/>
      <p:bold r:id="rId12"/>
    </p:embeddedFont>
    <p:embeddedFont>
      <p:font typeface="Sassoon Infant Rg" panose="02000503030000020003" charset="0"/>
      <p:regular r:id="rId13"/>
      <p:bold r:id="rId14"/>
    </p:embeddedFont>
    <p:embeddedFont>
      <p:font typeface="Twinkl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uffy" panose="020B0603060100000000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EFBDA"/>
    <a:srgbClr val="FDEAA3"/>
    <a:srgbClr val="C4DF9B"/>
    <a:srgbClr val="DB5183"/>
    <a:srgbClr val="40B0E5"/>
    <a:srgbClr val="9F73B2"/>
    <a:srgbClr val="B4D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157" y="53"/>
      </p:cViewPr>
      <p:guideLst>
        <p:guide orient="horz" pos="2183"/>
        <p:guide pos="2880"/>
        <p:guide pos="317"/>
        <p:guide orient="horz" pos="3974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D9AFDF-226B-4085-B172-6A3A4722F80A}" type="datetimeFigureOut">
              <a:rPr lang="en-GB"/>
              <a:pPr>
                <a:defRPr/>
              </a:pPr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A5B89C-59BB-43C7-816A-8C7244AA9B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6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29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85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95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88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91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39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0" r:id="rId3"/>
    <p:sldLayoutId id="2147483671" r:id="rId4"/>
    <p:sldLayoutId id="2147483672" r:id="rId5"/>
    <p:sldLayoutId id="2147483675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9.png"/><Relationship Id="rId10" Type="http://schemas.openxmlformats.org/officeDocument/2006/relationships/audio" Target="../media/media5.WAV"/><Relationship Id="rId19" Type="http://schemas.openxmlformats.org/officeDocument/2006/relationships/image" Target="../media/image13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image" Target="../media/image14.png"/><Relationship Id="rId18" Type="http://schemas.openxmlformats.org/officeDocument/2006/relationships/image" Target="../media/image12.png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image" Target="../media/image6.png"/><Relationship Id="rId17" Type="http://schemas.openxmlformats.org/officeDocument/2006/relationships/image" Target="../media/image18.png"/><Relationship Id="rId2" Type="http://schemas.openxmlformats.org/officeDocument/2006/relationships/audio" Target="../media/media6.WAV"/><Relationship Id="rId16" Type="http://schemas.openxmlformats.org/officeDocument/2006/relationships/image" Target="../media/image17.png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slideLayout" Target="../slideLayouts/slideLayout2.xml"/><Relationship Id="rId5" Type="http://schemas.microsoft.com/office/2007/relationships/media" Target="../media/media8.WAV"/><Relationship Id="rId15" Type="http://schemas.openxmlformats.org/officeDocument/2006/relationships/image" Target="../media/image16.png"/><Relationship Id="rId10" Type="http://schemas.openxmlformats.org/officeDocument/2006/relationships/audio" Target="../media/media10.WAV"/><Relationship Id="rId19" Type="http://schemas.openxmlformats.org/officeDocument/2006/relationships/image" Target="../media/image13.png"/><Relationship Id="rId4" Type="http://schemas.openxmlformats.org/officeDocument/2006/relationships/audio" Target="../media/media7.WAV"/><Relationship Id="rId9" Type="http://schemas.microsoft.com/office/2007/relationships/media" Target="../media/media10.WAV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12.WAV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png"/><Relationship Id="rId4" Type="http://schemas.openxmlformats.org/officeDocument/2006/relationships/audio" Target="../media/media12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WAV"/><Relationship Id="rId13" Type="http://schemas.microsoft.com/office/2007/relationships/media" Target="../media/media17.WAV"/><Relationship Id="rId18" Type="http://schemas.openxmlformats.org/officeDocument/2006/relationships/audio" Target="../media/media8.WAV"/><Relationship Id="rId26" Type="http://schemas.openxmlformats.org/officeDocument/2006/relationships/image" Target="../media/image30.png"/><Relationship Id="rId3" Type="http://schemas.microsoft.com/office/2007/relationships/media" Target="../media/media13.WAV"/><Relationship Id="rId21" Type="http://schemas.microsoft.com/office/2007/relationships/media" Target="../media/media20.WAV"/><Relationship Id="rId34" Type="http://schemas.openxmlformats.org/officeDocument/2006/relationships/image" Target="../media/image38.png"/><Relationship Id="rId7" Type="http://schemas.microsoft.com/office/2007/relationships/media" Target="../media/media15.WAV"/><Relationship Id="rId12" Type="http://schemas.openxmlformats.org/officeDocument/2006/relationships/audio" Target="../media/media16.WAV"/><Relationship Id="rId17" Type="http://schemas.microsoft.com/office/2007/relationships/media" Target="../media/media8.WAV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audio" Target="../media/media1.WAV"/><Relationship Id="rId16" Type="http://schemas.openxmlformats.org/officeDocument/2006/relationships/audio" Target="../media/media18.WAV"/><Relationship Id="rId20" Type="http://schemas.openxmlformats.org/officeDocument/2006/relationships/audio" Target="../media/media19.WAV"/><Relationship Id="rId29" Type="http://schemas.openxmlformats.org/officeDocument/2006/relationships/image" Target="../media/image33.png"/><Relationship Id="rId1" Type="http://schemas.microsoft.com/office/2007/relationships/media" Target="../media/media1.WAV"/><Relationship Id="rId6" Type="http://schemas.openxmlformats.org/officeDocument/2006/relationships/audio" Target="../media/media14.WAV"/><Relationship Id="rId11" Type="http://schemas.microsoft.com/office/2007/relationships/media" Target="../media/media16.WAV"/><Relationship Id="rId24" Type="http://schemas.openxmlformats.org/officeDocument/2006/relationships/image" Target="../media/image6.png"/><Relationship Id="rId32" Type="http://schemas.openxmlformats.org/officeDocument/2006/relationships/image" Target="../media/image36.png"/><Relationship Id="rId5" Type="http://schemas.microsoft.com/office/2007/relationships/media" Target="../media/media14.WAV"/><Relationship Id="rId15" Type="http://schemas.microsoft.com/office/2007/relationships/media" Target="../media/media18.WAV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2.png"/><Relationship Id="rId36" Type="http://schemas.openxmlformats.org/officeDocument/2006/relationships/image" Target="../media/image13.png"/><Relationship Id="rId10" Type="http://schemas.openxmlformats.org/officeDocument/2006/relationships/audio" Target="../media/media9.WAV"/><Relationship Id="rId19" Type="http://schemas.microsoft.com/office/2007/relationships/media" Target="../media/media19.WAV"/><Relationship Id="rId31" Type="http://schemas.openxmlformats.org/officeDocument/2006/relationships/image" Target="../media/image35.png"/><Relationship Id="rId4" Type="http://schemas.openxmlformats.org/officeDocument/2006/relationships/audio" Target="../media/media13.WAV"/><Relationship Id="rId9" Type="http://schemas.microsoft.com/office/2007/relationships/media" Target="../media/media9.WAV"/><Relationship Id="rId14" Type="http://schemas.openxmlformats.org/officeDocument/2006/relationships/audio" Target="../media/media17.WAV"/><Relationship Id="rId22" Type="http://schemas.openxmlformats.org/officeDocument/2006/relationships/audio" Target="../media/media20.WAV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sz="800" b="1">
                <a:solidFill>
                  <a:schemeClr val="bg1"/>
                </a:solidFill>
                <a:latin typeface="Tuffy" panose="020B0603060100000000" pitchFamily="34" charset="0"/>
              </a:rPr>
              <a:t>French</a:t>
            </a:r>
            <a:r>
              <a:rPr lang="en-GB" altLang="en-US" sz="800">
                <a:solidFill>
                  <a:schemeClr val="bg1"/>
                </a:solidFill>
                <a:latin typeface="Tuffy" panose="020B0603060100000000" pitchFamily="34" charset="0"/>
              </a:rPr>
              <a:t> | Year 4 | Holidays and Hobbies | Sports | Lesson 5</a:t>
            </a:r>
          </a:p>
        </p:txBody>
      </p:sp>
      <p:sp>
        <p:nvSpPr>
          <p:cNvPr id="6151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r>
              <a:rPr lang="en-GB" altLang="en-US"/>
              <a:t>Holidays and Hobbies</a:t>
            </a:r>
          </a:p>
        </p:txBody>
      </p:sp>
      <p:sp>
        <p:nvSpPr>
          <p:cNvPr id="6152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r>
              <a:rPr lang="en-GB" altLang="en-US"/>
              <a:t>French</a:t>
            </a:r>
          </a:p>
        </p:txBody>
      </p:sp>
      <p:pic>
        <p:nvPicPr>
          <p:cNvPr id="615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7173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7174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marL="285750" indent="-285750"/>
            <a:r>
              <a:rPr lang="en-GB" altLang="en-US" dirty="0">
                <a:solidFill>
                  <a:schemeClr val="tx1"/>
                </a:solidFill>
              </a:rPr>
              <a:t>I can engage in conversations, ask and answer questions, </a:t>
            </a:r>
            <a:r>
              <a:rPr lang="en-GB" altLang="en-US">
                <a:solidFill>
                  <a:schemeClr val="tx1"/>
                </a:solidFill>
              </a:rPr>
              <a:t>express </a:t>
            </a:r>
            <a:r>
              <a:rPr lang="en-GB" altLang="en-US" smtClean="0">
                <a:solidFill>
                  <a:schemeClr val="tx1"/>
                </a:solidFill>
              </a:rPr>
              <a:t>opinions.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7100"/>
            <a:ext cx="7886700" cy="2625725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answer the question ‘</a:t>
            </a:r>
            <a:r>
              <a:rPr lang="fr-FR" dirty="0"/>
              <a:t>Quel est ton sport préféré ?</a:t>
            </a:r>
            <a:r>
              <a:rPr lang="fr-FR" sz="2000" dirty="0"/>
              <a:t> </a:t>
            </a:r>
            <a:r>
              <a:rPr lang="en-GB" dirty="0">
                <a:latin typeface="Twinkl" pitchFamily="2" charset="0"/>
              </a:rPr>
              <a:t>orally.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latin typeface="Twinkl" pitchFamily="2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dirty="0"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0313" y="338138"/>
            <a:ext cx="5392737" cy="15970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900" b="0" dirty="0"/>
              <a:t>Les Sports: </a:t>
            </a:r>
            <a:r>
              <a:rPr lang="en-GB" sz="2900" b="0" dirty="0" err="1"/>
              <a:t>Qu’est</a:t>
            </a:r>
            <a:r>
              <a:rPr lang="en-GB" sz="2900" b="0" dirty="0"/>
              <a:t> </a:t>
            </a:r>
            <a:r>
              <a:rPr lang="en-GB" sz="2900" b="0" dirty="0" err="1"/>
              <a:t>ce</a:t>
            </a:r>
            <a:r>
              <a:rPr lang="en-GB" sz="2900" b="0" dirty="0"/>
              <a:t>-que </a:t>
            </a:r>
            <a:r>
              <a:rPr lang="en-GB" sz="2900" b="0" dirty="0" err="1"/>
              <a:t>c’est</a:t>
            </a:r>
            <a:r>
              <a:rPr lang="en-GB" sz="2900" b="0" dirty="0"/>
              <a:t> ?</a:t>
            </a:r>
            <a:r>
              <a:rPr lang="en-GB" sz="3100" b="0" dirty="0"/>
              <a:t/>
            </a:r>
            <a:br>
              <a:rPr lang="en-GB" sz="3100" b="0" dirty="0"/>
            </a:br>
            <a:r>
              <a:rPr lang="en-GB" sz="2200" b="0" dirty="0"/>
              <a:t>(Sports: What Are They?)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1157288" y="728663"/>
            <a:ext cx="1519237" cy="654050"/>
          </a:xfrm>
          <a:prstGeom prst="rect">
            <a:avLst/>
          </a:prstGeom>
          <a:solidFill>
            <a:srgbClr val="FF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1390650" y="779463"/>
            <a:ext cx="1285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Click play buttons throughout to hear phrases and words.</a:t>
            </a:r>
          </a:p>
        </p:txBody>
      </p:sp>
      <p:pic>
        <p:nvPicPr>
          <p:cNvPr id="8197" name="Pla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46150" y="3576638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fr-FR" altLang="en-US">
                <a:solidFill>
                  <a:srgbClr val="DB5183"/>
                </a:solidFill>
                <a:latin typeface="Twinkl" pitchFamily="2" charset="0"/>
              </a:rPr>
              <a:t>la gymnastique</a:t>
            </a:r>
            <a:endParaRPr lang="en-GB" altLang="en-US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40113" y="3576638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lutte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64338" y="3576638"/>
            <a:ext cx="1128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hockey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3038" y="5576888"/>
            <a:ext cx="1009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ski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2413" y="5576888"/>
            <a:ext cx="1128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tennis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963" y="1778000"/>
            <a:ext cx="121126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688" y="2320925"/>
            <a:ext cx="14700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175" y="2119313"/>
            <a:ext cx="165576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363" y="4035425"/>
            <a:ext cx="91281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4237038"/>
            <a:ext cx="15462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Whole Class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-la gymnastique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275" y="361791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-la lutte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0" y="361632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-le hockey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350" y="36147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-le ski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0" y="56324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-le tennis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175" y="56324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a gymnastiq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238" y="33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a lut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238" y="779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le hocke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13" y="1525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le sk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13" y="2273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le tenni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13" y="3016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4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92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15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74675" y="363538"/>
            <a:ext cx="7994650" cy="1595437"/>
          </a:xfrm>
        </p:spPr>
        <p:txBody>
          <a:bodyPr/>
          <a:lstStyle/>
          <a:p>
            <a:pPr algn="ctr"/>
            <a:r>
              <a:rPr lang="en-GB" altLang="en-US" sz="3200" b="0"/>
              <a:t>Les Sports: Qu’est ce-que c’est ?</a:t>
            </a:r>
            <a:br>
              <a:rPr lang="en-GB" altLang="en-US" sz="3200" b="0"/>
            </a:br>
            <a:r>
              <a:rPr lang="en-GB" altLang="en-US" sz="2400" b="0"/>
              <a:t>(Sports: What Are They?)</a:t>
            </a:r>
            <a:endParaRPr lang="en-GB" altLang="en-US" sz="3600"/>
          </a:p>
        </p:txBody>
      </p:sp>
      <p:pic>
        <p:nvPicPr>
          <p:cNvPr id="9219" name="Pla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06963" y="5481638"/>
            <a:ext cx="197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natation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6638" y="3557588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course à pied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38588" y="3557588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football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9350" y="3557588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rugby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32025" y="5481638"/>
            <a:ext cx="1677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DB5183"/>
                </a:solidFill>
                <a:latin typeface="Twinkl" pitchFamily="2" charset="0"/>
              </a:rPr>
              <a:t>l’équitation</a:t>
            </a:r>
            <a:endParaRPr lang="en-GB" altLang="en-US">
              <a:solidFill>
                <a:srgbClr val="DB5183"/>
              </a:solidFill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388" y="4410075"/>
            <a:ext cx="1524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50" y="1992313"/>
            <a:ext cx="855663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50" y="4024313"/>
            <a:ext cx="1608138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575" y="2009775"/>
            <a:ext cx="70008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992313"/>
            <a:ext cx="131127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Whole Class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-la natation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213" y="5541963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-la course à pied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36210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-le football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950" y="36242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-l’équitation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5372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-le rugby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825" y="36258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 rugb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723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e footbal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1476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la course a pie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2230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lequitatio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2982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la nata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3735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84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70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20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55650" y="1771650"/>
            <a:ext cx="7632700" cy="4321175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74675" y="350838"/>
            <a:ext cx="7994650" cy="1595437"/>
          </a:xfrm>
        </p:spPr>
        <p:txBody>
          <a:bodyPr/>
          <a:lstStyle/>
          <a:p>
            <a:pPr algn="ctr"/>
            <a:r>
              <a:rPr lang="en-GB" altLang="en-US" b="0"/>
              <a:t>Jouons !</a:t>
            </a:r>
            <a:r>
              <a:rPr lang="en-GB" altLang="en-US" sz="3600" b="0"/>
              <a:t/>
            </a:r>
            <a:br>
              <a:rPr lang="en-GB" altLang="en-US" sz="3600" b="0"/>
            </a:br>
            <a:r>
              <a:rPr lang="en-GB" altLang="en-US" sz="2400" b="0"/>
              <a:t>(Let’s play!)</a:t>
            </a:r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338" y="2589213"/>
            <a:ext cx="1835150" cy="259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550" y="2589213"/>
            <a:ext cx="1835150" cy="259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763" y="2589213"/>
            <a:ext cx="1835150" cy="259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975" y="2589213"/>
            <a:ext cx="1835150" cy="259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188" y="2589213"/>
            <a:ext cx="1835150" cy="259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589213"/>
            <a:ext cx="1835150" cy="259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50" name="Whole Clas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275" y="2251075"/>
            <a:ext cx="91598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4951413" y="3252788"/>
            <a:ext cx="1973262" cy="685800"/>
          </a:xfrm>
          <a:prstGeom prst="wedgeRoundRectCallout">
            <a:avLst>
              <a:gd name="adj1" fmla="val 48141"/>
              <a:gd name="adj2" fmla="val -8753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8" name="Title 5"/>
          <p:cNvSpPr>
            <a:spLocks noGrp="1"/>
          </p:cNvSpPr>
          <p:nvPr>
            <p:ph type="title"/>
          </p:nvPr>
        </p:nvSpPr>
        <p:spPr>
          <a:xfrm>
            <a:off x="582613" y="350838"/>
            <a:ext cx="7994650" cy="1595437"/>
          </a:xfrm>
        </p:spPr>
        <p:txBody>
          <a:bodyPr/>
          <a:lstStyle/>
          <a:p>
            <a:pPr algn="ctr"/>
            <a:r>
              <a:rPr lang="fr-FR" altLang="en-US" sz="3200" b="0"/>
              <a:t>Quel est ton sport préféré ?</a:t>
            </a:r>
            <a:r>
              <a:rPr lang="fr-FR" altLang="en-US" sz="3600" b="0"/>
              <a:t/>
            </a:r>
            <a:br>
              <a:rPr lang="fr-FR" altLang="en-US" sz="3600" b="0"/>
            </a:br>
            <a:r>
              <a:rPr lang="en-GB" altLang="en-US" sz="2700" b="0"/>
              <a:t>(</a:t>
            </a:r>
            <a:r>
              <a:rPr lang="en-GB" altLang="en-US" sz="2400" b="0"/>
              <a:t>What’s Your Favourite Sport?)</a:t>
            </a:r>
            <a:endParaRPr lang="en-GB" altLang="en-US"/>
          </a:p>
        </p:txBody>
      </p:sp>
      <p:pic>
        <p:nvPicPr>
          <p:cNvPr id="11269" name="Pl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62525" y="3279775"/>
            <a:ext cx="197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fr-FR" altLang="en-US">
                <a:latin typeface="Twinkl" pitchFamily="2" charset="0"/>
              </a:rPr>
              <a:t>Mon sport préféré est </a:t>
            </a:r>
            <a:r>
              <a:rPr lang="fr-FR" altLang="en-US">
                <a:solidFill>
                  <a:srgbClr val="DB5183"/>
                </a:solidFill>
                <a:latin typeface="Twinkl" pitchFamily="2" charset="0"/>
              </a:rPr>
              <a:t>la lutte</a:t>
            </a:r>
            <a:r>
              <a:rPr lang="fr-FR" altLang="en-US">
                <a:latin typeface="Twinkl" pitchFamily="2" charset="0"/>
              </a:rPr>
              <a:t>.</a:t>
            </a:r>
          </a:p>
        </p:txBody>
      </p:sp>
      <p:pic>
        <p:nvPicPr>
          <p:cNvPr id="11271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575" y="2798763"/>
            <a:ext cx="1976438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Whole Clas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-Mon sport préféré est la lutte.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888" y="363537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597150" y="1865313"/>
            <a:ext cx="1800225" cy="1152525"/>
            <a:chOff x="2550456" y="2123371"/>
            <a:chExt cx="1800000" cy="1152000"/>
          </a:xfrm>
        </p:grpSpPr>
        <p:sp>
          <p:nvSpPr>
            <p:cNvPr id="18" name="Cloud Callout 17"/>
            <p:cNvSpPr/>
            <p:nvPr/>
          </p:nvSpPr>
          <p:spPr>
            <a:xfrm>
              <a:off x="2550456" y="2123371"/>
              <a:ext cx="1800000" cy="1152000"/>
            </a:xfrm>
            <a:prstGeom prst="cloudCallout">
              <a:avLst>
                <a:gd name="adj1" fmla="val -69462"/>
                <a:gd name="adj2" fmla="val 438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" name="Cloud Callout 2"/>
            <p:cNvSpPr/>
            <p:nvPr/>
          </p:nvSpPr>
          <p:spPr>
            <a:xfrm>
              <a:off x="2550456" y="2123371"/>
              <a:ext cx="1800000" cy="1152000"/>
            </a:xfrm>
            <a:prstGeom prst="cloudCallout">
              <a:avLst>
                <a:gd name="adj1" fmla="val -69462"/>
                <a:gd name="adj2" fmla="val 43850"/>
              </a:avLst>
            </a:prstGeom>
            <a:blipFill dpi="0"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4189" t="9395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2613025" y="3236913"/>
            <a:ext cx="2117725" cy="701675"/>
          </a:xfrm>
          <a:prstGeom prst="wedgeRoundRectCallout">
            <a:avLst>
              <a:gd name="adj1" fmla="val -66188"/>
              <a:gd name="adj2" fmla="val -4459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55888" y="3263900"/>
            <a:ext cx="198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fr-FR" altLang="en-US">
                <a:latin typeface="Twinkl" pitchFamily="2" charset="0"/>
              </a:rPr>
              <a:t>Mon sport préféré est </a:t>
            </a:r>
            <a:r>
              <a:rPr lang="fr-FR" altLang="en-US">
                <a:solidFill>
                  <a:srgbClr val="3399FF"/>
                </a:solidFill>
                <a:latin typeface="Twinkl" pitchFamily="2" charset="0"/>
              </a:rPr>
              <a:t>le tennis</a:t>
            </a:r>
            <a:r>
              <a:rPr lang="fr-FR" altLang="en-US">
                <a:latin typeface="Twinkl" pitchFamily="2" charset="0"/>
              </a:rPr>
              <a:t>.</a:t>
            </a:r>
            <a:endParaRPr lang="en-GB" altLang="en-US">
              <a:latin typeface="Twinkl" pitchFamily="2" charset="0"/>
            </a:endParaRPr>
          </a:p>
        </p:txBody>
      </p:sp>
      <p:pic>
        <p:nvPicPr>
          <p:cNvPr id="20" name="-Mon sport préféré est le tennis.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313" y="35766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910138" y="1730375"/>
            <a:ext cx="1800225" cy="1150938"/>
            <a:chOff x="4910716" y="1730020"/>
            <a:chExt cx="1800000" cy="1152000"/>
          </a:xfrm>
        </p:grpSpPr>
        <p:sp>
          <p:nvSpPr>
            <p:cNvPr id="25" name="Cloud Callout 24"/>
            <p:cNvSpPr/>
            <p:nvPr/>
          </p:nvSpPr>
          <p:spPr>
            <a:xfrm>
              <a:off x="4910716" y="1730020"/>
              <a:ext cx="1800000" cy="1152000"/>
            </a:xfrm>
            <a:prstGeom prst="cloudCallout">
              <a:avLst>
                <a:gd name="adj1" fmla="val 69434"/>
                <a:gd name="adj2" fmla="val 3078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Cloud Callout 23"/>
            <p:cNvSpPr/>
            <p:nvPr/>
          </p:nvSpPr>
          <p:spPr>
            <a:xfrm>
              <a:off x="4910716" y="1730020"/>
              <a:ext cx="1800000" cy="1152000"/>
            </a:xfrm>
            <a:prstGeom prst="cloudCallout">
              <a:avLst>
                <a:gd name="adj1" fmla="val 69434"/>
                <a:gd name="adj2" fmla="val 30788"/>
              </a:avLst>
            </a:prstGeom>
            <a:blipFill dpi="0"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6270" r="8244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7" name="Mon sport prefere est le tenn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038" y="723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Mon sport prefere est la lut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038" y="1560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6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55650" y="5405438"/>
            <a:ext cx="7632700" cy="687387"/>
          </a:xfrm>
          <a:prstGeom prst="rect">
            <a:avLst/>
          </a:prstGeom>
          <a:solidFill>
            <a:srgbClr val="FDE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4991100"/>
            <a:ext cx="7632700" cy="369888"/>
          </a:xfrm>
          <a:prstGeom prst="rect">
            <a:avLst/>
          </a:prstGeom>
          <a:solidFill>
            <a:srgbClr val="C4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633413" y="350838"/>
            <a:ext cx="7994650" cy="1595437"/>
          </a:xfrm>
        </p:spPr>
        <p:txBody>
          <a:bodyPr/>
          <a:lstStyle/>
          <a:p>
            <a:pPr algn="ctr"/>
            <a:r>
              <a:rPr lang="fr-FR" altLang="en-US" sz="3200" b="0"/>
              <a:t>Quel est ton sport préféré ?</a:t>
            </a:r>
            <a:r>
              <a:rPr lang="fr-FR" altLang="en-US" sz="3600" b="0"/>
              <a:t/>
            </a:r>
            <a:br>
              <a:rPr lang="fr-FR" altLang="en-US" sz="3600" b="0"/>
            </a:br>
            <a:r>
              <a:rPr lang="en-GB" altLang="en-US" sz="2400" b="0"/>
              <a:t>(What’s Your Favourite Sport?)</a:t>
            </a:r>
            <a:endParaRPr lang="en-GB" altLang="en-US"/>
          </a:p>
        </p:txBody>
      </p:sp>
      <p:pic>
        <p:nvPicPr>
          <p:cNvPr id="12293" name="Play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5788" y="298291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fr-FR" altLang="en-US">
                <a:solidFill>
                  <a:srgbClr val="DB5183"/>
                </a:solidFill>
                <a:latin typeface="Twinkl" pitchFamily="2" charset="0"/>
              </a:rPr>
              <a:t>la gymnastique</a:t>
            </a:r>
            <a:endParaRPr lang="en-GB" altLang="en-US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63825" y="2982913"/>
            <a:ext cx="1100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lutte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22725" y="2982913"/>
            <a:ext cx="1128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hockey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84800" y="2982913"/>
            <a:ext cx="100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ski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7575" y="4576763"/>
            <a:ext cx="1128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tennis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825" y="1687513"/>
            <a:ext cx="91122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650" y="2085975"/>
            <a:ext cx="11064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988" y="1863725"/>
            <a:ext cx="12461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238" y="3498850"/>
            <a:ext cx="68738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013" y="2005013"/>
            <a:ext cx="1165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51250" y="4576763"/>
            <a:ext cx="133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football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22488" y="45767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rugby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3427413"/>
            <a:ext cx="64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75" y="3427413"/>
            <a:ext cx="98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48250" y="4575175"/>
            <a:ext cx="2017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course à pied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788" y="3438525"/>
            <a:ext cx="5270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40538" y="4575175"/>
            <a:ext cx="1385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natation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642100" y="2978150"/>
            <a:ext cx="167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DB5183"/>
                </a:solidFill>
                <a:latin typeface="Twinkl" pitchFamily="2" charset="0"/>
              </a:rPr>
              <a:t>l’équitation</a:t>
            </a:r>
            <a:endParaRPr lang="en-GB" altLang="en-US">
              <a:solidFill>
                <a:srgbClr val="DB5183"/>
              </a:solidFill>
              <a:latin typeface="Twinkl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600" y="3813175"/>
            <a:ext cx="1147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313" y="1912938"/>
            <a:ext cx="121126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82813" y="4991100"/>
            <a:ext cx="477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latin typeface="Twinkl" pitchFamily="2" charset="0"/>
              </a:rPr>
              <a:t>Mon sport préféré est…</a:t>
            </a:r>
          </a:p>
        </p:txBody>
      </p:sp>
      <p:pic>
        <p:nvPicPr>
          <p:cNvPr id="12316" name="Whole Class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-la gymnastique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350" y="30416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-la lutte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838" y="30416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-le hockey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275" y="30416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-le ski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975" y="30416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-l’équitation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30416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-le tennis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5974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-le rugby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863" y="459422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-le football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38" y="45799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-la course à pied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975" y="43735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-la natation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46243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-Mon sport préféré est…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550" y="505460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a gymnastiq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911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a lut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-906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e hocke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-915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le sk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-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equita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-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le tenni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-911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le rugby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-911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le football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-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la course a pie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la natation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-908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Mon sport prefere est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-873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3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9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27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15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220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238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2845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2203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454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5" grpId="0" animBg="1"/>
      <p:bldP spid="3" grpId="0" animBg="1"/>
      <p:bldP spid="10" grpId="0"/>
      <p:bldP spid="11" grpId="0"/>
      <p:bldP spid="13" grpId="0"/>
      <p:bldP spid="14" grpId="0"/>
      <p:bldP spid="15" grpId="0"/>
      <p:bldP spid="23" grpId="0"/>
      <p:bldP spid="24" grpId="0"/>
      <p:bldP spid="27" grpId="0"/>
      <p:bldP spid="29" grpId="0"/>
      <p:bldP spid="30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186</Words>
  <Application>Microsoft Office PowerPoint</Application>
  <PresentationFormat>On-screen Show (4:3)</PresentationFormat>
  <Paragraphs>39</Paragraphs>
  <Slides>9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Twinkl SemiBold</vt:lpstr>
      <vt:lpstr>Sassoon Infant Rg</vt:lpstr>
      <vt:lpstr>Twinkl</vt:lpstr>
      <vt:lpstr>Arial</vt:lpstr>
      <vt:lpstr>Calibri</vt:lpstr>
      <vt:lpstr>Tuffy</vt:lpstr>
      <vt:lpstr>Office Theme</vt:lpstr>
      <vt:lpstr>French</vt:lpstr>
      <vt:lpstr>PowerPoint Presentation</vt:lpstr>
      <vt:lpstr>PowerPoint Presentation</vt:lpstr>
      <vt:lpstr>Les Sports: Qu’est ce-que c’est ? (Sports: What Are They?)</vt:lpstr>
      <vt:lpstr>Les Sports: Qu’est ce-que c’est ? (Sports: What Are They?)</vt:lpstr>
      <vt:lpstr>Jouons ! (Let’s play!)</vt:lpstr>
      <vt:lpstr>Quel est ton sport préféré ? (What’s Your Favourite Sport?)</vt:lpstr>
      <vt:lpstr>Quel est ton sport préféré ? (What’s Your Favourite Sport?)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Gillian Whigham</cp:lastModifiedBy>
  <cp:revision>99</cp:revision>
  <dcterms:created xsi:type="dcterms:W3CDTF">2014-10-01T16:09:27Z</dcterms:created>
  <dcterms:modified xsi:type="dcterms:W3CDTF">2020-06-16T14:33:58Z</dcterms:modified>
</cp:coreProperties>
</file>