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9" r:id="rId4"/>
    <p:sldId id="262" r:id="rId5"/>
    <p:sldId id="268" r:id="rId6"/>
    <p:sldId id="260" r:id="rId7"/>
    <p:sldId id="263" r:id="rId8"/>
    <p:sldId id="265" r:id="rId9"/>
    <p:sldId id="266" r:id="rId10"/>
    <p:sldId id="267"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656" y="-27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1560987-714C-40B3-B8C2-398558D6296D}" type="datetimeFigureOut">
              <a:rPr lang="en-GB" smtClean="0"/>
              <a:t>05/09/2019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21DD1C-7888-4983-B7ED-67C33185299F}" type="slidenum">
              <a:rPr lang="en-GB" smtClean="0"/>
              <a:t>‹#›</a:t>
            </a:fld>
            <a:endParaRPr lang="en-GB"/>
          </a:p>
        </p:txBody>
      </p:sp>
    </p:spTree>
    <p:extLst>
      <p:ext uri="{BB962C8B-B14F-4D97-AF65-F5344CB8AC3E}">
        <p14:creationId xmlns:p14="http://schemas.microsoft.com/office/powerpoint/2010/main" val="2812850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1560987-714C-40B3-B8C2-398558D6296D}" type="datetimeFigureOut">
              <a:rPr lang="en-GB" smtClean="0"/>
              <a:t>05/09/2019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21DD1C-7888-4983-B7ED-67C33185299F}" type="slidenum">
              <a:rPr lang="en-GB" smtClean="0"/>
              <a:t>‹#›</a:t>
            </a:fld>
            <a:endParaRPr lang="en-GB"/>
          </a:p>
        </p:txBody>
      </p:sp>
    </p:spTree>
    <p:extLst>
      <p:ext uri="{BB962C8B-B14F-4D97-AF65-F5344CB8AC3E}">
        <p14:creationId xmlns:p14="http://schemas.microsoft.com/office/powerpoint/2010/main" val="210541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1560987-714C-40B3-B8C2-398558D6296D}" type="datetimeFigureOut">
              <a:rPr lang="en-GB" smtClean="0"/>
              <a:t>05/09/2019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21DD1C-7888-4983-B7ED-67C33185299F}" type="slidenum">
              <a:rPr lang="en-GB" smtClean="0"/>
              <a:t>‹#›</a:t>
            </a:fld>
            <a:endParaRPr lang="en-GB"/>
          </a:p>
        </p:txBody>
      </p:sp>
    </p:spTree>
    <p:extLst>
      <p:ext uri="{BB962C8B-B14F-4D97-AF65-F5344CB8AC3E}">
        <p14:creationId xmlns:p14="http://schemas.microsoft.com/office/powerpoint/2010/main" val="1388308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1560987-714C-40B3-B8C2-398558D6296D}" type="datetimeFigureOut">
              <a:rPr lang="en-GB" smtClean="0"/>
              <a:t>05/09/2019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21DD1C-7888-4983-B7ED-67C33185299F}" type="slidenum">
              <a:rPr lang="en-GB" smtClean="0"/>
              <a:t>‹#›</a:t>
            </a:fld>
            <a:endParaRPr lang="en-GB"/>
          </a:p>
        </p:txBody>
      </p:sp>
    </p:spTree>
    <p:extLst>
      <p:ext uri="{BB962C8B-B14F-4D97-AF65-F5344CB8AC3E}">
        <p14:creationId xmlns:p14="http://schemas.microsoft.com/office/powerpoint/2010/main" val="1377815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560987-714C-40B3-B8C2-398558D6296D}" type="datetimeFigureOut">
              <a:rPr lang="en-GB" smtClean="0"/>
              <a:t>05/09/2019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21DD1C-7888-4983-B7ED-67C33185299F}" type="slidenum">
              <a:rPr lang="en-GB" smtClean="0"/>
              <a:t>‹#›</a:t>
            </a:fld>
            <a:endParaRPr lang="en-GB"/>
          </a:p>
        </p:txBody>
      </p:sp>
    </p:spTree>
    <p:extLst>
      <p:ext uri="{BB962C8B-B14F-4D97-AF65-F5344CB8AC3E}">
        <p14:creationId xmlns:p14="http://schemas.microsoft.com/office/powerpoint/2010/main" val="3718396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1560987-714C-40B3-B8C2-398558D6296D}" type="datetimeFigureOut">
              <a:rPr lang="en-GB" smtClean="0"/>
              <a:t>05/09/2019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21DD1C-7888-4983-B7ED-67C33185299F}" type="slidenum">
              <a:rPr lang="en-GB" smtClean="0"/>
              <a:t>‹#›</a:t>
            </a:fld>
            <a:endParaRPr lang="en-GB"/>
          </a:p>
        </p:txBody>
      </p:sp>
    </p:spTree>
    <p:extLst>
      <p:ext uri="{BB962C8B-B14F-4D97-AF65-F5344CB8AC3E}">
        <p14:creationId xmlns:p14="http://schemas.microsoft.com/office/powerpoint/2010/main" val="2666961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1560987-714C-40B3-B8C2-398558D6296D}" type="datetimeFigureOut">
              <a:rPr lang="en-GB" smtClean="0"/>
              <a:t>05/09/2019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F21DD1C-7888-4983-B7ED-67C33185299F}" type="slidenum">
              <a:rPr lang="en-GB" smtClean="0"/>
              <a:t>‹#›</a:t>
            </a:fld>
            <a:endParaRPr lang="en-GB"/>
          </a:p>
        </p:txBody>
      </p:sp>
    </p:spTree>
    <p:extLst>
      <p:ext uri="{BB962C8B-B14F-4D97-AF65-F5344CB8AC3E}">
        <p14:creationId xmlns:p14="http://schemas.microsoft.com/office/powerpoint/2010/main" val="2992435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1560987-714C-40B3-B8C2-398558D6296D}" type="datetimeFigureOut">
              <a:rPr lang="en-GB" smtClean="0"/>
              <a:t>05/09/2019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F21DD1C-7888-4983-B7ED-67C33185299F}" type="slidenum">
              <a:rPr lang="en-GB" smtClean="0"/>
              <a:t>‹#›</a:t>
            </a:fld>
            <a:endParaRPr lang="en-GB"/>
          </a:p>
        </p:txBody>
      </p:sp>
    </p:spTree>
    <p:extLst>
      <p:ext uri="{BB962C8B-B14F-4D97-AF65-F5344CB8AC3E}">
        <p14:creationId xmlns:p14="http://schemas.microsoft.com/office/powerpoint/2010/main" val="3319945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560987-714C-40B3-B8C2-398558D6296D}" type="datetimeFigureOut">
              <a:rPr lang="en-GB" smtClean="0"/>
              <a:t>05/09/2019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F21DD1C-7888-4983-B7ED-67C33185299F}" type="slidenum">
              <a:rPr lang="en-GB" smtClean="0"/>
              <a:t>‹#›</a:t>
            </a:fld>
            <a:endParaRPr lang="en-GB"/>
          </a:p>
        </p:txBody>
      </p:sp>
    </p:spTree>
    <p:extLst>
      <p:ext uri="{BB962C8B-B14F-4D97-AF65-F5344CB8AC3E}">
        <p14:creationId xmlns:p14="http://schemas.microsoft.com/office/powerpoint/2010/main" val="2773306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560987-714C-40B3-B8C2-398558D6296D}" type="datetimeFigureOut">
              <a:rPr lang="en-GB" smtClean="0"/>
              <a:t>05/09/2019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21DD1C-7888-4983-B7ED-67C33185299F}" type="slidenum">
              <a:rPr lang="en-GB" smtClean="0"/>
              <a:t>‹#›</a:t>
            </a:fld>
            <a:endParaRPr lang="en-GB"/>
          </a:p>
        </p:txBody>
      </p:sp>
    </p:spTree>
    <p:extLst>
      <p:ext uri="{BB962C8B-B14F-4D97-AF65-F5344CB8AC3E}">
        <p14:creationId xmlns:p14="http://schemas.microsoft.com/office/powerpoint/2010/main" val="3377082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560987-714C-40B3-B8C2-398558D6296D}" type="datetimeFigureOut">
              <a:rPr lang="en-GB" smtClean="0"/>
              <a:t>05/09/2019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21DD1C-7888-4983-B7ED-67C33185299F}" type="slidenum">
              <a:rPr lang="en-GB" smtClean="0"/>
              <a:t>‹#›</a:t>
            </a:fld>
            <a:endParaRPr lang="en-GB"/>
          </a:p>
        </p:txBody>
      </p:sp>
    </p:spTree>
    <p:extLst>
      <p:ext uri="{BB962C8B-B14F-4D97-AF65-F5344CB8AC3E}">
        <p14:creationId xmlns:p14="http://schemas.microsoft.com/office/powerpoint/2010/main" val="2184160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560987-714C-40B3-B8C2-398558D6296D}" type="datetimeFigureOut">
              <a:rPr lang="en-GB" smtClean="0"/>
              <a:t>05/09/2019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21DD1C-7888-4983-B7ED-67C33185299F}" type="slidenum">
              <a:rPr lang="en-GB" smtClean="0"/>
              <a:t>‹#›</a:t>
            </a:fld>
            <a:endParaRPr lang="en-GB"/>
          </a:p>
        </p:txBody>
      </p:sp>
    </p:spTree>
    <p:extLst>
      <p:ext uri="{BB962C8B-B14F-4D97-AF65-F5344CB8AC3E}">
        <p14:creationId xmlns:p14="http://schemas.microsoft.com/office/powerpoint/2010/main" val="21773494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standardisedassessment.gov.scot/parents-and-carer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87624" y="5680322"/>
            <a:ext cx="6400800" cy="960512"/>
          </a:xfrm>
        </p:spPr>
        <p:txBody>
          <a:bodyPr>
            <a:normAutofit/>
          </a:bodyPr>
          <a:lstStyle/>
          <a:p>
            <a:r>
              <a:rPr lang="en-GB" sz="4000" dirty="0" smtClean="0">
                <a:latin typeface="SassoonCRInfant" panose="02010503020300020003" pitchFamily="2" charset="0"/>
              </a:rPr>
              <a:t>Primary </a:t>
            </a:r>
            <a:r>
              <a:rPr lang="en-GB" sz="4000" dirty="0" smtClean="0">
                <a:latin typeface="SassoonCRInfant" panose="02010503020300020003" pitchFamily="2" charset="0"/>
              </a:rPr>
              <a:t>7 </a:t>
            </a:r>
            <a:r>
              <a:rPr lang="en-GB" dirty="0" smtClean="0">
                <a:latin typeface="SassoonCRInfant" panose="02010503020300020003" pitchFamily="2" charset="0"/>
              </a:rPr>
              <a:t>Miss </a:t>
            </a:r>
            <a:r>
              <a:rPr lang="en-GB" dirty="0" smtClean="0">
                <a:latin typeface="SassoonCRInfant" panose="02010503020300020003" pitchFamily="2" charset="0"/>
              </a:rPr>
              <a:t>Marnie</a:t>
            </a:r>
            <a:endParaRPr lang="en-GB" dirty="0">
              <a:latin typeface="SassoonCRInfant" panose="02010503020300020003"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90618"/>
            <a:ext cx="9144000" cy="4476764"/>
          </a:xfrm>
          <a:prstGeom prst="rect">
            <a:avLst/>
          </a:prstGeom>
        </p:spPr>
      </p:pic>
      <p:pic>
        <p:nvPicPr>
          <p:cNvPr id="1026" name="Picture 2" descr="https://pbs.twimg.com/media/DmPfDJ_XsAMl0ac.jpg:large"/>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17564" y1="55013" x2="17564" y2="55013"/>
                        <a14:foregroundMark x1="45385" y1="59640" x2="45385" y2="59640"/>
                        <a14:foregroundMark x1="53590" y1="33676" x2="53590" y2="33676"/>
                        <a14:foregroundMark x1="63590" y1="63496" x2="63590" y2="63496"/>
                        <a14:foregroundMark x1="79231" y1="69923" x2="79231" y2="69923"/>
                        <a14:foregroundMark x1="82692" y1="36247" x2="82692" y2="36247"/>
                        <a14:foregroundMark x1="79487" y1="23393" x2="79487" y2="23393"/>
                        <a14:foregroundMark x1="23846" y1="53213" x2="23846" y2="53213"/>
                        <a14:foregroundMark x1="38590" y1="66838" x2="38590" y2="66838"/>
                        <a14:backgroundMark x1="20128" y1="41645" x2="20128" y2="41645"/>
                      </a14:backgroundRemoval>
                    </a14:imgEffect>
                  </a14:imgLayer>
                </a14:imgProps>
              </a:ext>
              <a:ext uri="{28A0092B-C50C-407E-A947-70E740481C1C}">
                <a14:useLocalDpi xmlns:a14="http://schemas.microsoft.com/office/drawing/2010/main" val="0"/>
              </a:ext>
            </a:extLst>
          </a:blip>
          <a:srcRect/>
          <a:stretch>
            <a:fillRect/>
          </a:stretch>
        </p:blipFill>
        <p:spPr bwMode="auto">
          <a:xfrm>
            <a:off x="876828" y="-661995"/>
            <a:ext cx="7429500" cy="3705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217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 panose="02010503020300020003" pitchFamily="2" charset="0"/>
              </a:rPr>
              <a:t>Sharing Learning</a:t>
            </a:r>
            <a:endParaRPr lang="en-GB" dirty="0">
              <a:latin typeface="SassoonCRInfant" panose="02010503020300020003" pitchFamily="2" charset="0"/>
            </a:endParaRPr>
          </a:p>
        </p:txBody>
      </p:sp>
      <p:sp>
        <p:nvSpPr>
          <p:cNvPr id="3" name="Content Placeholder 2"/>
          <p:cNvSpPr>
            <a:spLocks noGrp="1"/>
          </p:cNvSpPr>
          <p:nvPr>
            <p:ph idx="1"/>
          </p:nvPr>
        </p:nvSpPr>
        <p:spPr>
          <a:xfrm>
            <a:off x="2987824" y="1540547"/>
            <a:ext cx="4358467" cy="1816445"/>
          </a:xfrm>
        </p:spPr>
        <p:txBody>
          <a:bodyPr>
            <a:normAutofit/>
          </a:bodyPr>
          <a:lstStyle/>
          <a:p>
            <a:r>
              <a:rPr lang="en-GB" sz="3600" dirty="0" smtClean="0">
                <a:latin typeface="SassoonCRInfant" panose="02010503020300020003" pitchFamily="2" charset="0"/>
              </a:rPr>
              <a:t>@MissMarnie2</a:t>
            </a:r>
          </a:p>
          <a:p>
            <a:r>
              <a:rPr lang="en-GB" sz="3600" dirty="0" smtClean="0">
                <a:latin typeface="SassoonCRInfant" panose="02010503020300020003" pitchFamily="2" charset="0"/>
              </a:rPr>
              <a:t>@</a:t>
            </a:r>
            <a:r>
              <a:rPr lang="en-GB" sz="3600" dirty="0" err="1" smtClean="0">
                <a:latin typeface="SassoonCRInfant" panose="02010503020300020003" pitchFamily="2" charset="0"/>
              </a:rPr>
              <a:t>LiviVillagePS</a:t>
            </a:r>
            <a:endParaRPr lang="en-GB" sz="3600" dirty="0" smtClean="0">
              <a:latin typeface="SassoonCRInfant" panose="02010503020300020003" pitchFamily="2" charset="0"/>
            </a:endParaRPr>
          </a:p>
          <a:p>
            <a:endParaRPr lang="en-GB" sz="3600" dirty="0">
              <a:latin typeface="SassoonCRInfant" panose="02010503020300020003" pitchFamily="2" charset="0"/>
            </a:endParaRPr>
          </a:p>
          <a:p>
            <a:endParaRPr lang="en-GB" sz="3600" dirty="0" smtClean="0">
              <a:latin typeface="SassoonCRInfant" panose="02010503020300020003" pitchFamily="2" charset="0"/>
            </a:endParaRPr>
          </a:p>
        </p:txBody>
      </p:sp>
      <p:pic>
        <p:nvPicPr>
          <p:cNvPr id="10244" name="Picture 4" descr="Image result for twitter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540547"/>
            <a:ext cx="2071733" cy="168224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11560" y="3717032"/>
            <a:ext cx="8136904" cy="1754326"/>
          </a:xfrm>
          <a:prstGeom prst="rect">
            <a:avLst/>
          </a:prstGeom>
        </p:spPr>
        <p:txBody>
          <a:bodyPr wrap="square">
            <a:spAutoFit/>
          </a:bodyPr>
          <a:lstStyle/>
          <a:p>
            <a:pPr marL="571500" indent="-571500">
              <a:buFont typeface="Arial" panose="020B0604020202020204" pitchFamily="34" charset="0"/>
              <a:buChar char="•"/>
            </a:pPr>
            <a:r>
              <a:rPr lang="en-GB" sz="3600" dirty="0" smtClean="0">
                <a:latin typeface="SassoonCRInfant" panose="02010503020300020003" pitchFamily="2" charset="0"/>
              </a:rPr>
              <a:t>Livingston Village PS Facebook page</a:t>
            </a:r>
          </a:p>
          <a:p>
            <a:pPr marL="571500" indent="-571500">
              <a:buFont typeface="Arial" panose="020B0604020202020204" pitchFamily="34" charset="0"/>
              <a:buChar char="•"/>
            </a:pPr>
            <a:r>
              <a:rPr lang="en-GB" sz="3600" dirty="0" smtClean="0">
                <a:latin typeface="SassoonCRInfant" panose="02010503020300020003" pitchFamily="2" charset="0"/>
              </a:rPr>
              <a:t>School Blog (available on the school website)</a:t>
            </a:r>
            <a:endParaRPr lang="en-GB" sz="3600" dirty="0">
              <a:latin typeface="SassoonCRInfant" panose="02010503020300020003" pitchFamily="2" charset="0"/>
            </a:endParaRPr>
          </a:p>
        </p:txBody>
      </p:sp>
    </p:spTree>
    <p:extLst>
      <p:ext uri="{BB962C8B-B14F-4D97-AF65-F5344CB8AC3E}">
        <p14:creationId xmlns:p14="http://schemas.microsoft.com/office/powerpoint/2010/main" val="35857236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24744"/>
          </a:xfrm>
        </p:spPr>
        <p:txBody>
          <a:bodyPr/>
          <a:lstStyle/>
          <a:p>
            <a:r>
              <a:rPr lang="en-GB" dirty="0" smtClean="0">
                <a:effectLst>
                  <a:outerShdw blurRad="38100" dist="38100" dir="2700000" algn="tl">
                    <a:srgbClr val="000000">
                      <a:alpha val="43137"/>
                    </a:srgbClr>
                  </a:outerShdw>
                </a:effectLst>
                <a:latin typeface="SassoonCRInfant" panose="02010503020300020003" pitchFamily="2" charset="0"/>
              </a:rPr>
              <a:t>SNSAs (completed Oct/Nov 2019)</a:t>
            </a:r>
            <a:endParaRPr lang="en-GB" dirty="0">
              <a:effectLst>
                <a:outerShdw blurRad="38100" dist="38100" dir="2700000" algn="tl">
                  <a:srgbClr val="000000">
                    <a:alpha val="43137"/>
                  </a:srgbClr>
                </a:outerShdw>
              </a:effectLst>
              <a:latin typeface="SassoonCRInfant" panose="02010503020300020003" pitchFamily="2" charset="0"/>
            </a:endParaRPr>
          </a:p>
        </p:txBody>
      </p:sp>
      <p:sp>
        <p:nvSpPr>
          <p:cNvPr id="3" name="Content Placeholder 2"/>
          <p:cNvSpPr>
            <a:spLocks noGrp="1"/>
          </p:cNvSpPr>
          <p:nvPr>
            <p:ph idx="1"/>
          </p:nvPr>
        </p:nvSpPr>
        <p:spPr>
          <a:xfrm>
            <a:off x="179512" y="1052736"/>
            <a:ext cx="9145016" cy="5610200"/>
          </a:xfrm>
        </p:spPr>
        <p:txBody>
          <a:bodyPr>
            <a:normAutofit lnSpcReduction="10000"/>
          </a:bodyPr>
          <a:lstStyle/>
          <a:p>
            <a:r>
              <a:rPr lang="en-GB" dirty="0"/>
              <a:t>P7 children take three SNSA assessments: one in reading, one in writing and one in numeracy</a:t>
            </a:r>
            <a:r>
              <a:rPr lang="en-GB" dirty="0" smtClean="0"/>
              <a:t>.</a:t>
            </a:r>
          </a:p>
          <a:p>
            <a:r>
              <a:rPr lang="en-GB" dirty="0"/>
              <a:t>The assessments are adaptive, which means that if a child is experiencing difficulty, the questions will get easier, and if a child is doing well, the questions will become more challenging. In this way, the assessments establish children’s capacity without them having to face lots of questions that are too easy or too hard for them to answer. There is no pass or fail</a:t>
            </a:r>
            <a:r>
              <a:rPr lang="en-GB" dirty="0" smtClean="0"/>
              <a:t>.</a:t>
            </a:r>
          </a:p>
          <a:p>
            <a:pPr marL="0" indent="0">
              <a:buNone/>
            </a:pPr>
            <a:r>
              <a:rPr lang="en-GB" dirty="0">
                <a:hlinkClick r:id="rId2"/>
              </a:rPr>
              <a:t>https://standardisedassessment.gov.scot/parents-and-carers/</a:t>
            </a:r>
            <a:endParaRPr lang="en-GB" dirty="0">
              <a:latin typeface="SassoonCRInfant" panose="02010503020300020003" pitchFamily="2" charset="0"/>
            </a:endParaRPr>
          </a:p>
        </p:txBody>
      </p:sp>
    </p:spTree>
    <p:extLst>
      <p:ext uri="{BB962C8B-B14F-4D97-AF65-F5344CB8AC3E}">
        <p14:creationId xmlns:p14="http://schemas.microsoft.com/office/powerpoint/2010/main" val="17445168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24744"/>
          </a:xfrm>
        </p:spPr>
        <p:txBody>
          <a:bodyPr/>
          <a:lstStyle/>
          <a:p>
            <a:r>
              <a:rPr lang="en-GB" dirty="0" smtClean="0">
                <a:effectLst>
                  <a:outerShdw blurRad="38100" dist="38100" dir="2700000" algn="tl">
                    <a:srgbClr val="000000">
                      <a:alpha val="43137"/>
                    </a:srgbClr>
                  </a:outerShdw>
                </a:effectLst>
                <a:latin typeface="SassoonCRInfant" panose="02010503020300020003" pitchFamily="2" charset="0"/>
              </a:rPr>
              <a:t>Literacy/Reading</a:t>
            </a:r>
            <a:endParaRPr lang="en-GB" dirty="0">
              <a:effectLst>
                <a:outerShdw blurRad="38100" dist="38100" dir="2700000" algn="tl">
                  <a:srgbClr val="000000">
                    <a:alpha val="43137"/>
                  </a:srgbClr>
                </a:outerShdw>
              </a:effectLst>
              <a:latin typeface="SassoonCRInfant" panose="02010503020300020003" pitchFamily="2" charset="0"/>
            </a:endParaRPr>
          </a:p>
        </p:txBody>
      </p:sp>
      <p:sp>
        <p:nvSpPr>
          <p:cNvPr id="3" name="Content Placeholder 2"/>
          <p:cNvSpPr>
            <a:spLocks noGrp="1"/>
          </p:cNvSpPr>
          <p:nvPr>
            <p:ph idx="1"/>
          </p:nvPr>
        </p:nvSpPr>
        <p:spPr>
          <a:xfrm>
            <a:off x="179512" y="1052736"/>
            <a:ext cx="9145016" cy="5610200"/>
          </a:xfrm>
        </p:spPr>
        <p:txBody>
          <a:bodyPr>
            <a:normAutofit/>
          </a:bodyPr>
          <a:lstStyle/>
          <a:p>
            <a:r>
              <a:rPr lang="en-GB" dirty="0" smtClean="0">
                <a:latin typeface="SassoonCRInfant" panose="02010503020300020003" pitchFamily="2" charset="0"/>
              </a:rPr>
              <a:t>ERIC </a:t>
            </a:r>
            <a:r>
              <a:rPr lang="en-GB" dirty="0" smtClean="0">
                <a:latin typeface="SassoonCRInfant" panose="02010503020300020003" pitchFamily="2" charset="0"/>
              </a:rPr>
              <a:t>time in class daily (Everyone Reading In Class)</a:t>
            </a:r>
          </a:p>
          <a:p>
            <a:r>
              <a:rPr lang="en-GB" dirty="0" smtClean="0">
                <a:latin typeface="SassoonCRInfant" panose="02010503020300020003" pitchFamily="2" charset="0"/>
              </a:rPr>
              <a:t>Reading for information, comprehension and higher order thinking questions in preparation for SNSAs</a:t>
            </a:r>
          </a:p>
          <a:p>
            <a:r>
              <a:rPr lang="en-GB" dirty="0" smtClean="0">
                <a:latin typeface="SassoonCRInfant" panose="02010503020300020003" pitchFamily="2" charset="0"/>
              </a:rPr>
              <a:t>Spelling </a:t>
            </a:r>
            <a:r>
              <a:rPr lang="en-GB" dirty="0" smtClean="0">
                <a:latin typeface="SassoonCRInfant" panose="02010503020300020003" pitchFamily="2" charset="0"/>
              </a:rPr>
              <a:t>– Tasks completed in </a:t>
            </a:r>
            <a:r>
              <a:rPr lang="en-GB" dirty="0" smtClean="0">
                <a:latin typeface="SassoonCRInfant" panose="02010503020300020003" pitchFamily="2" charset="0"/>
              </a:rPr>
              <a:t>class</a:t>
            </a:r>
          </a:p>
          <a:p>
            <a:r>
              <a:rPr lang="en-GB" dirty="0" smtClean="0">
                <a:latin typeface="SassoonCRInfant" panose="02010503020300020003" pitchFamily="2" charset="0"/>
              </a:rPr>
              <a:t>New grammar/writing resource – PM Writing</a:t>
            </a:r>
          </a:p>
          <a:p>
            <a:r>
              <a:rPr lang="en-GB" dirty="0" smtClean="0">
                <a:latin typeface="SassoonCRInfant" panose="02010503020300020003" pitchFamily="2" charset="0"/>
              </a:rPr>
              <a:t>Drama as a stimulus for creative writing</a:t>
            </a:r>
          </a:p>
          <a:p>
            <a:r>
              <a:rPr lang="en-GB" dirty="0" smtClean="0">
                <a:latin typeface="SassoonCRInfant" panose="02010503020300020003" pitchFamily="2" charset="0"/>
              </a:rPr>
              <a:t>French (Mrs Moore – ICHS)</a:t>
            </a:r>
            <a:endParaRPr lang="en-GB" dirty="0" smtClean="0">
              <a:latin typeface="SassoonCRInfant" panose="02010503020300020003" pitchFamily="2" charset="0"/>
            </a:endParaRPr>
          </a:p>
          <a:p>
            <a:endParaRPr lang="en-GB" dirty="0">
              <a:latin typeface="SassoonCRInfant" panose="02010503020300020003" pitchFamily="2" charset="0"/>
            </a:endParaRPr>
          </a:p>
        </p:txBody>
      </p:sp>
    </p:spTree>
    <p:extLst>
      <p:ext uri="{BB962C8B-B14F-4D97-AF65-F5344CB8AC3E}">
        <p14:creationId xmlns:p14="http://schemas.microsoft.com/office/powerpoint/2010/main" val="12168297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1158"/>
            <a:ext cx="8229600" cy="864096"/>
          </a:xfrm>
        </p:spPr>
        <p:txBody>
          <a:bodyPr>
            <a:normAutofit/>
          </a:bodyPr>
          <a:lstStyle/>
          <a:p>
            <a:r>
              <a:rPr lang="en-GB" dirty="0" smtClean="0">
                <a:effectLst>
                  <a:outerShdw blurRad="38100" dist="38100" dir="2700000" algn="tl">
                    <a:srgbClr val="000000">
                      <a:alpha val="43137"/>
                    </a:srgbClr>
                  </a:outerShdw>
                </a:effectLst>
                <a:latin typeface="SassoonCRInfant" panose="02010503020300020003" pitchFamily="2" charset="0"/>
              </a:rPr>
              <a:t>Numeracy &amp; Maths</a:t>
            </a:r>
            <a:endParaRPr lang="en-GB" dirty="0">
              <a:effectLst>
                <a:outerShdw blurRad="38100" dist="38100" dir="2700000" algn="tl">
                  <a:srgbClr val="000000">
                    <a:alpha val="43137"/>
                  </a:srgbClr>
                </a:outerShdw>
              </a:effectLst>
              <a:latin typeface="SassoonCRInfant" panose="02010503020300020003" pitchFamily="2" charset="0"/>
            </a:endParaRPr>
          </a:p>
        </p:txBody>
      </p:sp>
      <p:sp>
        <p:nvSpPr>
          <p:cNvPr id="3" name="Content Placeholder 2"/>
          <p:cNvSpPr>
            <a:spLocks noGrp="1"/>
          </p:cNvSpPr>
          <p:nvPr>
            <p:ph idx="1"/>
          </p:nvPr>
        </p:nvSpPr>
        <p:spPr>
          <a:xfrm>
            <a:off x="251520" y="879004"/>
            <a:ext cx="8229600" cy="5328592"/>
          </a:xfrm>
        </p:spPr>
        <p:txBody>
          <a:bodyPr>
            <a:normAutofit/>
          </a:bodyPr>
          <a:lstStyle/>
          <a:p>
            <a:r>
              <a:rPr lang="en-GB" dirty="0" smtClean="0">
                <a:latin typeface="SassoonCRInfant" panose="02010503020300020003" pitchFamily="2" charset="0"/>
              </a:rPr>
              <a:t>Revision of strategies to solve + - x ÷</a:t>
            </a:r>
          </a:p>
          <a:p>
            <a:r>
              <a:rPr lang="en-GB" dirty="0" smtClean="0">
                <a:latin typeface="SassoonCRInfant" panose="02010503020300020003" pitchFamily="2" charset="0"/>
              </a:rPr>
              <a:t>Fractions, decimals and percentages</a:t>
            </a:r>
          </a:p>
          <a:p>
            <a:r>
              <a:rPr lang="en-GB" dirty="0" smtClean="0">
                <a:latin typeface="SassoonCRInfant" panose="02010503020300020003" pitchFamily="2" charset="0"/>
              </a:rPr>
              <a:t>Worded problems</a:t>
            </a:r>
          </a:p>
          <a:p>
            <a:r>
              <a:rPr lang="en-GB" dirty="0" smtClean="0">
                <a:latin typeface="SassoonCRInfant" panose="02010503020300020003" pitchFamily="2" charset="0"/>
              </a:rPr>
              <a:t>Information and data </a:t>
            </a:r>
            <a:r>
              <a:rPr lang="en-GB" dirty="0" smtClean="0">
                <a:latin typeface="SassoonCRInfant" panose="02010503020300020003" pitchFamily="2" charset="0"/>
              </a:rPr>
              <a:t>handling</a:t>
            </a:r>
          </a:p>
          <a:p>
            <a:endParaRPr lang="en-GB" dirty="0">
              <a:latin typeface="SassoonCRInfant" panose="02010503020300020003" pitchFamily="2"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3869" y="3543300"/>
            <a:ext cx="6086475"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45168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 panose="02010503020300020003" pitchFamily="2" charset="0"/>
              </a:rPr>
              <a:t>ICT</a:t>
            </a:r>
            <a:endParaRPr lang="en-GB" dirty="0">
              <a:latin typeface="SassoonCRInfant" panose="02010503020300020003" pitchFamily="2" charset="0"/>
            </a:endParaRPr>
          </a:p>
        </p:txBody>
      </p:sp>
      <p:sp>
        <p:nvSpPr>
          <p:cNvPr id="3" name="Content Placeholder 2"/>
          <p:cNvSpPr>
            <a:spLocks noGrp="1"/>
          </p:cNvSpPr>
          <p:nvPr>
            <p:ph idx="1"/>
          </p:nvPr>
        </p:nvSpPr>
        <p:spPr/>
        <p:txBody>
          <a:bodyPr/>
          <a:lstStyle/>
          <a:p>
            <a:r>
              <a:rPr lang="en-GB" dirty="0" smtClean="0">
                <a:latin typeface="SassoonCRInfant" panose="02010503020300020003" pitchFamily="2" charset="0"/>
              </a:rPr>
              <a:t>Glow login</a:t>
            </a:r>
          </a:p>
          <a:p>
            <a:r>
              <a:rPr lang="en-GB" dirty="0" smtClean="0">
                <a:latin typeface="SassoonCRInfant" panose="02010503020300020003" pitchFamily="2" charset="0"/>
              </a:rPr>
              <a:t>E-mail access</a:t>
            </a:r>
          </a:p>
          <a:p>
            <a:r>
              <a:rPr lang="en-GB" dirty="0" err="1" smtClean="0">
                <a:latin typeface="SassoonCRInfant" panose="02010503020300020003" pitchFamily="2" charset="0"/>
              </a:rPr>
              <a:t>Didbook</a:t>
            </a:r>
            <a:r>
              <a:rPr lang="en-GB" dirty="0" smtClean="0">
                <a:latin typeface="SassoonCRInfant" panose="02010503020300020003" pitchFamily="2" charset="0"/>
              </a:rPr>
              <a:t> (Pupil Profiles)</a:t>
            </a:r>
          </a:p>
          <a:p>
            <a:r>
              <a:rPr lang="en-GB" dirty="0" smtClean="0">
                <a:latin typeface="SassoonCRInfant" panose="02010503020300020003" pitchFamily="2" charset="0"/>
              </a:rPr>
              <a:t>Internet safety (including social media)</a:t>
            </a:r>
          </a:p>
          <a:p>
            <a:endParaRPr lang="en-GB" dirty="0">
              <a:latin typeface="SassoonCRInfant" panose="02010503020300020003" pitchFamily="2" charset="0"/>
            </a:endParaRPr>
          </a:p>
        </p:txBody>
      </p:sp>
      <p:pic>
        <p:nvPicPr>
          <p:cNvPr id="2050" name="Picture 2" descr="Image result for glow rm unif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3933056"/>
            <a:ext cx="3814852" cy="2270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5694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alpha val="43137"/>
                    </a:srgbClr>
                  </a:outerShdw>
                </a:effectLst>
                <a:latin typeface="SassoonCRInfant" panose="02010503020300020003" pitchFamily="2" charset="0"/>
              </a:rPr>
              <a:t>PE</a:t>
            </a:r>
            <a:endParaRPr lang="en-GB" dirty="0">
              <a:effectLst>
                <a:outerShdw blurRad="38100" dist="38100" dir="2700000" algn="tl">
                  <a:srgbClr val="000000">
                    <a:alpha val="43137"/>
                  </a:srgbClr>
                </a:outerShdw>
              </a:effectLst>
              <a:latin typeface="SassoonCRInfant" panose="02010503020300020003" pitchFamily="2" charset="0"/>
            </a:endParaRPr>
          </a:p>
        </p:txBody>
      </p:sp>
      <p:sp>
        <p:nvSpPr>
          <p:cNvPr id="3" name="Content Placeholder 2"/>
          <p:cNvSpPr>
            <a:spLocks noGrp="1"/>
          </p:cNvSpPr>
          <p:nvPr>
            <p:ph idx="1"/>
          </p:nvPr>
        </p:nvSpPr>
        <p:spPr>
          <a:xfrm>
            <a:off x="251520" y="1268760"/>
            <a:ext cx="8229600" cy="4525963"/>
          </a:xfrm>
        </p:spPr>
        <p:txBody>
          <a:bodyPr>
            <a:normAutofit/>
          </a:bodyPr>
          <a:lstStyle/>
          <a:p>
            <a:r>
              <a:rPr lang="en-GB" dirty="0" smtClean="0">
                <a:latin typeface="SassoonCRInfant" panose="02010503020300020003" pitchFamily="2" charset="0"/>
              </a:rPr>
              <a:t>Our PE days are Monday, Tuesday and Thursday.</a:t>
            </a:r>
          </a:p>
          <a:p>
            <a:pPr marL="0" indent="0">
              <a:buNone/>
            </a:pPr>
            <a:endParaRPr lang="en-GB" dirty="0">
              <a:latin typeface="SassoonCRInfant" panose="02010503020300020003" pitchFamily="2" charset="0"/>
            </a:endParaRPr>
          </a:p>
          <a:p>
            <a:pPr marL="0" indent="0">
              <a:buNone/>
            </a:pPr>
            <a:r>
              <a:rPr lang="en-GB" dirty="0" smtClean="0">
                <a:solidFill>
                  <a:srgbClr val="0070C0"/>
                </a:solidFill>
                <a:latin typeface="SassoonCRInfant" panose="02010503020300020003" pitchFamily="2" charset="0"/>
              </a:rPr>
              <a:t>Kits can stay in school and will be</a:t>
            </a:r>
          </a:p>
          <a:p>
            <a:pPr marL="0" indent="0">
              <a:buNone/>
            </a:pPr>
            <a:r>
              <a:rPr lang="en-GB" dirty="0">
                <a:solidFill>
                  <a:srgbClr val="0070C0"/>
                </a:solidFill>
                <a:latin typeface="SassoonCRInfant" panose="02010503020300020003" pitchFamily="2" charset="0"/>
              </a:rPr>
              <a:t>s</a:t>
            </a:r>
            <a:r>
              <a:rPr lang="en-GB" dirty="0" smtClean="0">
                <a:solidFill>
                  <a:srgbClr val="0070C0"/>
                </a:solidFill>
                <a:latin typeface="SassoonCRInfant" panose="02010503020300020003" pitchFamily="2" charset="0"/>
              </a:rPr>
              <a:t>ent home for washing at the end</a:t>
            </a:r>
          </a:p>
          <a:p>
            <a:pPr marL="0" indent="0">
              <a:buNone/>
            </a:pPr>
            <a:r>
              <a:rPr lang="en-GB" dirty="0" smtClean="0">
                <a:solidFill>
                  <a:srgbClr val="0070C0"/>
                </a:solidFill>
                <a:latin typeface="SassoonCRInfant" panose="02010503020300020003" pitchFamily="2" charset="0"/>
              </a:rPr>
              <a:t>of term (or before if needed!)</a:t>
            </a:r>
            <a:endParaRPr lang="en-GB" dirty="0">
              <a:solidFill>
                <a:srgbClr val="0070C0"/>
              </a:solidFill>
              <a:latin typeface="SassoonCRInfant" panose="02010503020300020003" pitchFamily="2" charset="0"/>
            </a:endParaRPr>
          </a:p>
        </p:txBody>
      </p:sp>
      <p:pic>
        <p:nvPicPr>
          <p:cNvPr id="4100" name="Picture 4" descr="Image result for pe bag clip art no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3501008"/>
            <a:ext cx="3095252" cy="3095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5168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229600" cy="1143000"/>
          </a:xfrm>
        </p:spPr>
        <p:txBody>
          <a:bodyPr/>
          <a:lstStyle/>
          <a:p>
            <a:r>
              <a:rPr lang="en-GB" dirty="0" smtClean="0">
                <a:effectLst>
                  <a:outerShdw blurRad="38100" dist="38100" dir="2700000" algn="tl">
                    <a:srgbClr val="000000">
                      <a:alpha val="43137"/>
                    </a:srgbClr>
                  </a:outerShdw>
                </a:effectLst>
                <a:latin typeface="SassoonCRInfant" panose="02010503020300020003" pitchFamily="2" charset="0"/>
              </a:rPr>
              <a:t>Health &amp; Wellbeing</a:t>
            </a:r>
            <a:endParaRPr lang="en-GB" dirty="0">
              <a:effectLst>
                <a:outerShdw blurRad="38100" dist="38100" dir="2700000" algn="tl">
                  <a:srgbClr val="000000">
                    <a:alpha val="43137"/>
                  </a:srgbClr>
                </a:outerShdw>
              </a:effectLst>
              <a:latin typeface="SassoonCRInfant" panose="02010503020300020003" pitchFamily="2" charset="0"/>
            </a:endParaRPr>
          </a:p>
        </p:txBody>
      </p:sp>
      <p:sp>
        <p:nvSpPr>
          <p:cNvPr id="3" name="Content Placeholder 2"/>
          <p:cNvSpPr>
            <a:spLocks noGrp="1"/>
          </p:cNvSpPr>
          <p:nvPr>
            <p:ph idx="1"/>
          </p:nvPr>
        </p:nvSpPr>
        <p:spPr/>
        <p:txBody>
          <a:bodyPr/>
          <a:lstStyle/>
          <a:p>
            <a:pPr lvl="0"/>
            <a:r>
              <a:rPr lang="en-GB" dirty="0" smtClean="0">
                <a:latin typeface="SassoonCRInfant" panose="02010503020300020003" pitchFamily="2" charset="0"/>
              </a:rPr>
              <a:t>Resilience &amp; Growth Mindset</a:t>
            </a:r>
          </a:p>
          <a:p>
            <a:pPr lvl="0"/>
            <a:r>
              <a:rPr lang="en-GB" dirty="0" smtClean="0">
                <a:latin typeface="SassoonCRInfant" panose="02010503020300020003" pitchFamily="2" charset="0"/>
              </a:rPr>
              <a:t>UN </a:t>
            </a:r>
            <a:r>
              <a:rPr lang="en-GB" dirty="0">
                <a:latin typeface="SassoonCRInfant" panose="02010503020300020003" pitchFamily="2" charset="0"/>
              </a:rPr>
              <a:t>Convention of the Rights of the Child (Class Charter, LVPS Vision, Values &amp; Aims)</a:t>
            </a:r>
          </a:p>
          <a:p>
            <a:pPr lvl="0"/>
            <a:r>
              <a:rPr lang="en-GB" dirty="0">
                <a:latin typeface="SassoonCRInfant" panose="02010503020300020003" pitchFamily="2" charset="0"/>
              </a:rPr>
              <a:t>Road Safety </a:t>
            </a:r>
            <a:endParaRPr lang="en-GB" dirty="0" smtClean="0">
              <a:latin typeface="SassoonCRInfant" panose="02010503020300020003" pitchFamily="2" charset="0"/>
            </a:endParaRPr>
          </a:p>
          <a:p>
            <a:pPr lvl="0"/>
            <a:r>
              <a:rPr lang="en-GB" dirty="0" smtClean="0">
                <a:latin typeface="SassoonCRInfant" panose="02010503020300020003" pitchFamily="2" charset="0"/>
              </a:rPr>
              <a:t>Netball in </a:t>
            </a:r>
            <a:r>
              <a:rPr lang="en-GB" dirty="0" smtClean="0">
                <a:latin typeface="SassoonCRInfant" panose="02010503020300020003" pitchFamily="2" charset="0"/>
              </a:rPr>
              <a:t>PE</a:t>
            </a:r>
          </a:p>
          <a:p>
            <a:pPr lvl="0"/>
            <a:r>
              <a:rPr lang="en-GB" dirty="0" smtClean="0">
                <a:latin typeface="SassoonCRInfant" panose="02010503020300020003" pitchFamily="2" charset="0"/>
              </a:rPr>
              <a:t>Internet Safety </a:t>
            </a:r>
            <a:endParaRPr lang="en-GB" dirty="0">
              <a:latin typeface="SassoonCRInfant" panose="02010503020300020003" pitchFamily="2" charset="0"/>
            </a:endParaRPr>
          </a:p>
          <a:p>
            <a:endParaRPr lang="en-GB" dirty="0">
              <a:latin typeface="SassoonCRInfant" panose="02010503020300020003" pitchFamily="2" charset="0"/>
            </a:endParaRPr>
          </a:p>
        </p:txBody>
      </p:sp>
      <p:pic>
        <p:nvPicPr>
          <p:cNvPr id="7170" name="Picture 2" descr="Image result for healthy body and mind"/>
          <p:cNvPicPr>
            <a:picLocks noChangeAspect="1" noChangeArrowheads="1"/>
          </p:cNvPicPr>
          <p:nvPr/>
        </p:nvPicPr>
        <p:blipFill rotWithShape="1">
          <a:blip r:embed="rId2">
            <a:extLst>
              <a:ext uri="{28A0092B-C50C-407E-A947-70E740481C1C}">
                <a14:useLocalDpi xmlns:a14="http://schemas.microsoft.com/office/drawing/2010/main" val="0"/>
              </a:ext>
            </a:extLst>
          </a:blip>
          <a:srcRect l="10551" t="5246" r="15169" b="8454"/>
          <a:stretch/>
        </p:blipFill>
        <p:spPr bwMode="auto">
          <a:xfrm>
            <a:off x="4932040" y="4293096"/>
            <a:ext cx="3799490" cy="2207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5168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 panose="02010503020300020003" pitchFamily="2" charset="0"/>
              </a:rPr>
              <a:t>Wider Opportunities</a:t>
            </a:r>
            <a:endParaRPr lang="en-GB" dirty="0">
              <a:latin typeface="SassoonCRInfant" panose="02010503020300020003" pitchFamily="2" charset="0"/>
            </a:endParaRPr>
          </a:p>
        </p:txBody>
      </p:sp>
      <p:sp>
        <p:nvSpPr>
          <p:cNvPr id="3" name="Content Placeholder 2"/>
          <p:cNvSpPr>
            <a:spLocks noGrp="1"/>
          </p:cNvSpPr>
          <p:nvPr>
            <p:ph idx="1"/>
          </p:nvPr>
        </p:nvSpPr>
        <p:spPr/>
        <p:txBody>
          <a:bodyPr/>
          <a:lstStyle/>
          <a:p>
            <a:r>
              <a:rPr lang="en-GB" dirty="0" smtClean="0">
                <a:latin typeface="SassoonCRInfant" panose="02010503020300020003" pitchFamily="2" charset="0"/>
              </a:rPr>
              <a:t>ICHS Cluster school camp – </a:t>
            </a:r>
            <a:r>
              <a:rPr lang="en-GB" dirty="0" err="1" smtClean="0">
                <a:latin typeface="SassoonCRInfant" panose="02010503020300020003" pitchFamily="2" charset="0"/>
              </a:rPr>
              <a:t>Dalguise</a:t>
            </a:r>
            <a:r>
              <a:rPr lang="en-GB" dirty="0" smtClean="0">
                <a:latin typeface="SassoonCRInfant" panose="02010503020300020003" pitchFamily="2" charset="0"/>
              </a:rPr>
              <a:t> Wednesday 3</a:t>
            </a:r>
            <a:r>
              <a:rPr lang="en-GB" baseline="30000" dirty="0" smtClean="0">
                <a:latin typeface="SassoonCRInfant" panose="02010503020300020003" pitchFamily="2" charset="0"/>
              </a:rPr>
              <a:t>rd</a:t>
            </a:r>
            <a:r>
              <a:rPr lang="en-GB" dirty="0" smtClean="0">
                <a:latin typeface="SassoonCRInfant" panose="02010503020300020003" pitchFamily="2" charset="0"/>
              </a:rPr>
              <a:t> – Friday 5</a:t>
            </a:r>
            <a:r>
              <a:rPr lang="en-GB" baseline="30000" dirty="0" smtClean="0">
                <a:latin typeface="SassoonCRInfant" panose="02010503020300020003" pitchFamily="2" charset="0"/>
              </a:rPr>
              <a:t>th</a:t>
            </a:r>
            <a:r>
              <a:rPr lang="en-GB" dirty="0" smtClean="0">
                <a:latin typeface="SassoonCRInfant" panose="02010503020300020003" pitchFamily="2" charset="0"/>
              </a:rPr>
              <a:t> June 2020</a:t>
            </a:r>
            <a:endParaRPr lang="en-GB" dirty="0" smtClean="0"/>
          </a:p>
          <a:p>
            <a:r>
              <a:rPr lang="en-GB" dirty="0" smtClean="0">
                <a:latin typeface="SassoonCRInfant" panose="02010503020300020003" pitchFamily="2" charset="0"/>
              </a:rPr>
              <a:t>P6/7 Show (beginning after Christmas with performances usually </a:t>
            </a:r>
          </a:p>
          <a:p>
            <a:pPr marL="0" indent="0">
              <a:buNone/>
            </a:pPr>
            <a:r>
              <a:rPr lang="en-GB" dirty="0">
                <a:latin typeface="SassoonCRInfant" panose="02010503020300020003" pitchFamily="2" charset="0"/>
              </a:rPr>
              <a:t> </a:t>
            </a:r>
            <a:r>
              <a:rPr lang="en-GB" dirty="0" smtClean="0">
                <a:latin typeface="SassoonCRInfant" panose="02010503020300020003" pitchFamily="2" charset="0"/>
              </a:rPr>
              <a:t>  around March/April)</a:t>
            </a:r>
            <a:endParaRPr lang="en-GB" dirty="0">
              <a:latin typeface="SassoonCRInfant" panose="02010503020300020003" pitchFamily="2" charset="0"/>
            </a:endParaRPr>
          </a:p>
        </p:txBody>
      </p:sp>
      <p:pic>
        <p:nvPicPr>
          <p:cNvPr id="8194" name="Picture 2" descr="Image result for school show clip 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8625" y="3717032"/>
            <a:ext cx="3382876"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1094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 panose="02010503020300020003" pitchFamily="2" charset="0"/>
              </a:rPr>
              <a:t>P7 Responsibilities</a:t>
            </a:r>
            <a:endParaRPr lang="en-GB" dirty="0">
              <a:latin typeface="SassoonCRInfant" panose="02010503020300020003" pitchFamily="2" charset="0"/>
            </a:endParaRPr>
          </a:p>
        </p:txBody>
      </p:sp>
      <p:sp>
        <p:nvSpPr>
          <p:cNvPr id="3" name="Content Placeholder 2"/>
          <p:cNvSpPr>
            <a:spLocks noGrp="1"/>
          </p:cNvSpPr>
          <p:nvPr>
            <p:ph idx="1"/>
          </p:nvPr>
        </p:nvSpPr>
        <p:spPr>
          <a:xfrm>
            <a:off x="323528" y="1268760"/>
            <a:ext cx="8229600" cy="4525963"/>
          </a:xfrm>
        </p:spPr>
        <p:txBody>
          <a:bodyPr>
            <a:normAutofit lnSpcReduction="10000"/>
          </a:bodyPr>
          <a:lstStyle/>
          <a:p>
            <a:r>
              <a:rPr lang="en-GB" dirty="0" smtClean="0">
                <a:latin typeface="SassoonCRInfant" panose="02010503020300020003" pitchFamily="2" charset="0"/>
              </a:rPr>
              <a:t>P1 Pals </a:t>
            </a:r>
          </a:p>
          <a:p>
            <a:r>
              <a:rPr lang="en-GB" dirty="0" smtClean="0">
                <a:latin typeface="SassoonCRInfant" panose="02010503020300020003" pitchFamily="2" charset="0"/>
              </a:rPr>
              <a:t>House Captains &amp; Vice Captains</a:t>
            </a:r>
          </a:p>
          <a:p>
            <a:r>
              <a:rPr lang="en-GB" dirty="0" smtClean="0">
                <a:latin typeface="SassoonCRInfant" panose="02010503020300020003" pitchFamily="2" charset="0"/>
              </a:rPr>
              <a:t>Sports Captains and Sports Committee </a:t>
            </a:r>
          </a:p>
          <a:p>
            <a:r>
              <a:rPr lang="en-GB" dirty="0" smtClean="0">
                <a:latin typeface="SassoonCRInfant" panose="02010503020300020003" pitchFamily="2" charset="0"/>
              </a:rPr>
              <a:t>Reading Champions</a:t>
            </a:r>
          </a:p>
          <a:p>
            <a:r>
              <a:rPr lang="en-GB" dirty="0" smtClean="0">
                <a:latin typeface="SassoonCRInfant" panose="02010503020300020003" pitchFamily="2" charset="0"/>
              </a:rPr>
              <a:t>JRSOs</a:t>
            </a:r>
          </a:p>
          <a:p>
            <a:r>
              <a:rPr lang="en-GB" dirty="0" smtClean="0">
                <a:latin typeface="SassoonCRInfant" panose="02010503020300020003" pitchFamily="2" charset="0"/>
              </a:rPr>
              <a:t>Language </a:t>
            </a:r>
            <a:r>
              <a:rPr lang="en-GB" dirty="0" smtClean="0">
                <a:latin typeface="SassoonCRInfant" panose="02010503020300020003" pitchFamily="2" charset="0"/>
              </a:rPr>
              <a:t>Leader &amp; Champions</a:t>
            </a:r>
            <a:endParaRPr lang="en-GB" dirty="0" smtClean="0">
              <a:latin typeface="SassoonCRInfant" panose="02010503020300020003" pitchFamily="2" charset="0"/>
            </a:endParaRPr>
          </a:p>
          <a:p>
            <a:r>
              <a:rPr lang="en-GB" dirty="0" smtClean="0">
                <a:latin typeface="SassoonCRInfant" panose="02010503020300020003" pitchFamily="2" charset="0"/>
              </a:rPr>
              <a:t>Pupil </a:t>
            </a:r>
            <a:r>
              <a:rPr lang="en-GB" dirty="0" smtClean="0">
                <a:latin typeface="SassoonCRInfant" panose="02010503020300020003" pitchFamily="2" charset="0"/>
              </a:rPr>
              <a:t>Council</a:t>
            </a:r>
          </a:p>
          <a:p>
            <a:r>
              <a:rPr lang="en-GB" dirty="0" smtClean="0">
                <a:latin typeface="SassoonCRInfant" panose="02010503020300020003" pitchFamily="2" charset="0"/>
              </a:rPr>
              <a:t>Digital Leader &amp; Team</a:t>
            </a:r>
            <a:endParaRPr lang="en-GB" dirty="0">
              <a:latin typeface="SassoonCRInfant" panose="02010503020300020003" pitchFamily="2" charset="0"/>
            </a:endParaRPr>
          </a:p>
        </p:txBody>
      </p:sp>
      <p:pic>
        <p:nvPicPr>
          <p:cNvPr id="9222" name="Picture 6" descr="Image result for friends  clipart kid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4708813"/>
            <a:ext cx="3182068" cy="2114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9356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1832</TotalTime>
  <Words>339</Words>
  <Application>Microsoft Office PowerPoint</Application>
  <PresentationFormat>On-screen Show (4:3)</PresentationFormat>
  <Paragraphs>52</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SNSAs (completed Oct/Nov 2019)</vt:lpstr>
      <vt:lpstr>Literacy/Reading</vt:lpstr>
      <vt:lpstr>Numeracy &amp; Maths</vt:lpstr>
      <vt:lpstr>ICT</vt:lpstr>
      <vt:lpstr>PE</vt:lpstr>
      <vt:lpstr>Health &amp; Wellbeing</vt:lpstr>
      <vt:lpstr>Wider Opportunities</vt:lpstr>
      <vt:lpstr>P7 Responsibilities</vt:lpstr>
      <vt:lpstr>Sharing Learning</vt:lpstr>
    </vt:vector>
  </TitlesOfParts>
  <Company>West Lothian Council - Education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Marnie</dc:creator>
  <cp:lastModifiedBy>Natalie Marnie</cp:lastModifiedBy>
  <cp:revision>13</cp:revision>
  <dcterms:created xsi:type="dcterms:W3CDTF">2018-09-04T21:07:46Z</dcterms:created>
  <dcterms:modified xsi:type="dcterms:W3CDTF">2019-09-06T17:15:01Z</dcterms:modified>
</cp:coreProperties>
</file>