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4"/>
  </p:sldMasterIdLst>
  <p:notesMasterIdLst>
    <p:notesMasterId r:id="rId25"/>
  </p:notesMasterIdLst>
  <p:sldIdLst>
    <p:sldId id="290" r:id="rId5"/>
    <p:sldId id="281" r:id="rId6"/>
    <p:sldId id="313" r:id="rId7"/>
    <p:sldId id="261" r:id="rId8"/>
    <p:sldId id="321" r:id="rId9"/>
    <p:sldId id="319" r:id="rId10"/>
    <p:sldId id="323" r:id="rId11"/>
    <p:sldId id="329" r:id="rId12"/>
    <p:sldId id="286" r:id="rId13"/>
    <p:sldId id="333" r:id="rId14"/>
    <p:sldId id="330" r:id="rId15"/>
    <p:sldId id="331" r:id="rId16"/>
    <p:sldId id="327" r:id="rId17"/>
    <p:sldId id="326" r:id="rId18"/>
    <p:sldId id="328" r:id="rId19"/>
    <p:sldId id="317" r:id="rId20"/>
    <p:sldId id="288" r:id="rId21"/>
    <p:sldId id="309" r:id="rId22"/>
    <p:sldId id="302" r:id="rId23"/>
    <p:sldId id="272" r:id="rId2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90F4FC"/>
    <a:srgbClr val="FBF9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F1D5D4-F55C-42E5-B62E-2FA7CE88CAAB}" v="3" dt="2021-01-19T14:04:37.861"/>
    <p1510:client id="{7A12E5D5-083E-4849-AC72-897406BDB6A6}" v="19" dt="2021-01-13T08:30:30.578"/>
    <p1510:client id="{7D77B647-A356-4729-94F2-C28C774B745C}" v="297" dt="2021-01-13T08:16:39.5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58901" autoAdjust="0"/>
  </p:normalViewPr>
  <p:slideViewPr>
    <p:cSldViewPr snapToGrid="0">
      <p:cViewPr varScale="1">
        <p:scale>
          <a:sx n="66" d="100"/>
          <a:sy n="66" d="100"/>
        </p:scale>
        <p:origin x="60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Peters" userId="S::wljane.peters@glow.sch.uk::8483e8a8-2af4-4994-9b28-b301c9ce7e9c" providerId="AD" clId="Web-{7A12E5D5-083E-4849-AC72-897406BDB6A6}"/>
    <pc:docChg chg="modSld">
      <pc:chgData name="Mrs Peters" userId="S::wljane.peters@glow.sch.uk::8483e8a8-2af4-4994-9b28-b301c9ce7e9c" providerId="AD" clId="Web-{7A12E5D5-083E-4849-AC72-897406BDB6A6}" dt="2021-01-13T08:30:30.172" v="8" actId="20577"/>
      <pc:docMkLst>
        <pc:docMk/>
      </pc:docMkLst>
      <pc:sldChg chg="modSp">
        <pc:chgData name="Mrs Peters" userId="S::wljane.peters@glow.sch.uk::8483e8a8-2af4-4994-9b28-b301c9ce7e9c" providerId="AD" clId="Web-{7A12E5D5-083E-4849-AC72-897406BDB6A6}" dt="2021-01-13T08:30:30.172" v="8" actId="20577"/>
        <pc:sldMkLst>
          <pc:docMk/>
          <pc:sldMk cId="1532722742" sldId="259"/>
        </pc:sldMkLst>
        <pc:spChg chg="mod">
          <ac:chgData name="Mrs Peters" userId="S::wljane.peters@glow.sch.uk::8483e8a8-2af4-4994-9b28-b301c9ce7e9c" providerId="AD" clId="Web-{7A12E5D5-083E-4849-AC72-897406BDB6A6}" dt="2021-01-13T08:30:30.172" v="8" actId="20577"/>
          <ac:spMkLst>
            <pc:docMk/>
            <pc:sldMk cId="1532722742" sldId="259"/>
            <ac:spMk id="3" creationId="{00000000-0000-0000-0000-000000000000}"/>
          </ac:spMkLst>
        </pc:spChg>
      </pc:sldChg>
    </pc:docChg>
  </pc:docChgLst>
  <pc:docChgLst>
    <pc:chgData name="Eloise Levey" userId="S::wlelevey@glow.sch.uk::afb5cf3b-b5b4-458b-8f4d-6494b522e025" providerId="AD" clId="Web-{13F1D5D4-F55C-42E5-B62E-2FA7CE88CAAB}"/>
    <pc:docChg chg="modSld">
      <pc:chgData name="Eloise Levey" userId="S::wlelevey@glow.sch.uk::afb5cf3b-b5b4-458b-8f4d-6494b522e025" providerId="AD" clId="Web-{13F1D5D4-F55C-42E5-B62E-2FA7CE88CAAB}" dt="2021-01-19T14:04:37.861" v="2" actId="1076"/>
      <pc:docMkLst>
        <pc:docMk/>
      </pc:docMkLst>
      <pc:sldChg chg="modSp">
        <pc:chgData name="Eloise Levey" userId="S::wlelevey@glow.sch.uk::afb5cf3b-b5b4-458b-8f4d-6494b522e025" providerId="AD" clId="Web-{13F1D5D4-F55C-42E5-B62E-2FA7CE88CAAB}" dt="2021-01-19T14:04:37.861" v="2" actId="1076"/>
        <pc:sldMkLst>
          <pc:docMk/>
          <pc:sldMk cId="4181148923" sldId="270"/>
        </pc:sldMkLst>
        <pc:spChg chg="mod">
          <ac:chgData name="Eloise Levey" userId="S::wlelevey@glow.sch.uk::afb5cf3b-b5b4-458b-8f4d-6494b522e025" providerId="AD" clId="Web-{13F1D5D4-F55C-42E5-B62E-2FA7CE88CAAB}" dt="2021-01-19T14:04:37.861" v="2" actId="1076"/>
          <ac:spMkLst>
            <pc:docMk/>
            <pc:sldMk cId="4181148923" sldId="270"/>
            <ac:spMk id="2" creationId="{00000000-0000-0000-0000-000000000000}"/>
          </ac:spMkLst>
        </pc:spChg>
      </pc:sldChg>
    </pc:docChg>
  </pc:docChgLst>
  <pc:docChgLst>
    <pc:chgData name="Mrs Peters" userId="S::wljane.peters@glow.sch.uk::8483e8a8-2af4-4994-9b28-b301c9ce7e9c" providerId="AD" clId="Web-{7D77B647-A356-4729-94F2-C28C774B745C}"/>
    <pc:docChg chg="modSld">
      <pc:chgData name="Mrs Peters" userId="S::wljane.peters@glow.sch.uk::8483e8a8-2af4-4994-9b28-b301c9ce7e9c" providerId="AD" clId="Web-{7D77B647-A356-4729-94F2-C28C774B745C}" dt="2021-01-13T08:16:39.573" v="149" actId="20577"/>
      <pc:docMkLst>
        <pc:docMk/>
      </pc:docMkLst>
      <pc:sldChg chg="modSp">
        <pc:chgData name="Mrs Peters" userId="S::wljane.peters@glow.sch.uk::8483e8a8-2af4-4994-9b28-b301c9ce7e9c" providerId="AD" clId="Web-{7D77B647-A356-4729-94F2-C28C774B745C}" dt="2021-01-13T08:16:39.573" v="149" actId="20577"/>
        <pc:sldMkLst>
          <pc:docMk/>
          <pc:sldMk cId="2016835503" sldId="282"/>
        </pc:sldMkLst>
        <pc:spChg chg="mod">
          <ac:chgData name="Mrs Peters" userId="S::wljane.peters@glow.sch.uk::8483e8a8-2af4-4994-9b28-b301c9ce7e9c" providerId="AD" clId="Web-{7D77B647-A356-4729-94F2-C28C774B745C}" dt="2021-01-13T08:16:39.573" v="149" actId="20577"/>
          <ac:spMkLst>
            <pc:docMk/>
            <pc:sldMk cId="2016835503" sldId="282"/>
            <ac:spMk id="3"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CCAA0D5-3F2C-4549-AA10-C008141A7ADA}" type="datetimeFigureOut">
              <a:rPr lang="en-GB" smtClean="0"/>
              <a:t>07/03/2021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A84988C-B490-48AA-8F3A-CF93C961E3C6}" type="slidenum">
              <a:rPr lang="en-GB" smtClean="0"/>
              <a:t>‹#›</a:t>
            </a:fld>
            <a:endParaRPr lang="en-GB"/>
          </a:p>
        </p:txBody>
      </p:sp>
    </p:spTree>
    <p:extLst>
      <p:ext uri="{BB962C8B-B14F-4D97-AF65-F5344CB8AC3E}">
        <p14:creationId xmlns:p14="http://schemas.microsoft.com/office/powerpoint/2010/main" val="3357389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AB2255-0093-4A29-9F64-A97048BFB2B5}" type="slidenum">
              <a:rPr lang="en-GB" smtClean="0"/>
              <a:t>1</a:t>
            </a:fld>
            <a:endParaRPr lang="en-GB" dirty="0"/>
          </a:p>
        </p:txBody>
      </p:sp>
    </p:spTree>
    <p:extLst>
      <p:ext uri="{BB962C8B-B14F-4D97-AF65-F5344CB8AC3E}">
        <p14:creationId xmlns:p14="http://schemas.microsoft.com/office/powerpoint/2010/main" val="3363522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A84988C-B490-48AA-8F3A-CF93C961E3C6}" type="slidenum">
              <a:rPr lang="en-GB" smtClean="0"/>
              <a:t>2</a:t>
            </a:fld>
            <a:endParaRPr lang="en-GB"/>
          </a:p>
        </p:txBody>
      </p:sp>
    </p:spTree>
    <p:extLst>
      <p:ext uri="{BB962C8B-B14F-4D97-AF65-F5344CB8AC3E}">
        <p14:creationId xmlns:p14="http://schemas.microsoft.com/office/powerpoint/2010/main" val="2407335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A84988C-B490-48AA-8F3A-CF93C961E3C6}" type="slidenum">
              <a:rPr lang="en-GB" smtClean="0"/>
              <a:t>6</a:t>
            </a:fld>
            <a:endParaRPr lang="en-GB"/>
          </a:p>
        </p:txBody>
      </p:sp>
    </p:spTree>
    <p:extLst>
      <p:ext uri="{BB962C8B-B14F-4D97-AF65-F5344CB8AC3E}">
        <p14:creationId xmlns:p14="http://schemas.microsoft.com/office/powerpoint/2010/main" val="1924293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160EA64-D806-43AC-9DF2-F8C432F32B4C}" type="datetimeFigureOut">
              <a:rPr lang="en-US" smtClean="0"/>
              <a:t>3/7/2021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102273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9F9C37B-1D36-470B-8223-D6C91242EC14}" type="datetimeFigureOut">
              <a:rPr lang="en-US" smtClean="0"/>
              <a:t>3/7/2021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407959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7C6F52A-A82B-47A2-A83A-8C4C91F2D59F}" type="datetimeFigureOut">
              <a:rPr lang="en-US" smtClean="0"/>
              <a:t>3/7/2021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322609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70A7B3-6521-4DCA-87E5-044747A908C1}" type="datetimeFigureOut">
              <a:rPr lang="en-US" smtClean="0"/>
              <a:t>3/7/2021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812091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3/7/2021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067424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B134690-1557-4C89-A502-4959FE7FAD70}" type="datetimeFigureOut">
              <a:rPr lang="en-US" smtClean="0"/>
              <a:t>3/7/2021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7889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160EA64-D806-43AC-9DF2-F8C432F32B4C}" type="datetimeFigureOut">
              <a:rPr lang="en-US" smtClean="0"/>
              <a:t>3/7/2021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26459917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1037C31-9E7A-4F99-8774-A0E530DE1A42}" type="datetimeFigureOut">
              <a:rPr lang="en-US" smtClean="0"/>
              <a:t>3/7/2021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918966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3/7/2021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828343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1BE4249-C0D0-4B06-8692-E8BB871AF643}" type="datetimeFigureOut">
              <a:rPr lang="en-US" smtClean="0"/>
              <a:t>3/7/2021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954975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42B0DB6-F5C7-45FB-8CF3-31B45F9C2DAC}" type="datetimeFigureOut">
              <a:rPr lang="en-US" smtClean="0"/>
              <a:t>3/7/2021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252519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60EA64-D806-43AC-9DF2-F8C432F32B4C}" type="datetimeFigureOut">
              <a:rPr lang="en-US" smtClean="0"/>
              <a:t>3/7/2021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96904665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youtube.com/watch?v=xganMMrfegc"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0.wmf"/></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ttps://www.youtube.com/channel/UCAxW1XT0iEJo0TYlRfn6rYQ"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loom.com/share/99e878c7926e4e3484c698806ebb8005"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kahoot.it/challenge/07415691?challenge-id=823cef87-e65d-4588-9a27-d1f35dce8d22_1614896539605" TargetMode="External"/><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6855" y="3152604"/>
            <a:ext cx="7449045" cy="1729212"/>
          </a:xfrm>
        </p:spPr>
        <p:txBody>
          <a:bodyPr>
            <a:normAutofit fontScale="90000"/>
          </a:bodyPr>
          <a:lstStyle/>
          <a:p>
            <a:pPr algn="l"/>
            <a:r>
              <a:rPr lang="en-GB" sz="4400" dirty="0"/>
              <a:t/>
            </a:r>
            <a:br>
              <a:rPr lang="en-GB" sz="4400" dirty="0"/>
            </a:br>
            <a:r>
              <a:rPr lang="en-GB" sz="4400" dirty="0"/>
              <a:t/>
            </a:r>
            <a:br>
              <a:rPr lang="en-GB" sz="4400" dirty="0"/>
            </a:br>
            <a:r>
              <a:rPr lang="en-GB" sz="4400" dirty="0"/>
              <a:t/>
            </a:r>
            <a:br>
              <a:rPr lang="en-GB" sz="4400" dirty="0"/>
            </a:br>
            <a:r>
              <a:rPr lang="en-GB" sz="4400" dirty="0"/>
              <a:t/>
            </a:r>
            <a:br>
              <a:rPr lang="en-GB" sz="4400" dirty="0"/>
            </a:br>
            <a:r>
              <a:rPr lang="en-GB" sz="4400" dirty="0"/>
              <a:t/>
            </a:r>
            <a:br>
              <a:rPr lang="en-GB" sz="4400" dirty="0"/>
            </a:br>
            <a:r>
              <a:rPr lang="en-GB" sz="4000" dirty="0">
                <a:latin typeface="Comic Sans MS" panose="030F0702030302020204" pitchFamily="66" charset="0"/>
              </a:rPr>
              <a:t>Linlithgow Bridge Primary School  </a:t>
            </a:r>
            <a:r>
              <a:rPr lang="en-GB" sz="4400" dirty="0">
                <a:latin typeface="Comic Sans MS" panose="030F0702030302020204" pitchFamily="66" charset="0"/>
              </a:rPr>
              <a:t/>
            </a:r>
            <a:br>
              <a:rPr lang="en-GB" sz="4400" dirty="0">
                <a:latin typeface="Comic Sans MS" panose="030F0702030302020204" pitchFamily="66" charset="0"/>
              </a:rPr>
            </a:br>
            <a:r>
              <a:rPr lang="en-GB" sz="4400" dirty="0">
                <a:latin typeface="Comic Sans MS" panose="030F0702030302020204" pitchFamily="66" charset="0"/>
              </a:rPr>
              <a:t/>
            </a:r>
            <a:br>
              <a:rPr lang="en-GB" sz="4400" dirty="0">
                <a:latin typeface="Comic Sans MS" panose="030F0702030302020204" pitchFamily="66" charset="0"/>
              </a:rPr>
            </a:br>
            <a:r>
              <a:rPr lang="en-GB" sz="2200" dirty="0">
                <a:latin typeface="Comic Sans MS" panose="030F0702030302020204" pitchFamily="66" charset="0"/>
              </a:rPr>
              <a:t>P5 REMOTE LEARNING</a:t>
            </a:r>
            <a:r>
              <a:rPr lang="en-GB" sz="4400" dirty="0">
                <a:latin typeface="Comic Sans MS" panose="030F0702030302020204" pitchFamily="66" charset="0"/>
              </a:rPr>
              <a:t/>
            </a:r>
            <a:br>
              <a:rPr lang="en-GB" sz="4400" dirty="0">
                <a:latin typeface="Comic Sans MS" panose="030F0702030302020204" pitchFamily="66" charset="0"/>
              </a:rPr>
            </a:br>
            <a:r>
              <a:rPr lang="en-GB" sz="4400" dirty="0">
                <a:latin typeface="Comic Sans MS" panose="030F0702030302020204" pitchFamily="66" charset="0"/>
              </a:rPr>
              <a:t/>
            </a:r>
            <a:br>
              <a:rPr lang="en-GB" sz="4400" dirty="0">
                <a:latin typeface="Comic Sans MS" panose="030F0702030302020204" pitchFamily="66" charset="0"/>
              </a:rPr>
            </a:br>
            <a:r>
              <a:rPr lang="en-GB" b="1" dirty="0">
                <a:solidFill>
                  <a:srgbClr val="7030A0"/>
                </a:solidFill>
                <a:latin typeface="Comic Sans MS" panose="030F0702030302020204" pitchFamily="66" charset="0"/>
              </a:rPr>
              <a:t>WEEKLY DIARY </a:t>
            </a:r>
            <a:r>
              <a:rPr lang="en-GB" sz="4400" b="1" dirty="0">
                <a:latin typeface="Comic Sans MS" panose="030F0702030302020204" pitchFamily="66" charset="0"/>
              </a:rPr>
              <a:t/>
            </a:r>
            <a:br>
              <a:rPr lang="en-GB" sz="4400" b="1" dirty="0">
                <a:latin typeface="Comic Sans MS" panose="030F0702030302020204" pitchFamily="66" charset="0"/>
              </a:rPr>
            </a:br>
            <a:r>
              <a:rPr lang="en-GB" sz="4400" b="1" dirty="0">
                <a:latin typeface="Comic Sans MS" panose="030F0702030302020204" pitchFamily="66" charset="0"/>
              </a:rPr>
              <a:t> </a:t>
            </a:r>
            <a:r>
              <a:rPr lang="en-GB" sz="3600" b="1" dirty="0">
                <a:latin typeface="Comic Sans MS" panose="030F0702030302020204" pitchFamily="66" charset="0"/>
              </a:rPr>
              <a:t>w/c </a:t>
            </a:r>
            <a:r>
              <a:rPr lang="en-GB" sz="3600" b="1" dirty="0" smtClean="0">
                <a:latin typeface="Comic Sans MS" panose="030F0702030302020204" pitchFamily="66" charset="0"/>
              </a:rPr>
              <a:t>Monday </a:t>
            </a:r>
            <a:r>
              <a:rPr lang="en-GB" sz="3600" b="1" dirty="0" smtClean="0">
                <a:latin typeface="Comic Sans MS" panose="030F0702030302020204" pitchFamily="66" charset="0"/>
              </a:rPr>
              <a:t>8th</a:t>
            </a:r>
            <a:r>
              <a:rPr lang="en-GB" sz="3600" b="1" dirty="0" smtClean="0">
                <a:latin typeface="Comic Sans MS" panose="030F0702030302020204" pitchFamily="66" charset="0"/>
              </a:rPr>
              <a:t> </a:t>
            </a:r>
            <a:r>
              <a:rPr lang="en-GB" sz="3600" b="1" dirty="0" smtClean="0">
                <a:latin typeface="Comic Sans MS" panose="030F0702030302020204" pitchFamily="66" charset="0"/>
              </a:rPr>
              <a:t>March 2021</a:t>
            </a:r>
            <a:r>
              <a:rPr lang="en-GB" sz="3600" dirty="0">
                <a:latin typeface="Comic Sans MS" panose="030F0702030302020204" pitchFamily="66" charset="0"/>
              </a:rPr>
              <a:t/>
            </a:r>
            <a:br>
              <a:rPr lang="en-GB" sz="3600" dirty="0">
                <a:latin typeface="Comic Sans MS" panose="030F0702030302020204" pitchFamily="66" charset="0"/>
              </a:rPr>
            </a:br>
            <a:r>
              <a:rPr lang="en-GB" sz="4400" dirty="0"/>
              <a:t/>
            </a:r>
            <a:br>
              <a:rPr lang="en-GB" sz="4400" dirty="0"/>
            </a:br>
            <a:r>
              <a:rPr lang="en-GB" sz="4400" dirty="0"/>
              <a:t> </a:t>
            </a:r>
          </a:p>
        </p:txBody>
      </p:sp>
      <p:sp>
        <p:nvSpPr>
          <p:cNvPr id="3" name="Subtitle 2"/>
          <p:cNvSpPr>
            <a:spLocks noGrp="1"/>
          </p:cNvSpPr>
          <p:nvPr>
            <p:ph type="subTitle" idx="1"/>
          </p:nvPr>
        </p:nvSpPr>
        <p:spPr>
          <a:xfrm>
            <a:off x="6103302" y="4122421"/>
            <a:ext cx="6293238" cy="2857499"/>
          </a:xfrm>
        </p:spPr>
        <p:txBody>
          <a:bodyPr>
            <a:normAutofit/>
          </a:bodyPr>
          <a:lstStyle/>
          <a:p>
            <a:r>
              <a:rPr lang="en-GB" sz="2000" dirty="0">
                <a:solidFill>
                  <a:schemeClr val="bg1"/>
                </a:solidFill>
              </a:rPr>
              <a:t>                                          </a:t>
            </a:r>
            <a:endParaRPr lang="en-GB" sz="2400" dirty="0">
              <a:solidFill>
                <a:schemeClr val="bg1"/>
              </a:solidFill>
            </a:endParaRPr>
          </a:p>
          <a:p>
            <a:pPr algn="l"/>
            <a:r>
              <a:rPr lang="en-GB" sz="2400" b="1" dirty="0">
                <a:solidFill>
                  <a:schemeClr val="accent1">
                    <a:lumMod val="50000"/>
                  </a:schemeClr>
                </a:solidFill>
              </a:rPr>
              <a:t>                </a:t>
            </a:r>
          </a:p>
          <a:p>
            <a:pPr algn="l"/>
            <a:endParaRPr lang="en-GB" b="1" i="1" dirty="0">
              <a:solidFill>
                <a:schemeClr val="accent1">
                  <a:lumMod val="50000"/>
                </a:schemeClr>
              </a:solidFill>
            </a:endParaRPr>
          </a:p>
          <a:p>
            <a:pPr algn="l"/>
            <a:r>
              <a:rPr lang="en-GB" sz="1200" b="1" i="1" dirty="0">
                <a:solidFill>
                  <a:srgbClr val="7030A0"/>
                </a:solidFill>
                <a:latin typeface="Comic Sans MS" panose="030F0702030302020204" pitchFamily="66" charset="0"/>
              </a:rPr>
              <a:t>TREASURE YESTERDAY</a:t>
            </a:r>
          </a:p>
          <a:p>
            <a:pPr algn="l"/>
            <a:r>
              <a:rPr lang="en-GB" sz="1200" b="1" i="1" dirty="0">
                <a:solidFill>
                  <a:srgbClr val="7030A0"/>
                </a:solidFill>
                <a:latin typeface="Comic Sans MS" panose="030F0702030302020204" pitchFamily="66" charset="0"/>
              </a:rPr>
              <a:t>        LIVE FOR TODAY</a:t>
            </a:r>
          </a:p>
          <a:p>
            <a:pPr algn="l"/>
            <a:r>
              <a:rPr lang="en-GB" sz="1200" b="1" i="1" dirty="0">
                <a:solidFill>
                  <a:srgbClr val="7030A0"/>
                </a:solidFill>
                <a:latin typeface="Comic Sans MS" panose="030F0702030302020204" pitchFamily="66" charset="0"/>
              </a:rPr>
              <a:t>                 DREAM OF TOMORROW</a:t>
            </a:r>
          </a:p>
        </p:txBody>
      </p:sp>
      <p:graphicFrame>
        <p:nvGraphicFramePr>
          <p:cNvPr id="7" name="Object 6"/>
          <p:cNvGraphicFramePr>
            <a:graphicFrameLocks noChangeAspect="1"/>
          </p:cNvGraphicFramePr>
          <p:nvPr>
            <p:extLst>
              <p:ext uri="{D42A27DB-BD31-4B8C-83A1-F6EECF244321}">
                <p14:modId xmlns:p14="http://schemas.microsoft.com/office/powerpoint/2010/main" val="3294715782"/>
              </p:ext>
            </p:extLst>
          </p:nvPr>
        </p:nvGraphicFramePr>
        <p:xfrm>
          <a:off x="9412973" y="4556696"/>
          <a:ext cx="7741919" cy="3445604"/>
        </p:xfrm>
        <a:graphic>
          <a:graphicData uri="http://schemas.openxmlformats.org/presentationml/2006/ole">
            <mc:AlternateContent xmlns:mc="http://schemas.openxmlformats.org/markup-compatibility/2006">
              <mc:Choice xmlns:v="urn:schemas-microsoft-com:vml" Requires="v">
                <p:oleObj spid="_x0000_s6267" name="Document" r:id="rId4" imgW="8059425" imgH="3865355" progId="Word.Document.8">
                  <p:embed/>
                </p:oleObj>
              </mc:Choice>
              <mc:Fallback>
                <p:oleObj name="Document" r:id="rId4" imgW="8059425" imgH="3865355" progId="Word.Document.8">
                  <p:embed/>
                  <p:pic>
                    <p:nvPicPr>
                      <p:cNvPr id="7" name="Object 6"/>
                      <p:cNvPicPr/>
                      <p:nvPr/>
                    </p:nvPicPr>
                    <p:blipFill>
                      <a:blip r:embed="rId5"/>
                      <a:stretch>
                        <a:fillRect/>
                      </a:stretch>
                    </p:blipFill>
                    <p:spPr>
                      <a:xfrm>
                        <a:off x="9412973" y="4556696"/>
                        <a:ext cx="7741919" cy="3445604"/>
                      </a:xfrm>
                      <a:prstGeom prst="rect">
                        <a:avLst/>
                      </a:prstGeom>
                    </p:spPr>
                  </p:pic>
                </p:oleObj>
              </mc:Fallback>
            </mc:AlternateContent>
          </a:graphicData>
        </a:graphic>
      </p:graphicFrame>
    </p:spTree>
    <p:extLst>
      <p:ext uri="{BB962C8B-B14F-4D97-AF65-F5344CB8AC3E}">
        <p14:creationId xmlns:p14="http://schemas.microsoft.com/office/powerpoint/2010/main" val="22060514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0658765" cy="12865060"/>
          </a:xfrm>
          <a:prstGeom prst="rect">
            <a:avLst/>
          </a:prstGeom>
          <a:noFill/>
          <a:ln>
            <a:solidFill>
              <a:srgbClr val="90F4FC"/>
            </a:solidFill>
          </a:ln>
        </p:spPr>
        <p:txBody>
          <a:bodyPr wrap="square" rtlCol="0">
            <a:spAutoFit/>
          </a:bodyPr>
          <a:lstStyle/>
          <a:p>
            <a:r>
              <a:rPr lang="en-GB" sz="4000" b="1" dirty="0" smtClean="0">
                <a:solidFill>
                  <a:srgbClr val="00B0F0"/>
                </a:solidFill>
                <a:latin typeface="Comic Sans MS" panose="030F0702030302020204" pitchFamily="66" charset="0"/>
              </a:rPr>
              <a:t>NUMERACY TASK </a:t>
            </a:r>
            <a:r>
              <a:rPr lang="en-GB" sz="4000" b="1" dirty="0" smtClean="0">
                <a:solidFill>
                  <a:srgbClr val="00B0F0"/>
                </a:solidFill>
                <a:latin typeface="Comic Sans MS" panose="030F0702030302020204" pitchFamily="66" charset="0"/>
              </a:rPr>
              <a:t>2</a:t>
            </a:r>
            <a:endParaRPr lang="en-GB" sz="4000" b="1" dirty="0" smtClean="0">
              <a:solidFill>
                <a:srgbClr val="00B0F0"/>
              </a:solidFill>
              <a:latin typeface="Comic Sans MS" panose="030F0702030302020204" pitchFamily="66" charset="0"/>
            </a:endParaRPr>
          </a:p>
          <a:p>
            <a:endParaRPr lang="en-GB" sz="4000" b="1" dirty="0">
              <a:solidFill>
                <a:srgbClr val="00B0F0"/>
              </a:solidFill>
              <a:latin typeface="Comic Sans MS" panose="030F0702030302020204" pitchFamily="66" charset="0"/>
            </a:endParaRPr>
          </a:p>
          <a:p>
            <a:r>
              <a:rPr lang="en-GB" sz="2000" b="1" u="sng" dirty="0" smtClean="0">
                <a:latin typeface="Comic Sans MS" panose="030F0702030302020204" pitchFamily="66" charset="0"/>
              </a:rPr>
              <a:t>LI – </a:t>
            </a:r>
            <a:r>
              <a:rPr lang="en-GB" sz="2000" b="1" u="sng" dirty="0" smtClean="0">
                <a:latin typeface="Comic Sans MS" panose="030F0702030302020204" pitchFamily="66" charset="0"/>
              </a:rPr>
              <a:t>Multiplying a 3 digit number by a single digit</a:t>
            </a:r>
            <a:endParaRPr lang="en-GB" sz="2000" u="sng" dirty="0"/>
          </a:p>
          <a:p>
            <a:endParaRPr lang="en-GB" b="1" dirty="0">
              <a:latin typeface="Comic Sans MS" panose="030F0702030302020204" pitchFamily="66" charset="0"/>
            </a:endParaRPr>
          </a:p>
          <a:p>
            <a:endParaRPr lang="en-GB" b="1" u="sng" dirty="0" smtClean="0">
              <a:latin typeface="Comic Sans MS" panose="030F0702030302020204" pitchFamily="66" charset="0"/>
            </a:endParaRPr>
          </a:p>
          <a:p>
            <a:endParaRPr lang="en-GB" b="1" u="sng" dirty="0">
              <a:latin typeface="Comic Sans MS" panose="030F0702030302020204" pitchFamily="66" charset="0"/>
            </a:endParaRPr>
          </a:p>
          <a:p>
            <a:r>
              <a:rPr lang="en-GB" b="1" dirty="0">
                <a:latin typeface="Comic Sans MS" panose="030F0702030302020204" pitchFamily="66" charset="0"/>
              </a:rPr>
              <a:t>Please complete page </a:t>
            </a:r>
            <a:r>
              <a:rPr lang="en-GB" b="1" dirty="0" smtClean="0">
                <a:latin typeface="Comic Sans MS" panose="030F0702030302020204" pitchFamily="66" charset="0"/>
              </a:rPr>
              <a:t>45</a:t>
            </a:r>
            <a:r>
              <a:rPr lang="en-GB" b="1" dirty="0" smtClean="0">
                <a:latin typeface="Comic Sans MS" panose="030F0702030302020204" pitchFamily="66" charset="0"/>
              </a:rPr>
              <a:t> </a:t>
            </a:r>
            <a:r>
              <a:rPr lang="en-GB" b="1" dirty="0">
                <a:latin typeface="Comic Sans MS" panose="030F0702030302020204" pitchFamily="66" charset="0"/>
              </a:rPr>
              <a:t>of H5 textbook in your numeracy jotters</a:t>
            </a:r>
            <a:r>
              <a:rPr lang="en-GB" b="1" dirty="0" smtClean="0">
                <a:latin typeface="Comic Sans MS" panose="030F0702030302020204" pitchFamily="66" charset="0"/>
              </a:rPr>
              <a:t>.</a:t>
            </a:r>
          </a:p>
          <a:p>
            <a:r>
              <a:rPr lang="en-GB" b="1" dirty="0" smtClean="0">
                <a:latin typeface="Comic Sans MS" panose="030F0702030302020204" pitchFamily="66" charset="0"/>
              </a:rPr>
              <a:t>Complete </a:t>
            </a:r>
            <a:r>
              <a:rPr lang="en-GB" b="1" dirty="0" smtClean="0">
                <a:latin typeface="Comic Sans MS" panose="030F0702030302020204" pitchFamily="66" charset="0"/>
              </a:rPr>
              <a:t>this after </a:t>
            </a:r>
            <a:r>
              <a:rPr lang="en-GB" b="1" dirty="0" smtClean="0">
                <a:latin typeface="Comic Sans MS" panose="030F0702030302020204" pitchFamily="66" charset="0"/>
              </a:rPr>
              <a:t>our </a:t>
            </a:r>
            <a:r>
              <a:rPr lang="en-GB" b="1" dirty="0" smtClean="0">
                <a:latin typeface="Comic Sans MS" panose="030F0702030302020204" pitchFamily="66" charset="0"/>
              </a:rPr>
              <a:t>numeracy lesson on </a:t>
            </a:r>
            <a:r>
              <a:rPr lang="en-GB" b="1" dirty="0" smtClean="0">
                <a:latin typeface="Comic Sans MS" panose="030F0702030302020204" pitchFamily="66" charset="0"/>
              </a:rPr>
              <a:t>Wednesday</a:t>
            </a:r>
            <a:r>
              <a:rPr lang="en-GB" b="1" dirty="0" smtClean="0">
                <a:latin typeface="Comic Sans MS" panose="030F0702030302020204" pitchFamily="66" charset="0"/>
              </a:rPr>
              <a:t>.</a:t>
            </a:r>
            <a:endParaRPr lang="en-GB" b="1" dirty="0">
              <a:latin typeface="Comic Sans MS" panose="030F0702030302020204" pitchFamily="66" charset="0"/>
            </a:endParaRPr>
          </a:p>
          <a:p>
            <a:endParaRPr lang="en-GB" b="1" dirty="0" smtClean="0">
              <a:latin typeface="Comic Sans MS" panose="030F0702030302020204" pitchFamily="66" charset="0"/>
            </a:endParaRPr>
          </a:p>
          <a:p>
            <a:r>
              <a:rPr lang="en-GB" b="1" dirty="0" smtClean="0">
                <a:latin typeface="Comic Sans MS" panose="030F0702030302020204" pitchFamily="66" charset="0"/>
              </a:rPr>
              <a:t>Remember </a:t>
            </a:r>
            <a:r>
              <a:rPr lang="en-GB" b="1" dirty="0">
                <a:latin typeface="Comic Sans MS" panose="030F0702030302020204" pitchFamily="66" charset="0"/>
              </a:rPr>
              <a:t>to write the date and page number before starting your work</a:t>
            </a:r>
            <a:r>
              <a:rPr lang="en-GB" b="1" dirty="0" smtClean="0">
                <a:latin typeface="Comic Sans MS" panose="030F0702030302020204" pitchFamily="66" charset="0"/>
              </a:rPr>
              <a:t>.</a:t>
            </a:r>
          </a:p>
          <a:p>
            <a:endParaRPr lang="en-GB" b="1" dirty="0">
              <a:latin typeface="Comic Sans MS" panose="030F0702030302020204" pitchFamily="66" charset="0"/>
            </a:endParaRPr>
          </a:p>
          <a:p>
            <a:endParaRPr lang="en-GB" b="1" dirty="0" smtClean="0">
              <a:latin typeface="Comic Sans MS" panose="030F0702030302020204" pitchFamily="66" charset="0"/>
            </a:endParaRPr>
          </a:p>
          <a:p>
            <a:r>
              <a:rPr lang="en-GB" sz="2800" b="1" dirty="0" smtClean="0">
                <a:latin typeface="Comic Sans MS" panose="030F0702030302020204" pitchFamily="66" charset="0"/>
              </a:rPr>
              <a:t>Use the </a:t>
            </a:r>
            <a:r>
              <a:rPr lang="en-GB" sz="2800" b="1" dirty="0" smtClean="0">
                <a:solidFill>
                  <a:srgbClr val="00B0F0"/>
                </a:solidFill>
                <a:latin typeface="Comic Sans MS" panose="030F0702030302020204" pitchFamily="66" charset="0"/>
              </a:rPr>
              <a:t>column method </a:t>
            </a:r>
            <a:r>
              <a:rPr lang="en-GB" sz="2800" b="1" dirty="0" smtClean="0">
                <a:latin typeface="Comic Sans MS" panose="030F0702030302020204" pitchFamily="66" charset="0"/>
              </a:rPr>
              <a:t>strategy for all your calculations!</a:t>
            </a:r>
            <a:endParaRPr lang="en-GB" sz="2800" b="1" dirty="0">
              <a:latin typeface="Comic Sans MS" panose="030F0702030302020204" pitchFamily="66" charset="0"/>
            </a:endParaRPr>
          </a:p>
          <a:p>
            <a:endParaRPr lang="en-GB" b="1" u="sng" dirty="0" smtClean="0">
              <a:latin typeface="Comic Sans MS" panose="030F0702030302020204" pitchFamily="66" charset="0"/>
            </a:endParaRPr>
          </a:p>
          <a:p>
            <a:endParaRPr lang="en-GB" b="1" u="sng" dirty="0">
              <a:latin typeface="Comic Sans MS" panose="030F0702030302020204" pitchFamily="66" charset="0"/>
            </a:endParaRPr>
          </a:p>
          <a:p>
            <a:endParaRPr lang="en-GB" b="1" u="sng" dirty="0" smtClean="0">
              <a:latin typeface="Comic Sans MS" panose="030F0702030302020204" pitchFamily="66" charset="0"/>
            </a:endParaRPr>
          </a:p>
          <a:p>
            <a:endParaRPr lang="en-GB" b="1" u="sng" dirty="0">
              <a:latin typeface="Comic Sans MS" panose="030F0702030302020204" pitchFamily="66" charset="0"/>
            </a:endParaRPr>
          </a:p>
          <a:p>
            <a:endParaRPr lang="en-GB" b="1" dirty="0">
              <a:latin typeface="Comic Sans MS" panose="030F0702030302020204" pitchFamily="66" charset="0"/>
            </a:endParaRPr>
          </a:p>
          <a:p>
            <a:endParaRPr lang="en-GB" b="1" u="sng" dirty="0" smtClean="0">
              <a:solidFill>
                <a:srgbClr val="FF0000"/>
              </a:solidFill>
              <a:latin typeface="Comic Sans MS" panose="030F0702030302020204" pitchFamily="66" charset="0"/>
            </a:endParaRPr>
          </a:p>
          <a:p>
            <a:r>
              <a:rPr lang="en-GB" b="1" u="sng" dirty="0" smtClean="0">
                <a:solidFill>
                  <a:srgbClr val="FF0000"/>
                </a:solidFill>
                <a:latin typeface="Comic Sans MS" panose="030F0702030302020204" pitchFamily="66" charset="0"/>
              </a:rPr>
              <a:t>Please </a:t>
            </a:r>
            <a:r>
              <a:rPr lang="en-GB" b="1" u="sng" dirty="0">
                <a:solidFill>
                  <a:srgbClr val="FF0000"/>
                </a:solidFill>
                <a:latin typeface="Comic Sans MS" panose="030F0702030302020204" pitchFamily="66" charset="0"/>
              </a:rPr>
              <a:t>go to Assignments to find your Task.</a:t>
            </a:r>
          </a:p>
          <a:p>
            <a:endParaRPr lang="en-GB" b="1" dirty="0" smtClean="0">
              <a:latin typeface="Comic Sans MS" panose="030F0702030302020204" pitchFamily="66" charset="0"/>
            </a:endParaRPr>
          </a:p>
          <a:p>
            <a:endParaRPr lang="en-GB" b="1" dirty="0">
              <a:latin typeface="Comic Sans MS" panose="030F0702030302020204" pitchFamily="66" charset="0"/>
            </a:endParaRPr>
          </a:p>
          <a:p>
            <a:endParaRPr lang="en-GB" b="1" i="1" dirty="0" smtClean="0">
              <a:solidFill>
                <a:srgbClr val="FF0000"/>
              </a:solidFill>
              <a:latin typeface="Comic Sans MS" panose="030F0702030302020204" pitchFamily="66" charset="0"/>
            </a:endParaRPr>
          </a:p>
          <a:p>
            <a:endParaRPr lang="en-GB" b="1" i="1" dirty="0">
              <a:solidFill>
                <a:srgbClr val="FF0000"/>
              </a:solidFill>
              <a:latin typeface="Comic Sans MS" panose="030F0702030302020204" pitchFamily="66" charset="0"/>
            </a:endParaRPr>
          </a:p>
          <a:p>
            <a:endParaRPr lang="en-GB" b="1" i="1" dirty="0" smtClean="0">
              <a:solidFill>
                <a:srgbClr val="FF0000"/>
              </a:solidFill>
              <a:latin typeface="Comic Sans MS" panose="030F0702030302020204" pitchFamily="66" charset="0"/>
            </a:endParaRPr>
          </a:p>
          <a:p>
            <a:endParaRPr lang="en-GB" b="1" i="1" dirty="0">
              <a:solidFill>
                <a:srgbClr val="FF0000"/>
              </a:solidFill>
              <a:latin typeface="Comic Sans MS" panose="030F0702030302020204" pitchFamily="66" charset="0"/>
            </a:endParaRPr>
          </a:p>
          <a:p>
            <a:endParaRPr lang="en-GB" b="1" i="1" dirty="0" smtClean="0">
              <a:solidFill>
                <a:srgbClr val="FF0000"/>
              </a:solidFill>
              <a:latin typeface="Comic Sans MS" panose="030F0702030302020204" pitchFamily="66" charset="0"/>
            </a:endParaRPr>
          </a:p>
          <a:p>
            <a:endParaRPr lang="en-GB" b="1" i="1" dirty="0">
              <a:solidFill>
                <a:srgbClr val="FF0000"/>
              </a:solidFill>
              <a:latin typeface="Comic Sans MS" panose="030F0702030302020204" pitchFamily="66" charset="0"/>
            </a:endParaRPr>
          </a:p>
          <a:p>
            <a:endParaRPr lang="en-GB" b="1" i="1" dirty="0" smtClean="0">
              <a:solidFill>
                <a:srgbClr val="FF0000"/>
              </a:solidFill>
              <a:latin typeface="Comic Sans MS" panose="030F0702030302020204" pitchFamily="66" charset="0"/>
            </a:endParaRPr>
          </a:p>
          <a:p>
            <a:endParaRPr lang="en-GB" b="1" i="1" dirty="0">
              <a:solidFill>
                <a:srgbClr val="FF0000"/>
              </a:solidFill>
              <a:latin typeface="Comic Sans MS" panose="030F0702030302020204" pitchFamily="66" charset="0"/>
            </a:endParaRPr>
          </a:p>
          <a:p>
            <a:r>
              <a:rPr lang="en-GB" b="1" i="1" dirty="0" smtClean="0">
                <a:solidFill>
                  <a:srgbClr val="FF0000"/>
                </a:solidFill>
                <a:latin typeface="Comic Sans MS" panose="030F0702030302020204" pitchFamily="66" charset="0"/>
              </a:rPr>
              <a:t>Please </a:t>
            </a:r>
            <a:r>
              <a:rPr lang="en-GB" b="1" i="1" dirty="0">
                <a:solidFill>
                  <a:srgbClr val="FF0000"/>
                </a:solidFill>
                <a:latin typeface="Comic Sans MS" panose="030F0702030302020204" pitchFamily="66" charset="0"/>
              </a:rPr>
              <a:t>upload into </a:t>
            </a:r>
            <a:r>
              <a:rPr lang="en-GB" b="1" i="1" dirty="0" smtClean="0">
                <a:solidFill>
                  <a:srgbClr val="FF0000"/>
                </a:solidFill>
                <a:latin typeface="Comic Sans MS" panose="030F0702030302020204" pitchFamily="66" charset="0"/>
              </a:rPr>
              <a:t>Assignments.</a:t>
            </a:r>
            <a:endParaRPr lang="en-GB" b="1" dirty="0">
              <a:latin typeface="Comic Sans MS" panose="030F0702030302020204" pitchFamily="66" charset="0"/>
            </a:endParaRPr>
          </a:p>
          <a:p>
            <a:endParaRPr lang="en-GB" b="1" dirty="0" smtClean="0">
              <a:latin typeface="Comic Sans MS" panose="030F0702030302020204" pitchFamily="66" charset="0"/>
            </a:endParaRPr>
          </a:p>
          <a:p>
            <a:endParaRPr lang="en-GB" b="1" dirty="0">
              <a:latin typeface="Comic Sans MS" panose="030F0702030302020204" pitchFamily="66" charset="0"/>
            </a:endParaRPr>
          </a:p>
          <a:p>
            <a:endParaRPr lang="en-GB" b="1" dirty="0" smtClean="0">
              <a:latin typeface="Comic Sans MS" panose="030F0702030302020204" pitchFamily="66" charset="0"/>
            </a:endParaRPr>
          </a:p>
          <a:p>
            <a:endParaRPr lang="en-GB" b="1" dirty="0" smtClean="0">
              <a:latin typeface="Comic Sans MS" panose="030F0702030302020204" pitchFamily="66" charset="0"/>
            </a:endParaRPr>
          </a:p>
          <a:p>
            <a:endParaRPr lang="en-GB" b="1" dirty="0">
              <a:latin typeface="Comic Sans MS" panose="030F0702030302020204" pitchFamily="66" charset="0"/>
            </a:endParaRPr>
          </a:p>
          <a:p>
            <a:endParaRPr lang="en-GB" b="1" dirty="0" smtClean="0">
              <a:latin typeface="Comic Sans MS" panose="030F0702030302020204" pitchFamily="66" charset="0"/>
            </a:endParaRPr>
          </a:p>
          <a:p>
            <a:endParaRPr lang="en-GB" b="1" dirty="0">
              <a:latin typeface="Comic Sans MS" panose="030F0702030302020204" pitchFamily="66" charset="0"/>
            </a:endParaRPr>
          </a:p>
          <a:p>
            <a:r>
              <a:rPr lang="en-GB" b="1" dirty="0" smtClean="0">
                <a:latin typeface="Comic Sans MS" panose="030F0702030302020204" pitchFamily="66" charset="0"/>
              </a:rPr>
              <a:t> </a:t>
            </a:r>
          </a:p>
          <a:p>
            <a:endParaRPr lang="en-GB" b="1" u="sng" dirty="0">
              <a:latin typeface="Comic Sans MS" panose="030F0702030302020204" pitchFamily="66" charset="0"/>
            </a:endParaRPr>
          </a:p>
          <a:p>
            <a:endParaRPr lang="en-GB" b="1" u="sng" dirty="0">
              <a:latin typeface="Comic Sans MS" panose="030F0702030302020204" pitchFamily="66" charset="0"/>
            </a:endParaRPr>
          </a:p>
          <a:p>
            <a:endParaRPr lang="en-GB" dirty="0"/>
          </a:p>
          <a:p>
            <a:endParaRPr lang="en-GB" dirty="0"/>
          </a:p>
        </p:txBody>
      </p:sp>
    </p:spTree>
    <p:extLst>
      <p:ext uri="{BB962C8B-B14F-4D97-AF65-F5344CB8AC3E}">
        <p14:creationId xmlns:p14="http://schemas.microsoft.com/office/powerpoint/2010/main" val="30759551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0658765" cy="12187952"/>
          </a:xfrm>
          <a:prstGeom prst="rect">
            <a:avLst/>
          </a:prstGeom>
          <a:noFill/>
          <a:ln>
            <a:solidFill>
              <a:srgbClr val="90F4FC"/>
            </a:solidFill>
          </a:ln>
        </p:spPr>
        <p:txBody>
          <a:bodyPr wrap="square" rtlCol="0">
            <a:spAutoFit/>
          </a:bodyPr>
          <a:lstStyle/>
          <a:p>
            <a:r>
              <a:rPr lang="en-GB" sz="4000" b="1" dirty="0" smtClean="0">
                <a:solidFill>
                  <a:srgbClr val="00B0F0"/>
                </a:solidFill>
                <a:latin typeface="Comic Sans MS" panose="030F0702030302020204" pitchFamily="66" charset="0"/>
              </a:rPr>
              <a:t>NUMERACY TASK </a:t>
            </a:r>
            <a:r>
              <a:rPr lang="en-GB" sz="4000" b="1" dirty="0">
                <a:solidFill>
                  <a:srgbClr val="00B0F0"/>
                </a:solidFill>
                <a:latin typeface="Comic Sans MS" panose="030F0702030302020204" pitchFamily="66" charset="0"/>
              </a:rPr>
              <a:t>3</a:t>
            </a:r>
            <a:endParaRPr lang="en-GB" sz="4000" b="1" dirty="0" smtClean="0">
              <a:solidFill>
                <a:srgbClr val="00B0F0"/>
              </a:solidFill>
              <a:latin typeface="Comic Sans MS" panose="030F0702030302020204" pitchFamily="66" charset="0"/>
            </a:endParaRPr>
          </a:p>
          <a:p>
            <a:endParaRPr lang="en-GB" sz="4000" b="1" dirty="0">
              <a:solidFill>
                <a:srgbClr val="00B0F0"/>
              </a:solidFill>
              <a:latin typeface="Comic Sans MS" panose="030F0702030302020204" pitchFamily="66" charset="0"/>
            </a:endParaRPr>
          </a:p>
          <a:p>
            <a:r>
              <a:rPr lang="en-GB" sz="2000" b="1" u="sng" dirty="0" smtClean="0">
                <a:latin typeface="Comic Sans MS" panose="030F0702030302020204" pitchFamily="66" charset="0"/>
              </a:rPr>
              <a:t>LI – </a:t>
            </a:r>
            <a:r>
              <a:rPr lang="en-GB" sz="2000" b="1" u="sng" dirty="0" smtClean="0">
                <a:latin typeface="Comic Sans MS" panose="030F0702030302020204" pitchFamily="66" charset="0"/>
              </a:rPr>
              <a:t>Multiplying a 2 digit number by a 2 digit number</a:t>
            </a:r>
            <a:endParaRPr lang="en-GB" sz="2000" u="sng" dirty="0"/>
          </a:p>
          <a:p>
            <a:endParaRPr lang="en-GB" b="1" dirty="0">
              <a:latin typeface="Comic Sans MS" panose="030F0702030302020204" pitchFamily="66" charset="0"/>
            </a:endParaRPr>
          </a:p>
          <a:p>
            <a:endParaRPr lang="en-GB" b="1" u="sng" dirty="0" smtClean="0">
              <a:latin typeface="Comic Sans MS" panose="030F0702030302020204" pitchFamily="66" charset="0"/>
            </a:endParaRPr>
          </a:p>
          <a:p>
            <a:endParaRPr lang="en-GB" b="1" u="sng" dirty="0">
              <a:latin typeface="Comic Sans MS" panose="030F0702030302020204" pitchFamily="66" charset="0"/>
            </a:endParaRPr>
          </a:p>
          <a:p>
            <a:r>
              <a:rPr lang="en-GB" b="1" dirty="0">
                <a:latin typeface="Comic Sans MS" panose="030F0702030302020204" pitchFamily="66" charset="0"/>
              </a:rPr>
              <a:t>Please complete page </a:t>
            </a:r>
            <a:r>
              <a:rPr lang="en-GB" b="1" dirty="0" smtClean="0">
                <a:latin typeface="Comic Sans MS" panose="030F0702030302020204" pitchFamily="66" charset="0"/>
              </a:rPr>
              <a:t>43</a:t>
            </a:r>
            <a:r>
              <a:rPr lang="en-GB" b="1" dirty="0" smtClean="0">
                <a:latin typeface="Comic Sans MS" panose="030F0702030302020204" pitchFamily="66" charset="0"/>
              </a:rPr>
              <a:t> </a:t>
            </a:r>
            <a:r>
              <a:rPr lang="en-GB" b="1" dirty="0">
                <a:latin typeface="Comic Sans MS" panose="030F0702030302020204" pitchFamily="66" charset="0"/>
              </a:rPr>
              <a:t>of H5 textbook in your numeracy jotters</a:t>
            </a:r>
            <a:r>
              <a:rPr lang="en-GB" b="1" dirty="0" smtClean="0">
                <a:latin typeface="Comic Sans MS" panose="030F0702030302020204" pitchFamily="66" charset="0"/>
              </a:rPr>
              <a:t>.</a:t>
            </a:r>
          </a:p>
          <a:p>
            <a:r>
              <a:rPr lang="en-GB" b="1" dirty="0" smtClean="0">
                <a:latin typeface="Comic Sans MS" panose="030F0702030302020204" pitchFamily="66" charset="0"/>
              </a:rPr>
              <a:t>Complete </a:t>
            </a:r>
            <a:r>
              <a:rPr lang="en-GB" b="1" dirty="0" smtClean="0">
                <a:latin typeface="Comic Sans MS" panose="030F0702030302020204" pitchFamily="66" charset="0"/>
              </a:rPr>
              <a:t>this after </a:t>
            </a:r>
            <a:r>
              <a:rPr lang="en-GB" b="1" dirty="0" smtClean="0">
                <a:latin typeface="Comic Sans MS" panose="030F0702030302020204" pitchFamily="66" charset="0"/>
              </a:rPr>
              <a:t>our </a:t>
            </a:r>
            <a:r>
              <a:rPr lang="en-GB" b="1" dirty="0" smtClean="0">
                <a:latin typeface="Comic Sans MS" panose="030F0702030302020204" pitchFamily="66" charset="0"/>
              </a:rPr>
              <a:t>numeracy lesson on Monday.</a:t>
            </a:r>
            <a:endParaRPr lang="en-GB" b="1" dirty="0">
              <a:latin typeface="Comic Sans MS" panose="030F0702030302020204" pitchFamily="66" charset="0"/>
            </a:endParaRPr>
          </a:p>
          <a:p>
            <a:endParaRPr lang="en-GB" b="1" dirty="0" smtClean="0">
              <a:latin typeface="Comic Sans MS" panose="030F0702030302020204" pitchFamily="66" charset="0"/>
            </a:endParaRPr>
          </a:p>
          <a:p>
            <a:r>
              <a:rPr lang="en-GB" b="1" dirty="0" smtClean="0">
                <a:latin typeface="Comic Sans MS" panose="030F0702030302020204" pitchFamily="66" charset="0"/>
              </a:rPr>
              <a:t>Remember </a:t>
            </a:r>
            <a:r>
              <a:rPr lang="en-GB" b="1" dirty="0">
                <a:latin typeface="Comic Sans MS" panose="030F0702030302020204" pitchFamily="66" charset="0"/>
              </a:rPr>
              <a:t>to write the date and page number before starting your work.</a:t>
            </a:r>
          </a:p>
          <a:p>
            <a:endParaRPr lang="en-GB" b="1" u="sng" dirty="0" smtClean="0">
              <a:latin typeface="Comic Sans MS" panose="030F0702030302020204" pitchFamily="66" charset="0"/>
            </a:endParaRPr>
          </a:p>
          <a:p>
            <a:endParaRPr lang="en-GB" b="1" u="sng" dirty="0">
              <a:latin typeface="Comic Sans MS" panose="030F0702030302020204" pitchFamily="66" charset="0"/>
            </a:endParaRPr>
          </a:p>
          <a:p>
            <a:endParaRPr lang="en-GB" b="1" u="sng" dirty="0" smtClean="0">
              <a:latin typeface="Comic Sans MS" panose="030F0702030302020204" pitchFamily="66" charset="0"/>
            </a:endParaRPr>
          </a:p>
          <a:p>
            <a:endParaRPr lang="en-GB" b="1" u="sng" dirty="0">
              <a:latin typeface="Comic Sans MS" panose="030F0702030302020204" pitchFamily="66" charset="0"/>
            </a:endParaRPr>
          </a:p>
          <a:p>
            <a:endParaRPr lang="en-GB" b="1" dirty="0">
              <a:latin typeface="Comic Sans MS" panose="030F0702030302020204" pitchFamily="66" charset="0"/>
            </a:endParaRPr>
          </a:p>
          <a:p>
            <a:endParaRPr lang="en-GB" b="1" u="sng" dirty="0" smtClean="0">
              <a:solidFill>
                <a:srgbClr val="FF0000"/>
              </a:solidFill>
              <a:latin typeface="Comic Sans MS" panose="030F0702030302020204" pitchFamily="66" charset="0"/>
            </a:endParaRPr>
          </a:p>
          <a:p>
            <a:r>
              <a:rPr lang="en-GB" b="1" u="sng" dirty="0" smtClean="0">
                <a:solidFill>
                  <a:srgbClr val="FF0000"/>
                </a:solidFill>
                <a:latin typeface="Comic Sans MS" panose="030F0702030302020204" pitchFamily="66" charset="0"/>
              </a:rPr>
              <a:t>Please </a:t>
            </a:r>
            <a:r>
              <a:rPr lang="en-GB" b="1" u="sng" dirty="0">
                <a:solidFill>
                  <a:srgbClr val="FF0000"/>
                </a:solidFill>
                <a:latin typeface="Comic Sans MS" panose="030F0702030302020204" pitchFamily="66" charset="0"/>
              </a:rPr>
              <a:t>go to Assignments to find your Task.</a:t>
            </a:r>
          </a:p>
          <a:p>
            <a:endParaRPr lang="en-GB" b="1" dirty="0" smtClean="0">
              <a:latin typeface="Comic Sans MS" panose="030F0702030302020204" pitchFamily="66" charset="0"/>
            </a:endParaRPr>
          </a:p>
          <a:p>
            <a:endParaRPr lang="en-GB" b="1" dirty="0">
              <a:latin typeface="Comic Sans MS" panose="030F0702030302020204" pitchFamily="66" charset="0"/>
            </a:endParaRPr>
          </a:p>
          <a:p>
            <a:endParaRPr lang="en-GB" b="1" i="1" dirty="0" smtClean="0">
              <a:solidFill>
                <a:srgbClr val="FF0000"/>
              </a:solidFill>
              <a:latin typeface="Comic Sans MS" panose="030F0702030302020204" pitchFamily="66" charset="0"/>
            </a:endParaRPr>
          </a:p>
          <a:p>
            <a:endParaRPr lang="en-GB" b="1" i="1" dirty="0">
              <a:solidFill>
                <a:srgbClr val="FF0000"/>
              </a:solidFill>
              <a:latin typeface="Comic Sans MS" panose="030F0702030302020204" pitchFamily="66" charset="0"/>
            </a:endParaRPr>
          </a:p>
          <a:p>
            <a:endParaRPr lang="en-GB" b="1" i="1" dirty="0" smtClean="0">
              <a:solidFill>
                <a:srgbClr val="FF0000"/>
              </a:solidFill>
              <a:latin typeface="Comic Sans MS" panose="030F0702030302020204" pitchFamily="66" charset="0"/>
            </a:endParaRPr>
          </a:p>
          <a:p>
            <a:endParaRPr lang="en-GB" b="1" i="1" dirty="0">
              <a:solidFill>
                <a:srgbClr val="FF0000"/>
              </a:solidFill>
              <a:latin typeface="Comic Sans MS" panose="030F0702030302020204" pitchFamily="66" charset="0"/>
            </a:endParaRPr>
          </a:p>
          <a:p>
            <a:endParaRPr lang="en-GB" b="1" i="1" dirty="0" smtClean="0">
              <a:solidFill>
                <a:srgbClr val="FF0000"/>
              </a:solidFill>
              <a:latin typeface="Comic Sans MS" panose="030F0702030302020204" pitchFamily="66" charset="0"/>
            </a:endParaRPr>
          </a:p>
          <a:p>
            <a:endParaRPr lang="en-GB" b="1" i="1" dirty="0">
              <a:solidFill>
                <a:srgbClr val="FF0000"/>
              </a:solidFill>
              <a:latin typeface="Comic Sans MS" panose="030F0702030302020204" pitchFamily="66" charset="0"/>
            </a:endParaRPr>
          </a:p>
          <a:p>
            <a:endParaRPr lang="en-GB" b="1" i="1" dirty="0" smtClean="0">
              <a:solidFill>
                <a:srgbClr val="FF0000"/>
              </a:solidFill>
              <a:latin typeface="Comic Sans MS" panose="030F0702030302020204" pitchFamily="66" charset="0"/>
            </a:endParaRPr>
          </a:p>
          <a:p>
            <a:endParaRPr lang="en-GB" b="1" i="1" dirty="0">
              <a:solidFill>
                <a:srgbClr val="FF0000"/>
              </a:solidFill>
              <a:latin typeface="Comic Sans MS" panose="030F0702030302020204" pitchFamily="66" charset="0"/>
            </a:endParaRPr>
          </a:p>
          <a:p>
            <a:r>
              <a:rPr lang="en-GB" b="1" i="1" dirty="0" smtClean="0">
                <a:solidFill>
                  <a:srgbClr val="FF0000"/>
                </a:solidFill>
                <a:latin typeface="Comic Sans MS" panose="030F0702030302020204" pitchFamily="66" charset="0"/>
              </a:rPr>
              <a:t>Please </a:t>
            </a:r>
            <a:r>
              <a:rPr lang="en-GB" b="1" i="1" dirty="0">
                <a:solidFill>
                  <a:srgbClr val="FF0000"/>
                </a:solidFill>
                <a:latin typeface="Comic Sans MS" panose="030F0702030302020204" pitchFamily="66" charset="0"/>
              </a:rPr>
              <a:t>upload into </a:t>
            </a:r>
            <a:r>
              <a:rPr lang="en-GB" b="1" i="1" dirty="0" smtClean="0">
                <a:solidFill>
                  <a:srgbClr val="FF0000"/>
                </a:solidFill>
                <a:latin typeface="Comic Sans MS" panose="030F0702030302020204" pitchFamily="66" charset="0"/>
              </a:rPr>
              <a:t>Assignments.</a:t>
            </a:r>
            <a:endParaRPr lang="en-GB" b="1" dirty="0">
              <a:latin typeface="Comic Sans MS" panose="030F0702030302020204" pitchFamily="66" charset="0"/>
            </a:endParaRPr>
          </a:p>
          <a:p>
            <a:endParaRPr lang="en-GB" b="1" dirty="0" smtClean="0">
              <a:latin typeface="Comic Sans MS" panose="030F0702030302020204" pitchFamily="66" charset="0"/>
            </a:endParaRPr>
          </a:p>
          <a:p>
            <a:endParaRPr lang="en-GB" b="1" dirty="0">
              <a:latin typeface="Comic Sans MS" panose="030F0702030302020204" pitchFamily="66" charset="0"/>
            </a:endParaRPr>
          </a:p>
          <a:p>
            <a:endParaRPr lang="en-GB" b="1" dirty="0" smtClean="0">
              <a:latin typeface="Comic Sans MS" panose="030F0702030302020204" pitchFamily="66" charset="0"/>
            </a:endParaRPr>
          </a:p>
          <a:p>
            <a:endParaRPr lang="en-GB" b="1" dirty="0" smtClean="0">
              <a:latin typeface="Comic Sans MS" panose="030F0702030302020204" pitchFamily="66" charset="0"/>
            </a:endParaRPr>
          </a:p>
          <a:p>
            <a:endParaRPr lang="en-GB" b="1" dirty="0">
              <a:latin typeface="Comic Sans MS" panose="030F0702030302020204" pitchFamily="66" charset="0"/>
            </a:endParaRPr>
          </a:p>
          <a:p>
            <a:endParaRPr lang="en-GB" b="1" dirty="0" smtClean="0">
              <a:latin typeface="Comic Sans MS" panose="030F0702030302020204" pitchFamily="66" charset="0"/>
            </a:endParaRPr>
          </a:p>
          <a:p>
            <a:endParaRPr lang="en-GB" b="1" dirty="0">
              <a:latin typeface="Comic Sans MS" panose="030F0702030302020204" pitchFamily="66" charset="0"/>
            </a:endParaRPr>
          </a:p>
          <a:p>
            <a:r>
              <a:rPr lang="en-GB" b="1" dirty="0" smtClean="0">
                <a:latin typeface="Comic Sans MS" panose="030F0702030302020204" pitchFamily="66" charset="0"/>
              </a:rPr>
              <a:t> </a:t>
            </a:r>
          </a:p>
          <a:p>
            <a:endParaRPr lang="en-GB" b="1" u="sng" dirty="0">
              <a:latin typeface="Comic Sans MS" panose="030F0702030302020204" pitchFamily="66" charset="0"/>
            </a:endParaRPr>
          </a:p>
          <a:p>
            <a:endParaRPr lang="en-GB" b="1" u="sng" dirty="0">
              <a:latin typeface="Comic Sans MS" panose="030F0702030302020204" pitchFamily="66" charset="0"/>
            </a:endParaRPr>
          </a:p>
          <a:p>
            <a:endParaRPr lang="en-GB" dirty="0"/>
          </a:p>
          <a:p>
            <a:endParaRPr lang="en-GB" dirty="0"/>
          </a:p>
        </p:txBody>
      </p:sp>
    </p:spTree>
    <p:extLst>
      <p:ext uri="{BB962C8B-B14F-4D97-AF65-F5344CB8AC3E}">
        <p14:creationId xmlns:p14="http://schemas.microsoft.com/office/powerpoint/2010/main" val="28113969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0658765" cy="12187952"/>
          </a:xfrm>
          <a:prstGeom prst="rect">
            <a:avLst/>
          </a:prstGeom>
          <a:noFill/>
          <a:ln>
            <a:solidFill>
              <a:srgbClr val="90F4FC"/>
            </a:solidFill>
          </a:ln>
        </p:spPr>
        <p:txBody>
          <a:bodyPr wrap="square" rtlCol="0">
            <a:spAutoFit/>
          </a:bodyPr>
          <a:lstStyle/>
          <a:p>
            <a:r>
              <a:rPr lang="en-GB" sz="4000" b="1" dirty="0" smtClean="0">
                <a:solidFill>
                  <a:srgbClr val="00B0F0"/>
                </a:solidFill>
                <a:latin typeface="Comic Sans MS" panose="030F0702030302020204" pitchFamily="66" charset="0"/>
              </a:rPr>
              <a:t>NUMERACY TASK </a:t>
            </a:r>
            <a:r>
              <a:rPr lang="en-GB" sz="4000" b="1" dirty="0" smtClean="0">
                <a:solidFill>
                  <a:srgbClr val="00B0F0"/>
                </a:solidFill>
                <a:latin typeface="Comic Sans MS" panose="030F0702030302020204" pitchFamily="66" charset="0"/>
              </a:rPr>
              <a:t>4</a:t>
            </a:r>
            <a:endParaRPr lang="en-GB" sz="4000" b="1" dirty="0" smtClean="0">
              <a:solidFill>
                <a:srgbClr val="00B0F0"/>
              </a:solidFill>
              <a:latin typeface="Comic Sans MS" panose="030F0702030302020204" pitchFamily="66" charset="0"/>
            </a:endParaRPr>
          </a:p>
          <a:p>
            <a:endParaRPr lang="en-GB" sz="4000" b="1" dirty="0">
              <a:solidFill>
                <a:srgbClr val="00B0F0"/>
              </a:solidFill>
              <a:latin typeface="Comic Sans MS" panose="030F0702030302020204" pitchFamily="66" charset="0"/>
            </a:endParaRPr>
          </a:p>
          <a:p>
            <a:r>
              <a:rPr lang="en-GB" sz="2000" b="1" u="sng" dirty="0" smtClean="0">
                <a:latin typeface="Comic Sans MS" panose="030F0702030302020204" pitchFamily="66" charset="0"/>
              </a:rPr>
              <a:t>LI – </a:t>
            </a:r>
            <a:r>
              <a:rPr lang="en-GB" sz="2000" b="1" u="sng" dirty="0" smtClean="0">
                <a:latin typeface="Comic Sans MS" panose="030F0702030302020204" pitchFamily="66" charset="0"/>
              </a:rPr>
              <a:t>Multiplying a 2 digit number by a 2 digit number</a:t>
            </a:r>
            <a:endParaRPr lang="en-GB" sz="2000" u="sng" dirty="0"/>
          </a:p>
          <a:p>
            <a:endParaRPr lang="en-GB" b="1" dirty="0">
              <a:latin typeface="Comic Sans MS" panose="030F0702030302020204" pitchFamily="66" charset="0"/>
            </a:endParaRPr>
          </a:p>
          <a:p>
            <a:endParaRPr lang="en-GB" b="1" u="sng" dirty="0" smtClean="0">
              <a:latin typeface="Comic Sans MS" panose="030F0702030302020204" pitchFamily="66" charset="0"/>
            </a:endParaRPr>
          </a:p>
          <a:p>
            <a:endParaRPr lang="en-GB" b="1" u="sng" dirty="0">
              <a:latin typeface="Comic Sans MS" panose="030F0702030302020204" pitchFamily="66" charset="0"/>
            </a:endParaRPr>
          </a:p>
          <a:p>
            <a:r>
              <a:rPr lang="en-GB" b="1" dirty="0">
                <a:latin typeface="Comic Sans MS" panose="030F0702030302020204" pitchFamily="66" charset="0"/>
              </a:rPr>
              <a:t>Please complete page </a:t>
            </a:r>
            <a:r>
              <a:rPr lang="en-GB" b="1" dirty="0" smtClean="0">
                <a:latin typeface="Comic Sans MS" panose="030F0702030302020204" pitchFamily="66" charset="0"/>
              </a:rPr>
              <a:t>44</a:t>
            </a:r>
            <a:r>
              <a:rPr lang="en-GB" b="1" dirty="0" smtClean="0">
                <a:latin typeface="Comic Sans MS" panose="030F0702030302020204" pitchFamily="66" charset="0"/>
              </a:rPr>
              <a:t> </a:t>
            </a:r>
            <a:r>
              <a:rPr lang="en-GB" b="1" dirty="0">
                <a:latin typeface="Comic Sans MS" panose="030F0702030302020204" pitchFamily="66" charset="0"/>
              </a:rPr>
              <a:t>of H5 textbook in your numeracy jotters</a:t>
            </a:r>
            <a:r>
              <a:rPr lang="en-GB" b="1" dirty="0" smtClean="0">
                <a:latin typeface="Comic Sans MS" panose="030F0702030302020204" pitchFamily="66" charset="0"/>
              </a:rPr>
              <a:t>.</a:t>
            </a:r>
          </a:p>
          <a:p>
            <a:r>
              <a:rPr lang="en-GB" b="1" dirty="0" smtClean="0">
                <a:latin typeface="Comic Sans MS" panose="030F0702030302020204" pitchFamily="66" charset="0"/>
              </a:rPr>
              <a:t>Complete </a:t>
            </a:r>
            <a:r>
              <a:rPr lang="en-GB" b="1" dirty="0" smtClean="0">
                <a:latin typeface="Comic Sans MS" panose="030F0702030302020204" pitchFamily="66" charset="0"/>
              </a:rPr>
              <a:t>this after </a:t>
            </a:r>
            <a:r>
              <a:rPr lang="en-GB" b="1" dirty="0" smtClean="0">
                <a:latin typeface="Comic Sans MS" panose="030F0702030302020204" pitchFamily="66" charset="0"/>
              </a:rPr>
              <a:t>our </a:t>
            </a:r>
            <a:r>
              <a:rPr lang="en-GB" b="1" dirty="0" smtClean="0">
                <a:latin typeface="Comic Sans MS" panose="030F0702030302020204" pitchFamily="66" charset="0"/>
              </a:rPr>
              <a:t>numeracy lesson on </a:t>
            </a:r>
            <a:r>
              <a:rPr lang="en-GB" b="1" dirty="0" smtClean="0">
                <a:latin typeface="Comic Sans MS" panose="030F0702030302020204" pitchFamily="66" charset="0"/>
              </a:rPr>
              <a:t>Wednesday</a:t>
            </a:r>
            <a:r>
              <a:rPr lang="en-GB" b="1" dirty="0" smtClean="0">
                <a:latin typeface="Comic Sans MS" panose="030F0702030302020204" pitchFamily="66" charset="0"/>
              </a:rPr>
              <a:t>.</a:t>
            </a:r>
            <a:endParaRPr lang="en-GB" b="1" dirty="0">
              <a:latin typeface="Comic Sans MS" panose="030F0702030302020204" pitchFamily="66" charset="0"/>
            </a:endParaRPr>
          </a:p>
          <a:p>
            <a:endParaRPr lang="en-GB" b="1" dirty="0" smtClean="0">
              <a:latin typeface="Comic Sans MS" panose="030F0702030302020204" pitchFamily="66" charset="0"/>
            </a:endParaRPr>
          </a:p>
          <a:p>
            <a:r>
              <a:rPr lang="en-GB" b="1" dirty="0" smtClean="0">
                <a:latin typeface="Comic Sans MS" panose="030F0702030302020204" pitchFamily="66" charset="0"/>
              </a:rPr>
              <a:t>Remember </a:t>
            </a:r>
            <a:r>
              <a:rPr lang="en-GB" b="1" dirty="0">
                <a:latin typeface="Comic Sans MS" panose="030F0702030302020204" pitchFamily="66" charset="0"/>
              </a:rPr>
              <a:t>to write the date and page number before starting your work.</a:t>
            </a:r>
          </a:p>
          <a:p>
            <a:endParaRPr lang="en-GB" b="1" u="sng" dirty="0" smtClean="0">
              <a:latin typeface="Comic Sans MS" panose="030F0702030302020204" pitchFamily="66" charset="0"/>
            </a:endParaRPr>
          </a:p>
          <a:p>
            <a:endParaRPr lang="en-GB" b="1" u="sng" dirty="0">
              <a:latin typeface="Comic Sans MS" panose="030F0702030302020204" pitchFamily="66" charset="0"/>
            </a:endParaRPr>
          </a:p>
          <a:p>
            <a:endParaRPr lang="en-GB" b="1" u="sng" dirty="0" smtClean="0">
              <a:latin typeface="Comic Sans MS" panose="030F0702030302020204" pitchFamily="66" charset="0"/>
            </a:endParaRPr>
          </a:p>
          <a:p>
            <a:endParaRPr lang="en-GB" b="1" u="sng" dirty="0">
              <a:latin typeface="Comic Sans MS" panose="030F0702030302020204" pitchFamily="66" charset="0"/>
            </a:endParaRPr>
          </a:p>
          <a:p>
            <a:endParaRPr lang="en-GB" b="1" dirty="0">
              <a:latin typeface="Comic Sans MS" panose="030F0702030302020204" pitchFamily="66" charset="0"/>
            </a:endParaRPr>
          </a:p>
          <a:p>
            <a:endParaRPr lang="en-GB" b="1" u="sng" dirty="0" smtClean="0">
              <a:solidFill>
                <a:srgbClr val="FF0000"/>
              </a:solidFill>
              <a:latin typeface="Comic Sans MS" panose="030F0702030302020204" pitchFamily="66" charset="0"/>
            </a:endParaRPr>
          </a:p>
          <a:p>
            <a:r>
              <a:rPr lang="en-GB" b="1" u="sng" dirty="0" smtClean="0">
                <a:solidFill>
                  <a:srgbClr val="FF0000"/>
                </a:solidFill>
                <a:latin typeface="Comic Sans MS" panose="030F0702030302020204" pitchFamily="66" charset="0"/>
              </a:rPr>
              <a:t>Please </a:t>
            </a:r>
            <a:r>
              <a:rPr lang="en-GB" b="1" u="sng" dirty="0">
                <a:solidFill>
                  <a:srgbClr val="FF0000"/>
                </a:solidFill>
                <a:latin typeface="Comic Sans MS" panose="030F0702030302020204" pitchFamily="66" charset="0"/>
              </a:rPr>
              <a:t>go to Assignments to find your Task.</a:t>
            </a:r>
          </a:p>
          <a:p>
            <a:endParaRPr lang="en-GB" b="1" dirty="0" smtClean="0">
              <a:latin typeface="Comic Sans MS" panose="030F0702030302020204" pitchFamily="66" charset="0"/>
            </a:endParaRPr>
          </a:p>
          <a:p>
            <a:endParaRPr lang="en-GB" b="1" dirty="0">
              <a:latin typeface="Comic Sans MS" panose="030F0702030302020204" pitchFamily="66" charset="0"/>
            </a:endParaRPr>
          </a:p>
          <a:p>
            <a:endParaRPr lang="en-GB" b="1" i="1" dirty="0" smtClean="0">
              <a:solidFill>
                <a:srgbClr val="FF0000"/>
              </a:solidFill>
              <a:latin typeface="Comic Sans MS" panose="030F0702030302020204" pitchFamily="66" charset="0"/>
            </a:endParaRPr>
          </a:p>
          <a:p>
            <a:endParaRPr lang="en-GB" b="1" i="1" dirty="0">
              <a:solidFill>
                <a:srgbClr val="FF0000"/>
              </a:solidFill>
              <a:latin typeface="Comic Sans MS" panose="030F0702030302020204" pitchFamily="66" charset="0"/>
            </a:endParaRPr>
          </a:p>
          <a:p>
            <a:endParaRPr lang="en-GB" b="1" i="1" dirty="0" smtClean="0">
              <a:solidFill>
                <a:srgbClr val="FF0000"/>
              </a:solidFill>
              <a:latin typeface="Comic Sans MS" panose="030F0702030302020204" pitchFamily="66" charset="0"/>
            </a:endParaRPr>
          </a:p>
          <a:p>
            <a:endParaRPr lang="en-GB" b="1" i="1" dirty="0">
              <a:solidFill>
                <a:srgbClr val="FF0000"/>
              </a:solidFill>
              <a:latin typeface="Comic Sans MS" panose="030F0702030302020204" pitchFamily="66" charset="0"/>
            </a:endParaRPr>
          </a:p>
          <a:p>
            <a:endParaRPr lang="en-GB" b="1" i="1" dirty="0" smtClean="0">
              <a:solidFill>
                <a:srgbClr val="FF0000"/>
              </a:solidFill>
              <a:latin typeface="Comic Sans MS" panose="030F0702030302020204" pitchFamily="66" charset="0"/>
            </a:endParaRPr>
          </a:p>
          <a:p>
            <a:endParaRPr lang="en-GB" b="1" i="1" dirty="0">
              <a:solidFill>
                <a:srgbClr val="FF0000"/>
              </a:solidFill>
              <a:latin typeface="Comic Sans MS" panose="030F0702030302020204" pitchFamily="66" charset="0"/>
            </a:endParaRPr>
          </a:p>
          <a:p>
            <a:endParaRPr lang="en-GB" b="1" i="1" dirty="0" smtClean="0">
              <a:solidFill>
                <a:srgbClr val="FF0000"/>
              </a:solidFill>
              <a:latin typeface="Comic Sans MS" panose="030F0702030302020204" pitchFamily="66" charset="0"/>
            </a:endParaRPr>
          </a:p>
          <a:p>
            <a:endParaRPr lang="en-GB" b="1" i="1" dirty="0">
              <a:solidFill>
                <a:srgbClr val="FF0000"/>
              </a:solidFill>
              <a:latin typeface="Comic Sans MS" panose="030F0702030302020204" pitchFamily="66" charset="0"/>
            </a:endParaRPr>
          </a:p>
          <a:p>
            <a:r>
              <a:rPr lang="en-GB" b="1" i="1" dirty="0" smtClean="0">
                <a:solidFill>
                  <a:srgbClr val="FF0000"/>
                </a:solidFill>
                <a:latin typeface="Comic Sans MS" panose="030F0702030302020204" pitchFamily="66" charset="0"/>
              </a:rPr>
              <a:t>Please </a:t>
            </a:r>
            <a:r>
              <a:rPr lang="en-GB" b="1" i="1" dirty="0">
                <a:solidFill>
                  <a:srgbClr val="FF0000"/>
                </a:solidFill>
                <a:latin typeface="Comic Sans MS" panose="030F0702030302020204" pitchFamily="66" charset="0"/>
              </a:rPr>
              <a:t>upload into </a:t>
            </a:r>
            <a:r>
              <a:rPr lang="en-GB" b="1" i="1" dirty="0" smtClean="0">
                <a:solidFill>
                  <a:srgbClr val="FF0000"/>
                </a:solidFill>
                <a:latin typeface="Comic Sans MS" panose="030F0702030302020204" pitchFamily="66" charset="0"/>
              </a:rPr>
              <a:t>Assignments.</a:t>
            </a:r>
            <a:endParaRPr lang="en-GB" b="1" dirty="0">
              <a:latin typeface="Comic Sans MS" panose="030F0702030302020204" pitchFamily="66" charset="0"/>
            </a:endParaRPr>
          </a:p>
          <a:p>
            <a:endParaRPr lang="en-GB" b="1" dirty="0" smtClean="0">
              <a:latin typeface="Comic Sans MS" panose="030F0702030302020204" pitchFamily="66" charset="0"/>
            </a:endParaRPr>
          </a:p>
          <a:p>
            <a:endParaRPr lang="en-GB" b="1" dirty="0">
              <a:latin typeface="Comic Sans MS" panose="030F0702030302020204" pitchFamily="66" charset="0"/>
            </a:endParaRPr>
          </a:p>
          <a:p>
            <a:endParaRPr lang="en-GB" b="1" dirty="0" smtClean="0">
              <a:latin typeface="Comic Sans MS" panose="030F0702030302020204" pitchFamily="66" charset="0"/>
            </a:endParaRPr>
          </a:p>
          <a:p>
            <a:endParaRPr lang="en-GB" b="1" dirty="0" smtClean="0">
              <a:latin typeface="Comic Sans MS" panose="030F0702030302020204" pitchFamily="66" charset="0"/>
            </a:endParaRPr>
          </a:p>
          <a:p>
            <a:endParaRPr lang="en-GB" b="1" dirty="0">
              <a:latin typeface="Comic Sans MS" panose="030F0702030302020204" pitchFamily="66" charset="0"/>
            </a:endParaRPr>
          </a:p>
          <a:p>
            <a:endParaRPr lang="en-GB" b="1" dirty="0" smtClean="0">
              <a:latin typeface="Comic Sans MS" panose="030F0702030302020204" pitchFamily="66" charset="0"/>
            </a:endParaRPr>
          </a:p>
          <a:p>
            <a:endParaRPr lang="en-GB" b="1" dirty="0">
              <a:latin typeface="Comic Sans MS" panose="030F0702030302020204" pitchFamily="66" charset="0"/>
            </a:endParaRPr>
          </a:p>
          <a:p>
            <a:r>
              <a:rPr lang="en-GB" b="1" dirty="0" smtClean="0">
                <a:latin typeface="Comic Sans MS" panose="030F0702030302020204" pitchFamily="66" charset="0"/>
              </a:rPr>
              <a:t> </a:t>
            </a:r>
          </a:p>
          <a:p>
            <a:endParaRPr lang="en-GB" b="1" u="sng" dirty="0">
              <a:latin typeface="Comic Sans MS" panose="030F0702030302020204" pitchFamily="66" charset="0"/>
            </a:endParaRPr>
          </a:p>
          <a:p>
            <a:endParaRPr lang="en-GB" b="1" u="sng" dirty="0">
              <a:latin typeface="Comic Sans MS" panose="030F0702030302020204" pitchFamily="66" charset="0"/>
            </a:endParaRPr>
          </a:p>
          <a:p>
            <a:endParaRPr lang="en-GB" dirty="0"/>
          </a:p>
          <a:p>
            <a:endParaRPr lang="en-GB" dirty="0"/>
          </a:p>
        </p:txBody>
      </p:sp>
    </p:spTree>
    <p:extLst>
      <p:ext uri="{BB962C8B-B14F-4D97-AF65-F5344CB8AC3E}">
        <p14:creationId xmlns:p14="http://schemas.microsoft.com/office/powerpoint/2010/main" val="4119783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8855" y="180753"/>
            <a:ext cx="11443705" cy="7755969"/>
          </a:xfrm>
          <a:prstGeom prst="rect">
            <a:avLst/>
          </a:prstGeom>
          <a:noFill/>
        </p:spPr>
        <p:txBody>
          <a:bodyPr wrap="square" rtlCol="0">
            <a:spAutoFit/>
          </a:bodyPr>
          <a:lstStyle/>
          <a:p>
            <a:r>
              <a:rPr lang="en-GB" sz="5400" b="1" dirty="0" smtClean="0">
                <a:solidFill>
                  <a:srgbClr val="00B050"/>
                </a:solidFill>
                <a:latin typeface="Comic Sans MS" panose="030F0702030302020204" pitchFamily="66" charset="0"/>
              </a:rPr>
              <a:t>Health </a:t>
            </a:r>
            <a:r>
              <a:rPr lang="en-GB" sz="5400" b="1" dirty="0">
                <a:solidFill>
                  <a:srgbClr val="00B050"/>
                </a:solidFill>
                <a:latin typeface="Comic Sans MS" panose="030F0702030302020204" pitchFamily="66" charset="0"/>
              </a:rPr>
              <a:t>and </a:t>
            </a:r>
            <a:r>
              <a:rPr lang="en-GB" sz="5400" b="1" dirty="0" smtClean="0">
                <a:solidFill>
                  <a:srgbClr val="00B050"/>
                </a:solidFill>
                <a:latin typeface="Comic Sans MS" panose="030F0702030302020204" pitchFamily="66" charset="0"/>
              </a:rPr>
              <a:t>Wellbeing</a:t>
            </a:r>
          </a:p>
          <a:p>
            <a:r>
              <a:rPr lang="en-GB" sz="2400" b="1" dirty="0" smtClean="0">
                <a:solidFill>
                  <a:srgbClr val="00B050"/>
                </a:solidFill>
                <a:latin typeface="Comic Sans MS" panose="030F0702030302020204" pitchFamily="66" charset="0"/>
              </a:rPr>
              <a:t>Watch the video below first!</a:t>
            </a:r>
            <a:endParaRPr lang="en-GB" sz="2400" b="1" dirty="0" smtClean="0">
              <a:solidFill>
                <a:srgbClr val="00B050"/>
              </a:solidFill>
              <a:latin typeface="Comic Sans MS" panose="030F0702030302020204" pitchFamily="66" charset="0"/>
            </a:endParaRPr>
          </a:p>
          <a:p>
            <a:r>
              <a:rPr lang="en-GB" dirty="0" smtClean="0">
                <a:hlinkClick r:id="rId2"/>
              </a:rPr>
              <a:t>https</a:t>
            </a:r>
            <a:r>
              <a:rPr lang="en-GB" dirty="0">
                <a:hlinkClick r:id="rId2"/>
              </a:rPr>
              <a:t>://www.youtube.com/watch?v=xganMMrfegc</a:t>
            </a:r>
            <a:endParaRPr lang="en-GB" dirty="0"/>
          </a:p>
          <a:p>
            <a:endParaRPr lang="en-GB" sz="1400" dirty="0" smtClean="0">
              <a:latin typeface="Comic Sans MS" panose="030F0702030302020204" pitchFamily="66" charset="0"/>
            </a:endParaRPr>
          </a:p>
          <a:p>
            <a:r>
              <a:rPr lang="en-GB" sz="1400" dirty="0" smtClean="0">
                <a:latin typeface="Comic Sans MS" panose="030F0702030302020204" pitchFamily="66" charset="0"/>
              </a:rPr>
              <a:t>Make a weather vane!</a:t>
            </a:r>
            <a:endParaRPr lang="en-GB" sz="1400" dirty="0">
              <a:latin typeface="Comic Sans MS" panose="030F0702030302020204" pitchFamily="66" charset="0"/>
            </a:endParaRPr>
          </a:p>
          <a:p>
            <a:r>
              <a:rPr lang="en-GB" sz="1400" b="1" u="sng" dirty="0" smtClean="0">
                <a:latin typeface="Comic Sans MS" panose="030F0702030302020204" pitchFamily="66" charset="0"/>
              </a:rPr>
              <a:t>YOU WILL NEED</a:t>
            </a:r>
            <a:endParaRPr lang="en-GB" sz="1400" b="1" u="sng" dirty="0">
              <a:latin typeface="Comic Sans MS" panose="030F0702030302020204" pitchFamily="66" charset="0"/>
            </a:endParaRPr>
          </a:p>
          <a:p>
            <a:r>
              <a:rPr lang="en-GB" sz="1400" dirty="0" smtClean="0">
                <a:latin typeface="Comic Sans MS" panose="030F0702030302020204" pitchFamily="66" charset="0"/>
              </a:rPr>
              <a:t>Empty </a:t>
            </a:r>
            <a:r>
              <a:rPr lang="en-GB" sz="1400" dirty="0">
                <a:latin typeface="Comic Sans MS" panose="030F0702030302020204" pitchFamily="66" charset="0"/>
              </a:rPr>
              <a:t>tin/jar with a thin plastic lid (a coffee tin is ideal)</a:t>
            </a:r>
          </a:p>
          <a:p>
            <a:r>
              <a:rPr lang="en-GB" sz="1400" dirty="0">
                <a:latin typeface="Comic Sans MS" panose="030F0702030302020204" pitchFamily="66" charset="0"/>
              </a:rPr>
              <a:t>Empty biro pen casing</a:t>
            </a:r>
          </a:p>
          <a:p>
            <a:r>
              <a:rPr lang="en-GB" sz="1400" dirty="0">
                <a:latin typeface="Comic Sans MS" panose="030F0702030302020204" pitchFamily="66" charset="0"/>
              </a:rPr>
              <a:t>Skewer</a:t>
            </a:r>
          </a:p>
          <a:p>
            <a:r>
              <a:rPr lang="en-GB" sz="1400" dirty="0">
                <a:latin typeface="Comic Sans MS" panose="030F0702030302020204" pitchFamily="66" charset="0"/>
              </a:rPr>
              <a:t>Thin plastic (such as a food tray)</a:t>
            </a:r>
          </a:p>
          <a:p>
            <a:r>
              <a:rPr lang="en-GB" sz="1400" dirty="0">
                <a:latin typeface="Comic Sans MS" panose="030F0702030302020204" pitchFamily="66" charset="0"/>
              </a:rPr>
              <a:t>Gravel or pebbles</a:t>
            </a:r>
          </a:p>
          <a:p>
            <a:r>
              <a:rPr lang="en-GB" sz="1400" dirty="0" smtClean="0">
                <a:latin typeface="Comic Sans MS" panose="030F0702030302020204" pitchFamily="66" charset="0"/>
              </a:rPr>
              <a:t>Compass</a:t>
            </a:r>
          </a:p>
          <a:p>
            <a:endParaRPr lang="en-GB" sz="1400" dirty="0">
              <a:latin typeface="Comic Sans MS" panose="030F0702030302020204" pitchFamily="66" charset="0"/>
            </a:endParaRPr>
          </a:p>
          <a:p>
            <a:r>
              <a:rPr lang="en-GB" sz="1400" b="1" dirty="0" smtClean="0">
                <a:latin typeface="Comic Sans MS" panose="030F0702030302020204" pitchFamily="66" charset="0"/>
              </a:rPr>
              <a:t>1 </a:t>
            </a:r>
            <a:r>
              <a:rPr lang="en-GB" sz="1400" b="1" dirty="0">
                <a:latin typeface="Comic Sans MS" panose="030F0702030302020204" pitchFamily="66" charset="0"/>
              </a:rPr>
              <a:t>- </a:t>
            </a:r>
            <a:r>
              <a:rPr lang="en-GB" sz="1400" dirty="0">
                <a:latin typeface="Comic Sans MS" panose="030F0702030302020204" pitchFamily="66" charset="0"/>
              </a:rPr>
              <a:t>Why not start by decorating your container? You could </a:t>
            </a:r>
            <a:r>
              <a:rPr lang="en-GB" sz="1400" dirty="0" smtClean="0">
                <a:latin typeface="Comic Sans MS" panose="030F0702030302020204" pitchFamily="66" charset="0"/>
              </a:rPr>
              <a:t>use coloured </a:t>
            </a:r>
            <a:r>
              <a:rPr lang="en-GB" sz="1400" dirty="0">
                <a:latin typeface="Comic Sans MS" panose="030F0702030302020204" pitchFamily="66" charset="0"/>
              </a:rPr>
              <a:t>tape or paint.</a:t>
            </a:r>
          </a:p>
          <a:p>
            <a:r>
              <a:rPr lang="en-GB" sz="1400" b="1" dirty="0" smtClean="0">
                <a:latin typeface="Comic Sans MS" panose="030F0702030302020204" pitchFamily="66" charset="0"/>
              </a:rPr>
              <a:t>2 </a:t>
            </a:r>
            <a:r>
              <a:rPr lang="en-GB" sz="1400" b="1" dirty="0">
                <a:latin typeface="Comic Sans MS" panose="030F0702030302020204" pitchFamily="66" charset="0"/>
              </a:rPr>
              <a:t>- </a:t>
            </a:r>
            <a:r>
              <a:rPr lang="en-GB" sz="1400" dirty="0">
                <a:latin typeface="Comic Sans MS" panose="030F0702030302020204" pitchFamily="66" charset="0"/>
              </a:rPr>
              <a:t>Cut an arrow shape out of the plastic and stick it to </a:t>
            </a:r>
            <a:r>
              <a:rPr lang="en-GB" sz="1400" dirty="0" smtClean="0">
                <a:latin typeface="Comic Sans MS" panose="030F0702030302020204" pitchFamily="66" charset="0"/>
              </a:rPr>
              <a:t>the skewer </a:t>
            </a:r>
            <a:r>
              <a:rPr lang="en-GB" sz="1400" dirty="0">
                <a:latin typeface="Comic Sans MS" panose="030F0702030302020204" pitchFamily="66" charset="0"/>
              </a:rPr>
              <a:t>with tape (you could use cardboard, but it won’t be </a:t>
            </a:r>
            <a:r>
              <a:rPr lang="en-GB" sz="1400" dirty="0" smtClean="0">
                <a:latin typeface="Comic Sans MS" panose="030F0702030302020204" pitchFamily="66" charset="0"/>
              </a:rPr>
              <a:t>as weather proof</a:t>
            </a:r>
            <a:r>
              <a:rPr lang="en-GB" sz="1400" dirty="0">
                <a:latin typeface="Comic Sans MS" panose="030F0702030302020204" pitchFamily="66" charset="0"/>
              </a:rPr>
              <a:t>).</a:t>
            </a:r>
          </a:p>
          <a:p>
            <a:r>
              <a:rPr lang="en-GB" sz="1400" b="1" dirty="0">
                <a:latin typeface="Comic Sans MS" panose="030F0702030302020204" pitchFamily="66" charset="0"/>
              </a:rPr>
              <a:t>3 - </a:t>
            </a:r>
            <a:r>
              <a:rPr lang="en-GB" sz="1400" dirty="0">
                <a:latin typeface="Comic Sans MS" panose="030F0702030302020204" pitchFamily="66" charset="0"/>
              </a:rPr>
              <a:t>Fill the container with gravel/pebbles to weigh it </a:t>
            </a:r>
            <a:r>
              <a:rPr lang="en-GB" sz="1400" dirty="0" smtClean="0">
                <a:latin typeface="Comic Sans MS" panose="030F0702030302020204" pitchFamily="66" charset="0"/>
              </a:rPr>
              <a:t>down and </a:t>
            </a:r>
            <a:r>
              <a:rPr lang="en-GB" sz="1400" dirty="0">
                <a:latin typeface="Comic Sans MS" panose="030F0702030302020204" pitchFamily="66" charset="0"/>
              </a:rPr>
              <a:t>avoid it blowing over. </a:t>
            </a:r>
          </a:p>
          <a:p>
            <a:r>
              <a:rPr lang="en-GB" sz="1400" b="1" dirty="0">
                <a:latin typeface="Comic Sans MS" panose="030F0702030302020204" pitchFamily="66" charset="0"/>
              </a:rPr>
              <a:t>4 - </a:t>
            </a:r>
            <a:r>
              <a:rPr lang="en-GB" sz="1400" dirty="0">
                <a:latin typeface="Comic Sans MS" panose="030F0702030302020204" pitchFamily="66" charset="0"/>
              </a:rPr>
              <a:t>With an adult’s help, carefully make a hole in </a:t>
            </a:r>
            <a:r>
              <a:rPr lang="en-GB" sz="1400" dirty="0" smtClean="0">
                <a:latin typeface="Comic Sans MS" panose="030F0702030302020204" pitchFamily="66" charset="0"/>
              </a:rPr>
              <a:t>the container </a:t>
            </a:r>
            <a:r>
              <a:rPr lang="en-GB" sz="1400" dirty="0">
                <a:latin typeface="Comic Sans MS" panose="030F0702030302020204" pitchFamily="66" charset="0"/>
              </a:rPr>
              <a:t>lid. When it’s big enough, push the biro </a:t>
            </a:r>
            <a:r>
              <a:rPr lang="en-GB" sz="1400" dirty="0" smtClean="0">
                <a:latin typeface="Comic Sans MS" panose="030F0702030302020204" pitchFamily="66" charset="0"/>
              </a:rPr>
              <a:t>casing through </a:t>
            </a:r>
            <a:r>
              <a:rPr lang="en-GB" sz="1400" dirty="0">
                <a:latin typeface="Comic Sans MS" panose="030F0702030302020204" pitchFamily="66" charset="0"/>
              </a:rPr>
              <a:t>and thread the skewer through it. This enables </a:t>
            </a:r>
            <a:r>
              <a:rPr lang="en-GB" sz="1400" dirty="0" smtClean="0">
                <a:latin typeface="Comic Sans MS" panose="030F0702030302020204" pitchFamily="66" charset="0"/>
              </a:rPr>
              <a:t>the skewer </a:t>
            </a:r>
            <a:r>
              <a:rPr lang="en-GB" sz="1400" dirty="0">
                <a:latin typeface="Comic Sans MS" panose="030F0702030302020204" pitchFamily="66" charset="0"/>
              </a:rPr>
              <a:t>and arrow to turn easily in the wind.</a:t>
            </a:r>
          </a:p>
          <a:p>
            <a:r>
              <a:rPr lang="en-GB" sz="1400" b="1" dirty="0">
                <a:latin typeface="Comic Sans MS" panose="030F0702030302020204" pitchFamily="66" charset="0"/>
              </a:rPr>
              <a:t>5 - </a:t>
            </a:r>
            <a:r>
              <a:rPr lang="en-GB" sz="1400" dirty="0">
                <a:latin typeface="Comic Sans MS" panose="030F0702030302020204" pitchFamily="66" charset="0"/>
              </a:rPr>
              <a:t>Decide where to put your weathervane and use </a:t>
            </a:r>
            <a:r>
              <a:rPr lang="en-GB" sz="1400" dirty="0" smtClean="0">
                <a:latin typeface="Comic Sans MS" panose="030F0702030302020204" pitchFamily="66" charset="0"/>
              </a:rPr>
              <a:t>a compass </a:t>
            </a:r>
            <a:r>
              <a:rPr lang="en-GB" sz="1400" dirty="0">
                <a:latin typeface="Comic Sans MS" panose="030F0702030302020204" pitchFamily="66" charset="0"/>
              </a:rPr>
              <a:t>(there is one on most smartphones) to mark North</a:t>
            </a:r>
            <a:r>
              <a:rPr lang="en-GB" sz="1400" dirty="0" smtClean="0">
                <a:latin typeface="Comic Sans MS" panose="030F0702030302020204" pitchFamily="66" charset="0"/>
              </a:rPr>
              <a:t>, East</a:t>
            </a:r>
            <a:r>
              <a:rPr lang="en-GB" sz="1400" dirty="0">
                <a:latin typeface="Comic Sans MS" panose="030F0702030302020204" pitchFamily="66" charset="0"/>
              </a:rPr>
              <a:t>, South and West on the jar, or on the ground nearby.</a:t>
            </a:r>
          </a:p>
          <a:p>
            <a:r>
              <a:rPr lang="en-GB" sz="1400" b="1" dirty="0">
                <a:latin typeface="Comic Sans MS" panose="030F0702030302020204" pitchFamily="66" charset="0"/>
              </a:rPr>
              <a:t>6 - </a:t>
            </a:r>
            <a:r>
              <a:rPr lang="en-GB" sz="1400" dirty="0">
                <a:latin typeface="Comic Sans MS" panose="030F0702030302020204" pitchFamily="66" charset="0"/>
              </a:rPr>
              <a:t>Use your weathervane to see which direction the wind </a:t>
            </a:r>
            <a:r>
              <a:rPr lang="en-GB" sz="1400" dirty="0" smtClean="0">
                <a:latin typeface="Comic Sans MS" panose="030F0702030302020204" pitchFamily="66" charset="0"/>
              </a:rPr>
              <a:t>is blowing </a:t>
            </a:r>
            <a:r>
              <a:rPr lang="en-GB" sz="1400" dirty="0">
                <a:latin typeface="Comic Sans MS" panose="030F0702030302020204" pitchFamily="66" charset="0"/>
              </a:rPr>
              <a:t>from! Keep watching your weathervane to see </a:t>
            </a:r>
            <a:r>
              <a:rPr lang="en-GB" sz="1400" dirty="0" smtClean="0">
                <a:latin typeface="Comic Sans MS" panose="030F0702030302020204" pitchFamily="66" charset="0"/>
              </a:rPr>
              <a:t>how it </a:t>
            </a:r>
            <a:r>
              <a:rPr lang="en-GB" sz="1400" dirty="0">
                <a:latin typeface="Comic Sans MS" panose="030F0702030302020204" pitchFamily="66" charset="0"/>
              </a:rPr>
              <a:t>works. Could you improve it somehow? </a:t>
            </a:r>
          </a:p>
          <a:p>
            <a:endParaRPr lang="en-GB" dirty="0"/>
          </a:p>
          <a:p>
            <a:endParaRPr lang="en-GB" dirty="0"/>
          </a:p>
          <a:p>
            <a:endParaRPr lang="en-GB" dirty="0"/>
          </a:p>
          <a:p>
            <a:endParaRPr lang="en-GB" dirty="0"/>
          </a:p>
          <a:p>
            <a:endParaRPr lang="en-GB" sz="3600" dirty="0">
              <a:latin typeface="Comic Sans MS" panose="030F0702030302020204" pitchFamily="66" charset="0"/>
            </a:endParaRPr>
          </a:p>
        </p:txBody>
      </p:sp>
      <p:pic>
        <p:nvPicPr>
          <p:cNvPr id="2" name="Picture 1" descr="Weather vane, Kirkpatrick Fleming © Maigheach-gheal cc-by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7215" y="180753"/>
            <a:ext cx="2236570" cy="2969720"/>
          </a:xfrm>
          <a:prstGeom prst="rect">
            <a:avLst/>
          </a:prstGeom>
        </p:spPr>
      </p:pic>
    </p:spTree>
    <p:extLst>
      <p:ext uri="{BB962C8B-B14F-4D97-AF65-F5344CB8AC3E}">
        <p14:creationId xmlns:p14="http://schemas.microsoft.com/office/powerpoint/2010/main" val="19701955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8855" y="180753"/>
            <a:ext cx="11443705" cy="11603176"/>
          </a:xfrm>
          <a:prstGeom prst="rect">
            <a:avLst/>
          </a:prstGeom>
          <a:noFill/>
        </p:spPr>
        <p:txBody>
          <a:bodyPr wrap="square" rtlCol="0">
            <a:spAutoFit/>
          </a:bodyPr>
          <a:lstStyle/>
          <a:p>
            <a:r>
              <a:rPr lang="en-GB" sz="5400" b="1" dirty="0" smtClean="0">
                <a:solidFill>
                  <a:srgbClr val="00B050"/>
                </a:solidFill>
                <a:latin typeface="Comic Sans MS" panose="030F0702030302020204" pitchFamily="66" charset="0"/>
              </a:rPr>
              <a:t>Health </a:t>
            </a:r>
            <a:r>
              <a:rPr lang="en-GB" sz="5400" b="1" dirty="0">
                <a:solidFill>
                  <a:srgbClr val="00B050"/>
                </a:solidFill>
                <a:latin typeface="Comic Sans MS" panose="030F0702030302020204" pitchFamily="66" charset="0"/>
              </a:rPr>
              <a:t>and </a:t>
            </a:r>
            <a:r>
              <a:rPr lang="en-GB" sz="5400" b="1" dirty="0" smtClean="0">
                <a:solidFill>
                  <a:srgbClr val="00B050"/>
                </a:solidFill>
                <a:latin typeface="Comic Sans MS" panose="030F0702030302020204" pitchFamily="66" charset="0"/>
              </a:rPr>
              <a:t>Wellbeing</a:t>
            </a:r>
          </a:p>
          <a:p>
            <a:r>
              <a:rPr lang="en-GB" sz="2000" b="1" dirty="0" smtClean="0">
                <a:solidFill>
                  <a:schemeClr val="accent4">
                    <a:lumMod val="50000"/>
                  </a:schemeClr>
                </a:solidFill>
                <a:latin typeface="Comic Sans MS" panose="030F0702030302020204" pitchFamily="66" charset="0"/>
              </a:rPr>
              <a:t>A Baking Lesson </a:t>
            </a:r>
            <a:endParaRPr lang="en-GB" sz="2000" b="1" dirty="0">
              <a:solidFill>
                <a:schemeClr val="accent4">
                  <a:lumMod val="50000"/>
                </a:schemeClr>
              </a:solidFill>
              <a:latin typeface="Comic Sans MS" panose="030F0702030302020204" pitchFamily="66" charset="0"/>
            </a:endParaRPr>
          </a:p>
          <a:p>
            <a:endParaRPr lang="en-GB" sz="2000" dirty="0" smtClean="0">
              <a:solidFill>
                <a:schemeClr val="accent4">
                  <a:lumMod val="50000"/>
                </a:schemeClr>
              </a:solidFill>
              <a:latin typeface="Comic Sans MS" panose="030F0702030302020204" pitchFamily="66" charset="0"/>
            </a:endParaRPr>
          </a:p>
          <a:p>
            <a:r>
              <a:rPr lang="en-GB" sz="2000" dirty="0" smtClean="0">
                <a:solidFill>
                  <a:schemeClr val="accent4">
                    <a:lumMod val="50000"/>
                  </a:schemeClr>
                </a:solidFill>
                <a:latin typeface="Comic Sans MS" panose="030F0702030302020204" pitchFamily="66" charset="0"/>
              </a:rPr>
              <a:t>Chocolate Chip Cookies</a:t>
            </a:r>
          </a:p>
          <a:p>
            <a:endParaRPr lang="en-GB" dirty="0"/>
          </a:p>
          <a:p>
            <a:r>
              <a:rPr lang="en-GB" b="1" dirty="0" smtClean="0"/>
              <a:t>P5 Fairtrade Bake </a:t>
            </a:r>
            <a:r>
              <a:rPr lang="en-GB" b="1" dirty="0"/>
              <a:t>Off! </a:t>
            </a:r>
            <a:endParaRPr lang="en-GB" dirty="0"/>
          </a:p>
          <a:p>
            <a:r>
              <a:rPr lang="en-GB" b="1" dirty="0"/>
              <a:t>Friday </a:t>
            </a:r>
            <a:r>
              <a:rPr lang="en-GB" b="1" dirty="0" smtClean="0"/>
              <a:t>12</a:t>
            </a:r>
            <a:r>
              <a:rPr lang="en-GB" b="1" baseline="30000" dirty="0" smtClean="0"/>
              <a:t>th</a:t>
            </a:r>
            <a:r>
              <a:rPr lang="en-GB" b="1" dirty="0" smtClean="0"/>
              <a:t> March 2021 @ 11:00 am </a:t>
            </a:r>
            <a:endParaRPr lang="en-GB" dirty="0"/>
          </a:p>
          <a:p>
            <a:endParaRPr lang="en-GB" b="1" dirty="0" smtClean="0"/>
          </a:p>
          <a:p>
            <a:endParaRPr lang="en-GB" dirty="0"/>
          </a:p>
          <a:p>
            <a:r>
              <a:rPr lang="en-GB" u="sng" dirty="0" smtClean="0">
                <a:solidFill>
                  <a:schemeClr val="accent4">
                    <a:lumMod val="50000"/>
                  </a:schemeClr>
                </a:solidFill>
              </a:rPr>
              <a:t>Important </a:t>
            </a:r>
            <a:r>
              <a:rPr lang="en-GB" u="sng" dirty="0">
                <a:solidFill>
                  <a:schemeClr val="accent4">
                    <a:lumMod val="50000"/>
                  </a:schemeClr>
                </a:solidFill>
              </a:rPr>
              <a:t>notes to ensure the Bake Off goes smoothly </a:t>
            </a:r>
          </a:p>
          <a:p>
            <a:r>
              <a:rPr lang="en-GB" dirty="0"/>
              <a:t>Please don’t worry if you are unable to make the cookies at this time as you can still join the call to watch what is happening and make them at a time that suits your family. </a:t>
            </a:r>
          </a:p>
          <a:p>
            <a:r>
              <a:rPr lang="en-GB" b="1" dirty="0"/>
              <a:t>You will need an adult to help you as you need to use an oven. </a:t>
            </a:r>
            <a:endParaRPr lang="en-GB" dirty="0"/>
          </a:p>
          <a:p>
            <a:r>
              <a:rPr lang="en-GB" dirty="0"/>
              <a:t>Read over and become familiar with the recipe before our lesson begins. </a:t>
            </a:r>
          </a:p>
          <a:p>
            <a:r>
              <a:rPr lang="en-GB" dirty="0"/>
              <a:t>Make sure you have your oven heated to 180C or 160C for fan ovens before the lesson begins at 11am. </a:t>
            </a:r>
          </a:p>
          <a:p>
            <a:r>
              <a:rPr lang="en-GB" b="1" dirty="0">
                <a:solidFill>
                  <a:srgbClr val="00B050"/>
                </a:solidFill>
              </a:rPr>
              <a:t>Please have your ingredients measured out and prepared prior to the lesson starting. </a:t>
            </a:r>
          </a:p>
          <a:p>
            <a:r>
              <a:rPr lang="en-GB" dirty="0"/>
              <a:t>At 11am we will start the call, with cameras on, and together we will follow the recipe and make the cookies. </a:t>
            </a:r>
          </a:p>
          <a:p>
            <a:r>
              <a:rPr lang="en-GB" dirty="0"/>
              <a:t>While the cookies are in the oven we can have a little chat! </a:t>
            </a:r>
          </a:p>
          <a:p>
            <a:r>
              <a:rPr lang="en-GB" dirty="0"/>
              <a:t>Once the cookies are </a:t>
            </a:r>
            <a:r>
              <a:rPr lang="en-GB" dirty="0" smtClean="0"/>
              <a:t>out of </a:t>
            </a:r>
            <a:r>
              <a:rPr lang="en-GB" dirty="0"/>
              <a:t>the oven we can show off our finished masterpieces, take photos to upload onto our Team. </a:t>
            </a:r>
          </a:p>
          <a:p>
            <a:r>
              <a:rPr lang="en-GB" dirty="0"/>
              <a:t>Once the cookies are cool we can enjoy sharing them with our families! </a:t>
            </a:r>
            <a:endParaRPr lang="en-GB" sz="2000" dirty="0">
              <a:latin typeface="Comic Sans MS" panose="030F0702030302020204" pitchFamily="66" charset="0"/>
            </a:endParaRPr>
          </a:p>
          <a:p>
            <a:endParaRPr lang="en-GB" sz="2800" dirty="0" smtClean="0">
              <a:latin typeface="Comic Sans MS" panose="030F0702030302020204" pitchFamily="66" charset="0"/>
            </a:endParaRPr>
          </a:p>
          <a:p>
            <a:endParaRPr lang="en-GB" sz="2800" dirty="0">
              <a:latin typeface="Comic Sans MS" panose="030F0702030302020204" pitchFamily="66" charset="0"/>
            </a:endParaRPr>
          </a:p>
          <a:p>
            <a:endParaRPr lang="en-GB" sz="2800" dirty="0" smtClean="0">
              <a:latin typeface="Comic Sans MS" panose="030F0702030302020204" pitchFamily="66" charset="0"/>
            </a:endParaRPr>
          </a:p>
          <a:p>
            <a:endParaRPr lang="en-GB" sz="2800" dirty="0">
              <a:latin typeface="Comic Sans MS" panose="030F0702030302020204" pitchFamily="66" charset="0"/>
            </a:endParaRPr>
          </a:p>
          <a:p>
            <a:endParaRPr lang="en-GB" sz="2800" dirty="0" smtClean="0">
              <a:latin typeface="Comic Sans MS" panose="030F0702030302020204" pitchFamily="66" charset="0"/>
            </a:endParaRPr>
          </a:p>
          <a:p>
            <a:endParaRPr lang="en-GB" sz="2800" dirty="0">
              <a:latin typeface="Comic Sans MS" panose="030F0702030302020204" pitchFamily="66" charset="0"/>
            </a:endParaRPr>
          </a:p>
          <a:p>
            <a:endParaRPr lang="en-GB" sz="2800" dirty="0" smtClean="0">
              <a:latin typeface="Comic Sans MS" panose="030F0702030302020204" pitchFamily="66" charset="0"/>
            </a:endParaRPr>
          </a:p>
          <a:p>
            <a:endParaRPr lang="en-GB" sz="3600" dirty="0">
              <a:latin typeface="Comic Sans MS" panose="030F0702030302020204" pitchFamily="66" charset="0"/>
            </a:endParaRPr>
          </a:p>
          <a:p>
            <a:endParaRPr lang="en-GB" sz="2800" dirty="0">
              <a:latin typeface="Comic Sans MS" panose="030F0702030302020204" pitchFamily="66" charset="0"/>
            </a:endParaRPr>
          </a:p>
          <a:p>
            <a:endParaRPr lang="en-GB" sz="1400" dirty="0">
              <a:latin typeface="Comic Sans MS" panose="030F0702030302020204" pitchFamily="66" charset="0"/>
            </a:endParaRPr>
          </a:p>
          <a:p>
            <a:endParaRPr lang="en-GB" sz="3600" dirty="0">
              <a:latin typeface="Comic Sans MS" panose="030F0702030302020204" pitchFamily="66" charset="0"/>
            </a:endParaRPr>
          </a:p>
          <a:p>
            <a:r>
              <a:rPr lang="en-GB" sz="3600" dirty="0">
                <a:latin typeface="Comic Sans MS" panose="030F0702030302020204" pitchFamily="66" charset="0"/>
              </a:rPr>
              <a:t> </a:t>
            </a:r>
          </a:p>
        </p:txBody>
      </p:sp>
      <p:pic>
        <p:nvPicPr>
          <p:cNvPr id="2" name="Picture 1" descr="Toasted Coconut Chocolate Chip Cooki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5768" y="827772"/>
            <a:ext cx="2026990" cy="2488130"/>
          </a:xfrm>
          <a:prstGeom prst="rect">
            <a:avLst/>
          </a:prstGeom>
        </p:spPr>
      </p:pic>
    </p:spTree>
    <p:extLst>
      <p:ext uri="{BB962C8B-B14F-4D97-AF65-F5344CB8AC3E}">
        <p14:creationId xmlns:p14="http://schemas.microsoft.com/office/powerpoint/2010/main" val="9074072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1735" y="305881"/>
            <a:ext cx="11443705" cy="9510296"/>
          </a:xfrm>
          <a:prstGeom prst="rect">
            <a:avLst/>
          </a:prstGeom>
          <a:noFill/>
        </p:spPr>
        <p:txBody>
          <a:bodyPr wrap="square" rtlCol="0">
            <a:spAutoFit/>
          </a:bodyPr>
          <a:lstStyle/>
          <a:p>
            <a:r>
              <a:rPr lang="en-GB" sz="5400" b="1" dirty="0" smtClean="0">
                <a:solidFill>
                  <a:srgbClr val="00B050"/>
                </a:solidFill>
                <a:latin typeface="Comic Sans MS" panose="030F0702030302020204" pitchFamily="66" charset="0"/>
              </a:rPr>
              <a:t>Health </a:t>
            </a:r>
            <a:r>
              <a:rPr lang="en-GB" sz="5400" b="1" dirty="0">
                <a:solidFill>
                  <a:srgbClr val="00B050"/>
                </a:solidFill>
                <a:latin typeface="Comic Sans MS" panose="030F0702030302020204" pitchFamily="66" charset="0"/>
              </a:rPr>
              <a:t>and </a:t>
            </a:r>
            <a:r>
              <a:rPr lang="en-GB" sz="5400" b="1" dirty="0" smtClean="0">
                <a:solidFill>
                  <a:srgbClr val="00B050"/>
                </a:solidFill>
                <a:latin typeface="Comic Sans MS" panose="030F0702030302020204" pitchFamily="66" charset="0"/>
              </a:rPr>
              <a:t>Wellbeing</a:t>
            </a:r>
          </a:p>
          <a:p>
            <a:endParaRPr lang="en-GB" sz="2800" dirty="0" smtClean="0">
              <a:latin typeface="Comic Sans MS" panose="030F0702030302020204" pitchFamily="66" charset="0"/>
            </a:endParaRPr>
          </a:p>
          <a:p>
            <a:r>
              <a:rPr lang="en-GB" sz="4000" b="1" dirty="0">
                <a:solidFill>
                  <a:srgbClr val="FF0000"/>
                </a:solidFill>
                <a:latin typeface="Comic Sans MS" panose="030F0702030302020204" pitchFamily="66" charset="0"/>
              </a:rPr>
              <a:t>Lockdown </a:t>
            </a:r>
            <a:r>
              <a:rPr lang="en-GB" sz="4000" b="1" dirty="0" smtClean="0">
                <a:solidFill>
                  <a:srgbClr val="FF0000"/>
                </a:solidFill>
                <a:latin typeface="Comic Sans MS" panose="030F0702030302020204" pitchFamily="66" charset="0"/>
              </a:rPr>
              <a:t>Reflection</a:t>
            </a:r>
          </a:p>
          <a:p>
            <a:endParaRPr lang="en-GB" sz="4000" b="1" dirty="0">
              <a:solidFill>
                <a:srgbClr val="FF0000"/>
              </a:solidFill>
              <a:latin typeface="Comic Sans MS" panose="030F0702030302020204" pitchFamily="66" charset="0"/>
            </a:endParaRPr>
          </a:p>
          <a:p>
            <a:r>
              <a:rPr lang="en-GB" sz="4000" b="1" dirty="0" smtClean="0">
                <a:solidFill>
                  <a:srgbClr val="00B050"/>
                </a:solidFill>
                <a:latin typeface="Comic Sans MS" panose="030F0702030302020204" pitchFamily="66" charset="0"/>
              </a:rPr>
              <a:t>Please complete the lockdown reflection sheet in Assignments and upload it.  You can use the sheet and then upload or you can do your answers in your jotter.</a:t>
            </a:r>
            <a:endParaRPr lang="en-GB" sz="4000" b="1" dirty="0">
              <a:solidFill>
                <a:srgbClr val="00B050"/>
              </a:solidFill>
              <a:latin typeface="Comic Sans MS" panose="030F0702030302020204" pitchFamily="66" charset="0"/>
            </a:endParaRPr>
          </a:p>
          <a:p>
            <a:endParaRPr lang="en-GB" sz="2800" dirty="0" smtClean="0">
              <a:latin typeface="Comic Sans MS" panose="030F0702030302020204" pitchFamily="66" charset="0"/>
            </a:endParaRPr>
          </a:p>
          <a:p>
            <a:endParaRPr lang="en-GB" sz="2800" dirty="0">
              <a:latin typeface="Comic Sans MS" panose="030F0702030302020204" pitchFamily="66" charset="0"/>
            </a:endParaRPr>
          </a:p>
          <a:p>
            <a:endParaRPr lang="en-GB" sz="2800" dirty="0" smtClean="0">
              <a:latin typeface="Comic Sans MS" panose="030F0702030302020204" pitchFamily="66" charset="0"/>
            </a:endParaRPr>
          </a:p>
          <a:p>
            <a:endParaRPr lang="en-GB" sz="2800" dirty="0">
              <a:latin typeface="Comic Sans MS" panose="030F0702030302020204" pitchFamily="66" charset="0"/>
            </a:endParaRPr>
          </a:p>
          <a:p>
            <a:endParaRPr lang="en-GB" sz="2800" dirty="0" smtClean="0">
              <a:latin typeface="Comic Sans MS" panose="030F0702030302020204" pitchFamily="66" charset="0"/>
            </a:endParaRPr>
          </a:p>
          <a:p>
            <a:endParaRPr lang="en-GB" sz="3600" dirty="0">
              <a:latin typeface="Comic Sans MS" panose="030F0702030302020204" pitchFamily="66" charset="0"/>
            </a:endParaRPr>
          </a:p>
          <a:p>
            <a:endParaRPr lang="en-GB" sz="2800" dirty="0">
              <a:latin typeface="Comic Sans MS" panose="030F0702030302020204" pitchFamily="66" charset="0"/>
            </a:endParaRPr>
          </a:p>
          <a:p>
            <a:endParaRPr lang="en-GB" sz="1400" dirty="0">
              <a:latin typeface="Comic Sans MS" panose="030F0702030302020204" pitchFamily="66" charset="0"/>
            </a:endParaRPr>
          </a:p>
          <a:p>
            <a:endParaRPr lang="en-GB" sz="3600" dirty="0">
              <a:latin typeface="Comic Sans MS" panose="030F0702030302020204" pitchFamily="66" charset="0"/>
            </a:endParaRPr>
          </a:p>
          <a:p>
            <a:r>
              <a:rPr lang="en-GB" sz="3600" dirty="0">
                <a:latin typeface="Comic Sans MS" panose="030F0702030302020204" pitchFamily="66" charset="0"/>
              </a:rPr>
              <a:t> </a:t>
            </a:r>
          </a:p>
        </p:txBody>
      </p:sp>
      <p:pic>
        <p:nvPicPr>
          <p:cNvPr id="4" name="Picture 3" descr="ᐈ Cartoon school uniform stock vectors, Royalty Free school uniform images  | download on Depositphoto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0842" y="1049153"/>
            <a:ext cx="2598821" cy="1626669"/>
          </a:xfrm>
          <a:prstGeom prst="rect">
            <a:avLst/>
          </a:prstGeom>
          <a:noFill/>
          <a:ln>
            <a:noFill/>
          </a:ln>
        </p:spPr>
      </p:pic>
    </p:spTree>
    <p:extLst>
      <p:ext uri="{BB962C8B-B14F-4D97-AF65-F5344CB8AC3E}">
        <p14:creationId xmlns:p14="http://schemas.microsoft.com/office/powerpoint/2010/main" val="22926324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8855" y="180753"/>
            <a:ext cx="11443705" cy="11387733"/>
          </a:xfrm>
          <a:prstGeom prst="rect">
            <a:avLst/>
          </a:prstGeom>
          <a:noFill/>
        </p:spPr>
        <p:txBody>
          <a:bodyPr wrap="square" rtlCol="0">
            <a:spAutoFit/>
          </a:bodyPr>
          <a:lstStyle/>
          <a:p>
            <a:r>
              <a:rPr lang="en-GB" sz="5400" b="1" dirty="0" smtClean="0">
                <a:solidFill>
                  <a:srgbClr val="00B050"/>
                </a:solidFill>
                <a:latin typeface="Comic Sans MS" panose="030F0702030302020204" pitchFamily="66" charset="0"/>
              </a:rPr>
              <a:t>Health </a:t>
            </a:r>
            <a:r>
              <a:rPr lang="en-GB" sz="5400" b="1" dirty="0">
                <a:solidFill>
                  <a:srgbClr val="00B050"/>
                </a:solidFill>
                <a:latin typeface="Comic Sans MS" panose="030F0702030302020204" pitchFamily="66" charset="0"/>
              </a:rPr>
              <a:t>and Wellbeing </a:t>
            </a:r>
          </a:p>
          <a:p>
            <a:endParaRPr lang="en-GB" sz="5400" dirty="0">
              <a:solidFill>
                <a:srgbClr val="00B050"/>
              </a:solidFill>
              <a:latin typeface="Comic Sans MS" panose="030F0702030302020204" pitchFamily="66" charset="0"/>
            </a:endParaRPr>
          </a:p>
          <a:p>
            <a:endParaRPr lang="en-GB" sz="2800" dirty="0" smtClean="0">
              <a:latin typeface="Comic Sans MS" panose="030F0702030302020204" pitchFamily="66" charset="0"/>
            </a:endParaRPr>
          </a:p>
          <a:p>
            <a:r>
              <a:rPr lang="en-GB" sz="2800" b="1" dirty="0" smtClean="0">
                <a:solidFill>
                  <a:srgbClr val="002060"/>
                </a:solidFill>
                <a:latin typeface="Comic Sans MS" panose="030F0702030302020204" pitchFamily="66" charset="0"/>
              </a:rPr>
              <a:t>Another walk around Linlithgow…..</a:t>
            </a:r>
          </a:p>
          <a:p>
            <a:endParaRPr lang="en-GB" sz="2800" dirty="0">
              <a:latin typeface="Comic Sans MS" panose="030F0702030302020204" pitchFamily="66" charset="0"/>
            </a:endParaRPr>
          </a:p>
          <a:p>
            <a:endParaRPr lang="en-GB" sz="2800" dirty="0" smtClean="0">
              <a:latin typeface="Comic Sans MS" panose="030F0702030302020204" pitchFamily="66" charset="0"/>
            </a:endParaRPr>
          </a:p>
          <a:p>
            <a:r>
              <a:rPr lang="en-GB" sz="2800" dirty="0" smtClean="0">
                <a:latin typeface="Comic Sans MS" panose="030F0702030302020204" pitchFamily="66" charset="0"/>
              </a:rPr>
              <a:t>Please go to Assignments to find out what</a:t>
            </a:r>
          </a:p>
          <a:p>
            <a:r>
              <a:rPr lang="en-GB" sz="2800" dirty="0">
                <a:latin typeface="Comic Sans MS" panose="030F0702030302020204" pitchFamily="66" charset="0"/>
              </a:rPr>
              <a:t>y</a:t>
            </a:r>
            <a:r>
              <a:rPr lang="en-GB" sz="2800" dirty="0" smtClean="0">
                <a:latin typeface="Comic Sans MS" panose="030F0702030302020204" pitchFamily="66" charset="0"/>
              </a:rPr>
              <a:t>our task is.  </a:t>
            </a:r>
          </a:p>
          <a:p>
            <a:endParaRPr lang="en-GB" sz="2800" dirty="0">
              <a:latin typeface="Comic Sans MS" panose="030F0702030302020204" pitchFamily="66" charset="0"/>
            </a:endParaRPr>
          </a:p>
          <a:p>
            <a:endParaRPr lang="en-GB" sz="2800" dirty="0" smtClean="0">
              <a:latin typeface="Comic Sans MS" panose="030F0702030302020204" pitchFamily="66" charset="0"/>
            </a:endParaRPr>
          </a:p>
          <a:p>
            <a:endParaRPr lang="en-GB" sz="2800" dirty="0">
              <a:latin typeface="Comic Sans MS" panose="030F0702030302020204" pitchFamily="66" charset="0"/>
            </a:endParaRPr>
          </a:p>
          <a:p>
            <a:r>
              <a:rPr lang="en-GB" sz="2800" i="1" dirty="0" smtClean="0">
                <a:latin typeface="Comic Sans MS" panose="030F0702030302020204" pitchFamily="66" charset="0"/>
              </a:rPr>
              <a:t>The due date for this task is in three weeks time.</a:t>
            </a:r>
          </a:p>
          <a:p>
            <a:endParaRPr lang="en-GB" sz="2800" dirty="0">
              <a:latin typeface="Comic Sans MS" panose="030F0702030302020204" pitchFamily="66" charset="0"/>
            </a:endParaRPr>
          </a:p>
          <a:p>
            <a:endParaRPr lang="en-GB" sz="2800" dirty="0" smtClean="0">
              <a:latin typeface="Comic Sans MS" panose="030F0702030302020204" pitchFamily="66" charset="0"/>
            </a:endParaRPr>
          </a:p>
          <a:p>
            <a:endParaRPr lang="en-GB" sz="2800" dirty="0">
              <a:latin typeface="Comic Sans MS" panose="030F0702030302020204" pitchFamily="66" charset="0"/>
            </a:endParaRPr>
          </a:p>
          <a:p>
            <a:endParaRPr lang="en-GB" sz="2800" dirty="0" smtClean="0">
              <a:latin typeface="Comic Sans MS" panose="030F0702030302020204" pitchFamily="66" charset="0"/>
            </a:endParaRPr>
          </a:p>
          <a:p>
            <a:endParaRPr lang="en-GB" sz="2800" dirty="0">
              <a:latin typeface="Comic Sans MS" panose="030F0702030302020204" pitchFamily="66" charset="0"/>
            </a:endParaRPr>
          </a:p>
          <a:p>
            <a:endParaRPr lang="en-GB" sz="2800" dirty="0" smtClean="0">
              <a:latin typeface="Comic Sans MS" panose="030F0702030302020204" pitchFamily="66" charset="0"/>
            </a:endParaRPr>
          </a:p>
          <a:p>
            <a:endParaRPr lang="en-GB" sz="3600" dirty="0">
              <a:latin typeface="Comic Sans MS" panose="030F0702030302020204" pitchFamily="66" charset="0"/>
            </a:endParaRPr>
          </a:p>
          <a:p>
            <a:endParaRPr lang="en-GB" sz="2800" dirty="0">
              <a:latin typeface="Comic Sans MS" panose="030F0702030302020204" pitchFamily="66" charset="0"/>
            </a:endParaRPr>
          </a:p>
          <a:p>
            <a:endParaRPr lang="en-GB" sz="1400" dirty="0">
              <a:latin typeface="Comic Sans MS" panose="030F0702030302020204" pitchFamily="66" charset="0"/>
            </a:endParaRPr>
          </a:p>
          <a:p>
            <a:endParaRPr lang="en-GB" sz="3600" dirty="0">
              <a:latin typeface="Comic Sans MS" panose="030F0702030302020204" pitchFamily="66" charset="0"/>
            </a:endParaRPr>
          </a:p>
          <a:p>
            <a:r>
              <a:rPr lang="en-GB" sz="3600" dirty="0">
                <a:latin typeface="Comic Sans MS" panose="030F0702030302020204" pitchFamily="66" charset="0"/>
              </a:rPr>
              <a:t> </a:t>
            </a:r>
          </a:p>
        </p:txBody>
      </p:sp>
      <p:pic>
        <p:nvPicPr>
          <p:cNvPr id="4" name="Picture 3" descr="Scotland's first statue of Mary, Queen of Scots, unveiled outside Linlithgow  Palace | Culture24"/>
          <p:cNvPicPr/>
          <p:nvPr/>
        </p:nvPicPr>
        <p:blipFill rotWithShape="1">
          <a:blip r:embed="rId2">
            <a:extLst>
              <a:ext uri="{28A0092B-C50C-407E-A947-70E740481C1C}">
                <a14:useLocalDpi xmlns:a14="http://schemas.microsoft.com/office/drawing/2010/main" val="0"/>
              </a:ext>
            </a:extLst>
          </a:blip>
          <a:srcRect l="22381" t="592" r="21746" b="1578"/>
          <a:stretch/>
        </p:blipFill>
        <p:spPr bwMode="auto">
          <a:xfrm>
            <a:off x="8713002" y="1594317"/>
            <a:ext cx="2235200" cy="31496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115139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PERSONAL READING</a:t>
            </a:r>
            <a:br>
              <a:rPr lang="en-GB" dirty="0" smtClean="0">
                <a:latin typeface="Comic Sans MS" panose="030F0702030302020204" pitchFamily="66" charset="0"/>
              </a:rPr>
            </a:br>
            <a:r>
              <a:rPr lang="en-GB" sz="2000" dirty="0" smtClean="0">
                <a:latin typeface="Comic Sans MS" panose="030F0702030302020204" pitchFamily="66" charset="0"/>
              </a:rPr>
              <a:t>It is important that you continue to read fiction as much as you can.  Next week we will focus on our personal reading.</a:t>
            </a:r>
            <a:endParaRPr lang="en-GB" dirty="0">
              <a:latin typeface="Comic Sans MS" panose="030F0702030302020204" pitchFamily="66" charset="0"/>
            </a:endParaRPr>
          </a:p>
        </p:txBody>
      </p:sp>
      <p:graphicFrame>
        <p:nvGraphicFramePr>
          <p:cNvPr id="4" name="Content Placeholder 3">
            <a:hlinkClick r:id="" action="ppaction://ole?verb=0"/>
          </p:cNvPr>
          <p:cNvGraphicFramePr>
            <a:graphicFrameLocks noGrp="1" noChangeAspect="1"/>
          </p:cNvGraphicFramePr>
          <p:nvPr>
            <p:ph idx="1"/>
            <p:extLst>
              <p:ext uri="{D42A27DB-BD31-4B8C-83A1-F6EECF244321}">
                <p14:modId xmlns:p14="http://schemas.microsoft.com/office/powerpoint/2010/main" val="445508525"/>
              </p:ext>
            </p:extLst>
          </p:nvPr>
        </p:nvGraphicFramePr>
        <p:xfrm>
          <a:off x="4708525" y="2033588"/>
          <a:ext cx="2774950" cy="3937000"/>
        </p:xfrm>
        <a:graphic>
          <a:graphicData uri="http://schemas.openxmlformats.org/presentationml/2006/ole">
            <mc:AlternateContent xmlns:mc="http://schemas.openxmlformats.org/markup-compatibility/2006">
              <mc:Choice xmlns:v="urn:schemas-microsoft-com:vml" Requires="v">
                <p:oleObj spid="_x0000_s5246" name="Presentation" r:id="rId3" imgW="2774880" imgH="3936960" progId="PowerPoint.Show.12">
                  <p:embed/>
                </p:oleObj>
              </mc:Choice>
              <mc:Fallback>
                <p:oleObj name="Presentation" r:id="rId3" imgW="2774880" imgH="3936960" progId="PowerPoint.Show.12">
                  <p:embed/>
                  <p:pic>
                    <p:nvPicPr>
                      <p:cNvPr id="0" name=""/>
                      <p:cNvPicPr/>
                      <p:nvPr/>
                    </p:nvPicPr>
                    <p:blipFill>
                      <a:blip r:embed="rId4"/>
                      <a:stretch>
                        <a:fillRect/>
                      </a:stretch>
                    </p:blipFill>
                    <p:spPr>
                      <a:xfrm>
                        <a:off x="4708525" y="2033588"/>
                        <a:ext cx="2774950" cy="3937000"/>
                      </a:xfrm>
                      <a:prstGeom prst="rect">
                        <a:avLst/>
                      </a:prstGeom>
                    </p:spPr>
                  </p:pic>
                </p:oleObj>
              </mc:Fallback>
            </mc:AlternateContent>
          </a:graphicData>
        </a:graphic>
      </p:graphicFrame>
      <p:sp>
        <p:nvSpPr>
          <p:cNvPr id="3" name="TextBox 2"/>
          <p:cNvSpPr txBox="1"/>
          <p:nvPr/>
        </p:nvSpPr>
        <p:spPr>
          <a:xfrm>
            <a:off x="7915564" y="3078758"/>
            <a:ext cx="3529171" cy="923330"/>
          </a:xfrm>
          <a:prstGeom prst="rect">
            <a:avLst/>
          </a:prstGeom>
          <a:noFill/>
        </p:spPr>
        <p:txBody>
          <a:bodyPr wrap="none" rtlCol="0">
            <a:spAutoFit/>
          </a:bodyPr>
          <a:lstStyle/>
          <a:p>
            <a:r>
              <a:rPr lang="en-GB" dirty="0" smtClean="0"/>
              <a:t>Click on this page.</a:t>
            </a:r>
          </a:p>
          <a:p>
            <a:endParaRPr lang="en-GB" dirty="0"/>
          </a:p>
          <a:p>
            <a:r>
              <a:rPr lang="en-GB" dirty="0" smtClean="0"/>
              <a:t>Remember to fill out your passport.</a:t>
            </a:r>
            <a:endParaRPr lang="en-GB" dirty="0"/>
          </a:p>
        </p:txBody>
      </p:sp>
    </p:spTree>
    <p:extLst>
      <p:ext uri="{BB962C8B-B14F-4D97-AF65-F5344CB8AC3E}">
        <p14:creationId xmlns:p14="http://schemas.microsoft.com/office/powerpoint/2010/main" val="3091058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145" y="1212623"/>
            <a:ext cx="9144000" cy="5145024"/>
          </a:xfrm>
          <a:prstGeom prst="rect">
            <a:avLst/>
          </a:prstGeom>
        </p:spPr>
      </p:pic>
      <p:sp>
        <p:nvSpPr>
          <p:cNvPr id="3" name="Rectangle 2"/>
          <p:cNvSpPr/>
          <p:nvPr/>
        </p:nvSpPr>
        <p:spPr>
          <a:xfrm>
            <a:off x="4852711" y="3244334"/>
            <a:ext cx="2486578" cy="369332"/>
          </a:xfrm>
          <a:prstGeom prst="rect">
            <a:avLst/>
          </a:prstGeom>
        </p:spPr>
        <p:txBody>
          <a:bodyPr wrap="none">
            <a:spAutoFit/>
          </a:bodyPr>
          <a:lstStyle/>
          <a:p>
            <a:r>
              <a:rPr lang="en-GB" dirty="0">
                <a:solidFill>
                  <a:srgbClr val="00B050"/>
                </a:solidFill>
                <a:latin typeface="Comic Sans MS" panose="030F0702030302020204" pitchFamily="66" charset="0"/>
              </a:rPr>
              <a:t>Health and Wellbeing</a:t>
            </a:r>
          </a:p>
        </p:txBody>
      </p:sp>
      <p:sp>
        <p:nvSpPr>
          <p:cNvPr id="4" name="Rectangle 3"/>
          <p:cNvSpPr/>
          <p:nvPr/>
        </p:nvSpPr>
        <p:spPr>
          <a:xfrm>
            <a:off x="4852711" y="3244334"/>
            <a:ext cx="2486578" cy="369332"/>
          </a:xfrm>
          <a:prstGeom prst="rect">
            <a:avLst/>
          </a:prstGeom>
        </p:spPr>
        <p:txBody>
          <a:bodyPr wrap="none">
            <a:spAutoFit/>
          </a:bodyPr>
          <a:lstStyle/>
          <a:p>
            <a:r>
              <a:rPr lang="en-GB" dirty="0">
                <a:solidFill>
                  <a:srgbClr val="00B050"/>
                </a:solidFill>
                <a:latin typeface="Comic Sans MS" panose="030F0702030302020204" pitchFamily="66" charset="0"/>
              </a:rPr>
              <a:t>Health and Wellbeing</a:t>
            </a:r>
          </a:p>
        </p:txBody>
      </p:sp>
      <p:sp>
        <p:nvSpPr>
          <p:cNvPr id="5" name="Rectangle 4"/>
          <p:cNvSpPr/>
          <p:nvPr/>
        </p:nvSpPr>
        <p:spPr>
          <a:xfrm>
            <a:off x="4852711" y="3244334"/>
            <a:ext cx="2486578" cy="369332"/>
          </a:xfrm>
          <a:prstGeom prst="rect">
            <a:avLst/>
          </a:prstGeom>
        </p:spPr>
        <p:txBody>
          <a:bodyPr wrap="none">
            <a:spAutoFit/>
          </a:bodyPr>
          <a:lstStyle/>
          <a:p>
            <a:r>
              <a:rPr lang="en-GB" dirty="0">
                <a:solidFill>
                  <a:srgbClr val="00B050"/>
                </a:solidFill>
                <a:latin typeface="Comic Sans MS" panose="030F0702030302020204" pitchFamily="66" charset="0"/>
              </a:rPr>
              <a:t>Health and Wellbeing</a:t>
            </a:r>
          </a:p>
        </p:txBody>
      </p:sp>
      <p:sp>
        <p:nvSpPr>
          <p:cNvPr id="6" name="TextBox 5"/>
          <p:cNvSpPr txBox="1"/>
          <p:nvPr/>
        </p:nvSpPr>
        <p:spPr>
          <a:xfrm>
            <a:off x="741145" y="327260"/>
            <a:ext cx="7096815" cy="1200329"/>
          </a:xfrm>
          <a:prstGeom prst="rect">
            <a:avLst/>
          </a:prstGeom>
          <a:noFill/>
        </p:spPr>
        <p:txBody>
          <a:bodyPr wrap="none" rtlCol="0">
            <a:spAutoFit/>
          </a:bodyPr>
          <a:lstStyle/>
          <a:p>
            <a:r>
              <a:rPr lang="en-GB" sz="5400" dirty="0">
                <a:solidFill>
                  <a:srgbClr val="00B050"/>
                </a:solidFill>
                <a:latin typeface="Comic Sans MS" panose="030F0702030302020204" pitchFamily="66" charset="0"/>
              </a:rPr>
              <a:t>Health and Wellbeing</a:t>
            </a:r>
          </a:p>
          <a:p>
            <a:endParaRPr lang="en-GB" dirty="0"/>
          </a:p>
        </p:txBody>
      </p:sp>
    </p:spTree>
    <p:extLst>
      <p:ext uri="{BB962C8B-B14F-4D97-AF65-F5344CB8AC3E}">
        <p14:creationId xmlns:p14="http://schemas.microsoft.com/office/powerpoint/2010/main" val="40611783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2434" y="646035"/>
            <a:ext cx="10042358" cy="7386638"/>
          </a:xfrm>
          <a:prstGeom prst="rect">
            <a:avLst/>
          </a:prstGeom>
        </p:spPr>
        <p:txBody>
          <a:bodyPr wrap="square">
            <a:spAutoFit/>
          </a:bodyPr>
          <a:lstStyle/>
          <a:p>
            <a:r>
              <a:rPr lang="en-GB" sz="4400" dirty="0">
                <a:solidFill>
                  <a:srgbClr val="00B050"/>
                </a:solidFill>
                <a:latin typeface="Comic Sans MS" panose="030F0702030302020204" pitchFamily="66" charset="0"/>
              </a:rPr>
              <a:t>Health and Wellbeing</a:t>
            </a:r>
          </a:p>
          <a:p>
            <a:endParaRPr lang="en-GB" sz="4400" b="1" dirty="0" smtClean="0">
              <a:solidFill>
                <a:srgbClr val="00B0F0"/>
              </a:solidFill>
              <a:latin typeface="Comic Sans MS" panose="030F0702030302020204" pitchFamily="66" charset="0"/>
            </a:endParaRPr>
          </a:p>
          <a:p>
            <a:r>
              <a:rPr lang="en-GB" sz="4400" b="1" dirty="0" smtClean="0">
                <a:solidFill>
                  <a:srgbClr val="00B0F0"/>
                </a:solidFill>
                <a:latin typeface="Comic Sans MS" panose="030F0702030302020204" pitchFamily="66" charset="0"/>
              </a:rPr>
              <a:t>Joe </a:t>
            </a:r>
            <a:r>
              <a:rPr lang="en-GB" sz="4400" b="1" dirty="0">
                <a:solidFill>
                  <a:srgbClr val="00B0F0"/>
                </a:solidFill>
                <a:latin typeface="Comic Sans MS" panose="030F0702030302020204" pitchFamily="66" charset="0"/>
              </a:rPr>
              <a:t>Wicks’ PE </a:t>
            </a:r>
            <a:r>
              <a:rPr lang="en-GB" sz="4400" b="1" dirty="0" smtClean="0">
                <a:solidFill>
                  <a:srgbClr val="00B0F0"/>
                </a:solidFill>
                <a:latin typeface="Comic Sans MS" panose="030F0702030302020204" pitchFamily="66" charset="0"/>
              </a:rPr>
              <a:t>lessons</a:t>
            </a:r>
          </a:p>
          <a:p>
            <a:endParaRPr lang="en-GB" b="1" dirty="0">
              <a:solidFill>
                <a:srgbClr val="343434"/>
              </a:solidFill>
              <a:latin typeface="Comic Sans MS" panose="030F0702030302020204" pitchFamily="66" charset="0"/>
            </a:endParaRPr>
          </a:p>
          <a:p>
            <a:endParaRPr lang="en-GB" b="1" dirty="0" smtClean="0">
              <a:solidFill>
                <a:srgbClr val="343434"/>
              </a:solidFill>
              <a:latin typeface="Comic Sans MS" panose="030F0702030302020204" pitchFamily="66" charset="0"/>
            </a:endParaRPr>
          </a:p>
          <a:p>
            <a:endParaRPr lang="en-GB" b="1" dirty="0" smtClean="0">
              <a:solidFill>
                <a:srgbClr val="343434"/>
              </a:solidFill>
              <a:latin typeface="Comic Sans MS" panose="030F0702030302020204" pitchFamily="66" charset="0"/>
            </a:endParaRPr>
          </a:p>
          <a:p>
            <a:r>
              <a:rPr lang="en-GB" b="1" dirty="0" smtClean="0">
                <a:solidFill>
                  <a:srgbClr val="343434"/>
                </a:solidFill>
                <a:latin typeface="Comic Sans MS" panose="030F0702030302020204" pitchFamily="66" charset="0"/>
              </a:rPr>
              <a:t>This is a great way to start the day.  </a:t>
            </a:r>
            <a:endParaRPr lang="en-GB" b="1" dirty="0">
              <a:solidFill>
                <a:srgbClr val="343434"/>
              </a:solidFill>
              <a:latin typeface="Comic Sans MS" panose="030F0702030302020204" pitchFamily="66" charset="0"/>
            </a:endParaRPr>
          </a:p>
          <a:p>
            <a:endParaRPr lang="en-GB" b="1" dirty="0">
              <a:solidFill>
                <a:srgbClr val="343434"/>
              </a:solidFill>
              <a:latin typeface="Comic Sans MS" panose="030F0702030302020204" pitchFamily="66" charset="0"/>
            </a:endParaRPr>
          </a:p>
          <a:p>
            <a:r>
              <a:rPr lang="en-GB" b="1" dirty="0" smtClean="0">
                <a:solidFill>
                  <a:srgbClr val="343434"/>
                </a:solidFill>
                <a:latin typeface="Comic Sans MS" panose="030F0702030302020204" pitchFamily="66" charset="0"/>
              </a:rPr>
              <a:t>These sessions are </a:t>
            </a:r>
            <a:r>
              <a:rPr lang="en-GB" b="1" dirty="0" smtClean="0">
                <a:latin typeface="Comic Sans MS" panose="030F0702030302020204" pitchFamily="66" charset="0"/>
              </a:rPr>
              <a:t>live </a:t>
            </a:r>
            <a:r>
              <a:rPr lang="en-GB" b="1" dirty="0">
                <a:latin typeface="Comic Sans MS" panose="030F0702030302020204" pitchFamily="66" charset="0"/>
              </a:rPr>
              <a:t>on YouTube on Mondays, Wednesdays and Fridays at </a:t>
            </a:r>
            <a:r>
              <a:rPr lang="en-GB" b="1" dirty="0" smtClean="0">
                <a:latin typeface="Comic Sans MS" panose="030F0702030302020204" pitchFamily="66" charset="0"/>
              </a:rPr>
              <a:t>9am.</a:t>
            </a:r>
            <a:endParaRPr lang="en-GB" b="1" dirty="0">
              <a:latin typeface="Comic Sans MS" panose="030F0702030302020204" pitchFamily="66" charset="0"/>
            </a:endParaRPr>
          </a:p>
          <a:p>
            <a:endParaRPr lang="en-GB" b="1" dirty="0">
              <a:solidFill>
                <a:srgbClr val="343434"/>
              </a:solidFill>
              <a:latin typeface="Comic Sans MS" panose="030F0702030302020204" pitchFamily="66" charset="0"/>
            </a:endParaRPr>
          </a:p>
          <a:p>
            <a:r>
              <a:rPr lang="en-GB" b="1" dirty="0" smtClean="0">
                <a:solidFill>
                  <a:srgbClr val="343434"/>
                </a:solidFill>
                <a:latin typeface="Comic Sans MS" panose="030F0702030302020204" pitchFamily="66" charset="0"/>
              </a:rPr>
              <a:t>They are 20-minutes</a:t>
            </a:r>
            <a:r>
              <a:rPr lang="en-GB" b="1" dirty="0">
                <a:solidFill>
                  <a:srgbClr val="343434"/>
                </a:solidFill>
                <a:latin typeface="Comic Sans MS" panose="030F0702030302020204" pitchFamily="66" charset="0"/>
              </a:rPr>
              <a:t>, half the length of last </a:t>
            </a:r>
            <a:r>
              <a:rPr lang="en-GB" b="1" dirty="0" smtClean="0">
                <a:solidFill>
                  <a:srgbClr val="343434"/>
                </a:solidFill>
                <a:latin typeface="Comic Sans MS" panose="030F0702030302020204" pitchFamily="66" charset="0"/>
              </a:rPr>
              <a:t>lockdown’s sessions.</a:t>
            </a:r>
            <a:endParaRPr lang="en-GB" b="1" dirty="0">
              <a:solidFill>
                <a:srgbClr val="343434"/>
              </a:solidFill>
              <a:latin typeface="Comic Sans MS" panose="030F0702030302020204" pitchFamily="66" charset="0"/>
            </a:endParaRPr>
          </a:p>
          <a:p>
            <a:endParaRPr lang="en-GB" b="1" dirty="0" smtClean="0">
              <a:solidFill>
                <a:srgbClr val="343434"/>
              </a:solidFill>
              <a:latin typeface="Comic Sans MS" panose="030F0702030302020204" pitchFamily="66" charset="0"/>
            </a:endParaRPr>
          </a:p>
          <a:p>
            <a:endParaRPr lang="en-GB" b="1" dirty="0">
              <a:solidFill>
                <a:srgbClr val="343434"/>
              </a:solidFill>
              <a:latin typeface="Comic Sans MS" panose="030F0702030302020204" pitchFamily="66" charset="0"/>
            </a:endParaRPr>
          </a:p>
          <a:p>
            <a:r>
              <a:rPr lang="en-GB" b="1" dirty="0" smtClean="0">
                <a:solidFill>
                  <a:srgbClr val="343434"/>
                </a:solidFill>
                <a:latin typeface="Comic Sans MS" panose="030F0702030302020204" pitchFamily="66" charset="0"/>
              </a:rPr>
              <a:t>They do not </a:t>
            </a:r>
            <a:r>
              <a:rPr lang="en-GB" b="1" dirty="0">
                <a:solidFill>
                  <a:srgbClr val="343434"/>
                </a:solidFill>
                <a:latin typeface="Comic Sans MS" panose="030F0702030302020204" pitchFamily="66" charset="0"/>
              </a:rPr>
              <a:t>require any specialist equipment or large amounts of space</a:t>
            </a:r>
            <a:r>
              <a:rPr lang="en-GB" b="1" dirty="0" smtClean="0">
                <a:solidFill>
                  <a:srgbClr val="343434"/>
                </a:solidFill>
                <a:latin typeface="Comic Sans MS" panose="030F0702030302020204" pitchFamily="66" charset="0"/>
              </a:rPr>
              <a:t>.</a:t>
            </a:r>
          </a:p>
          <a:p>
            <a:endParaRPr lang="en-GB" b="0" i="0" dirty="0">
              <a:solidFill>
                <a:srgbClr val="343434"/>
              </a:solidFill>
              <a:effectLst/>
              <a:latin typeface="Comic Sans MS" panose="030F0702030302020204" pitchFamily="66" charset="0"/>
            </a:endParaRPr>
          </a:p>
          <a:p>
            <a:endParaRPr lang="en-GB" dirty="0" smtClean="0">
              <a:solidFill>
                <a:srgbClr val="343434"/>
              </a:solidFill>
              <a:latin typeface="open-sans"/>
            </a:endParaRPr>
          </a:p>
          <a:p>
            <a:r>
              <a:rPr lang="en-GB" b="0" i="0" dirty="0" smtClean="0">
                <a:solidFill>
                  <a:srgbClr val="343434"/>
                </a:solidFill>
                <a:effectLst/>
                <a:latin typeface="open-sans"/>
                <a:hlinkClick r:id="rId2"/>
              </a:rPr>
              <a:t>ttps://www.youtube.com/channel/UCAxW1XT0iEJo0TYlRfn6rYQ</a:t>
            </a:r>
            <a:endParaRPr lang="en-GB" b="0" i="0" dirty="0">
              <a:solidFill>
                <a:srgbClr val="343434"/>
              </a:solidFill>
              <a:effectLst/>
              <a:latin typeface="open-sans"/>
            </a:endParaRPr>
          </a:p>
          <a:p>
            <a:endParaRPr lang="en-GB" dirty="0" smtClean="0">
              <a:solidFill>
                <a:srgbClr val="343434"/>
              </a:solidFill>
              <a:latin typeface="open-sans"/>
            </a:endParaRPr>
          </a:p>
          <a:p>
            <a:endParaRPr lang="en-GB" b="0" i="0" dirty="0">
              <a:solidFill>
                <a:srgbClr val="343434"/>
              </a:solidFill>
              <a:effectLst/>
              <a:latin typeface="open-sans"/>
            </a:endParaRPr>
          </a:p>
          <a:p>
            <a:endParaRPr lang="en-GB" dirty="0" smtClean="0">
              <a:solidFill>
                <a:srgbClr val="343434"/>
              </a:solidFill>
              <a:latin typeface="open-sans"/>
            </a:endParaRPr>
          </a:p>
          <a:p>
            <a:endParaRPr lang="en-GB" b="0" i="0" dirty="0">
              <a:solidFill>
                <a:srgbClr val="343434"/>
              </a:solidFill>
              <a:effectLst/>
              <a:latin typeface="open-sans"/>
            </a:endParaRPr>
          </a:p>
        </p:txBody>
      </p:sp>
      <p:pic>
        <p:nvPicPr>
          <p:cNvPr id="3" name="Picture 2" descr="Call for free fitness videos to boost exercise during th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5318" y="223786"/>
            <a:ext cx="4514248" cy="2526288"/>
          </a:xfrm>
          <a:prstGeom prst="rect">
            <a:avLst/>
          </a:prstGeom>
        </p:spPr>
      </p:pic>
    </p:spTree>
    <p:extLst>
      <p:ext uri="{BB962C8B-B14F-4D97-AF65-F5344CB8AC3E}">
        <p14:creationId xmlns:p14="http://schemas.microsoft.com/office/powerpoint/2010/main" val="2538769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5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0360" y="273685"/>
            <a:ext cx="10515600" cy="1325563"/>
          </a:xfrm>
        </p:spPr>
        <p:txBody>
          <a:bodyPr>
            <a:normAutofit fontScale="90000"/>
          </a:bodyPr>
          <a:lstStyle/>
          <a:p>
            <a:r>
              <a:rPr lang="en-GB" dirty="0"/>
              <a:t/>
            </a:r>
            <a:br>
              <a:rPr lang="en-GB" dirty="0"/>
            </a:br>
            <a:r>
              <a:rPr lang="en-GB" sz="2200" b="1" dirty="0" smtClean="0">
                <a:solidFill>
                  <a:srgbClr val="0070C0"/>
                </a:solidFill>
                <a:latin typeface="Comic Sans MS" panose="030F0702030302020204" pitchFamily="66" charset="0"/>
              </a:rPr>
              <a:t>ONLINE </a:t>
            </a:r>
            <a:r>
              <a:rPr lang="en-GB" sz="2200" b="1" dirty="0">
                <a:solidFill>
                  <a:srgbClr val="0070C0"/>
                </a:solidFill>
                <a:latin typeface="Comic Sans MS" panose="030F0702030302020204" pitchFamily="66" charset="0"/>
              </a:rPr>
              <a:t>LESSONS </a:t>
            </a:r>
            <a:br>
              <a:rPr lang="en-GB" sz="2200" b="1" dirty="0">
                <a:solidFill>
                  <a:srgbClr val="0070C0"/>
                </a:solidFill>
                <a:latin typeface="Comic Sans MS" panose="030F0702030302020204" pitchFamily="66" charset="0"/>
              </a:rPr>
            </a:br>
            <a:r>
              <a:rPr lang="en-GB" sz="2200" b="1" dirty="0">
                <a:solidFill>
                  <a:srgbClr val="0070C0"/>
                </a:solidFill>
                <a:latin typeface="Comic Sans MS" panose="030F0702030302020204" pitchFamily="66" charset="0"/>
              </a:rPr>
              <a:t>for week </a:t>
            </a:r>
            <a:r>
              <a:rPr lang="en-GB" sz="2200" b="1" dirty="0" smtClean="0">
                <a:solidFill>
                  <a:srgbClr val="0070C0"/>
                </a:solidFill>
                <a:latin typeface="Comic Sans MS" panose="030F0702030302020204" pitchFamily="66" charset="0"/>
              </a:rPr>
              <a:t>commencing Monday </a:t>
            </a:r>
            <a:r>
              <a:rPr lang="en-GB" sz="2200" b="1" dirty="0" smtClean="0">
                <a:solidFill>
                  <a:srgbClr val="0070C0"/>
                </a:solidFill>
                <a:latin typeface="Comic Sans MS" panose="030F0702030302020204" pitchFamily="66" charset="0"/>
              </a:rPr>
              <a:t>8th</a:t>
            </a:r>
            <a:r>
              <a:rPr lang="en-GB" sz="2200" b="1" dirty="0" smtClean="0">
                <a:solidFill>
                  <a:srgbClr val="0070C0"/>
                </a:solidFill>
                <a:latin typeface="Comic Sans MS" panose="030F0702030302020204" pitchFamily="66" charset="0"/>
              </a:rPr>
              <a:t> </a:t>
            </a:r>
            <a:r>
              <a:rPr lang="en-GB" sz="2200" b="1" dirty="0" smtClean="0">
                <a:solidFill>
                  <a:srgbClr val="0070C0"/>
                </a:solidFill>
                <a:latin typeface="Comic Sans MS" panose="030F0702030302020204" pitchFamily="66" charset="0"/>
              </a:rPr>
              <a:t>March 2021</a:t>
            </a:r>
            <a:r>
              <a:rPr lang="en-GB" b="1" dirty="0" smtClean="0">
                <a:solidFill>
                  <a:srgbClr val="7030A0"/>
                </a:solidFill>
                <a:latin typeface="Comic Sans MS" panose="030F0702030302020204" pitchFamily="66" charset="0"/>
              </a:rPr>
              <a:t/>
            </a:r>
            <a:br>
              <a:rPr lang="en-GB" b="1" dirty="0" smtClean="0">
                <a:solidFill>
                  <a:srgbClr val="7030A0"/>
                </a:solidFill>
                <a:latin typeface="Comic Sans MS" panose="030F0702030302020204" pitchFamily="66" charset="0"/>
              </a:rPr>
            </a:br>
            <a:r>
              <a:rPr lang="en-GB" sz="2000" dirty="0" smtClean="0">
                <a:latin typeface="Comic Sans MS" panose="030F0702030302020204" pitchFamily="66" charset="0"/>
              </a:rPr>
              <a:t> </a:t>
            </a:r>
            <a:r>
              <a:rPr lang="en-GB" sz="2000" dirty="0" smtClean="0">
                <a:solidFill>
                  <a:srgbClr val="7030A0"/>
                </a:solidFill>
                <a:latin typeface="Comic Sans MS" panose="030F0702030302020204" pitchFamily="66" charset="0"/>
              </a:rPr>
              <a:t/>
            </a:r>
            <a:br>
              <a:rPr lang="en-GB" sz="2000" dirty="0" smtClean="0">
                <a:solidFill>
                  <a:srgbClr val="7030A0"/>
                </a:solidFill>
                <a:latin typeface="Comic Sans MS" panose="030F0702030302020204" pitchFamily="66" charset="0"/>
              </a:rPr>
            </a:br>
            <a:r>
              <a:rPr lang="en-GB" sz="2000" dirty="0">
                <a:solidFill>
                  <a:srgbClr val="7030A0"/>
                </a:solidFill>
                <a:latin typeface="Comic Sans MS" panose="030F0702030302020204" pitchFamily="66" charset="0"/>
              </a:rPr>
              <a:t> </a:t>
            </a:r>
            <a:r>
              <a:rPr lang="en-GB" sz="2000" dirty="0" smtClean="0">
                <a:solidFill>
                  <a:srgbClr val="7030A0"/>
                </a:solidFill>
                <a:latin typeface="Comic Sans MS" panose="030F0702030302020204" pitchFamily="66" charset="0"/>
              </a:rPr>
              <a:t>                                                   </a:t>
            </a:r>
            <a:endParaRPr lang="en-GB" sz="2000" dirty="0">
              <a:solidFill>
                <a:srgbClr val="7030A0"/>
              </a:solidFill>
              <a:latin typeface="Comic Sans MS" panose="030F0702030302020204" pitchFamily="66"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611093317"/>
              </p:ext>
            </p:extLst>
          </p:nvPr>
        </p:nvGraphicFramePr>
        <p:xfrm>
          <a:off x="490889" y="1376413"/>
          <a:ext cx="10007719" cy="5509578"/>
        </p:xfrm>
        <a:graphic>
          <a:graphicData uri="http://schemas.openxmlformats.org/drawingml/2006/table">
            <a:tbl>
              <a:tblPr firstRow="1" bandRow="1">
                <a:tableStyleId>{5C22544A-7EE6-4342-B048-85BDC9FD1C3A}</a:tableStyleId>
              </a:tblPr>
              <a:tblGrid>
                <a:gridCol w="1670191">
                  <a:extLst>
                    <a:ext uri="{9D8B030D-6E8A-4147-A177-3AD203B41FA5}">
                      <a16:colId xmlns:a16="http://schemas.microsoft.com/office/drawing/2014/main" val="821586757"/>
                    </a:ext>
                  </a:extLst>
                </a:gridCol>
                <a:gridCol w="3818875">
                  <a:extLst>
                    <a:ext uri="{9D8B030D-6E8A-4147-A177-3AD203B41FA5}">
                      <a16:colId xmlns:a16="http://schemas.microsoft.com/office/drawing/2014/main" val="474766522"/>
                    </a:ext>
                  </a:extLst>
                </a:gridCol>
                <a:gridCol w="3274816">
                  <a:extLst>
                    <a:ext uri="{9D8B030D-6E8A-4147-A177-3AD203B41FA5}">
                      <a16:colId xmlns:a16="http://schemas.microsoft.com/office/drawing/2014/main" val="1385853734"/>
                    </a:ext>
                  </a:extLst>
                </a:gridCol>
                <a:gridCol w="1243837">
                  <a:extLst>
                    <a:ext uri="{9D8B030D-6E8A-4147-A177-3AD203B41FA5}">
                      <a16:colId xmlns:a16="http://schemas.microsoft.com/office/drawing/2014/main" val="2615482920"/>
                    </a:ext>
                  </a:extLst>
                </a:gridCol>
              </a:tblGrid>
              <a:tr h="385010">
                <a:tc>
                  <a:txBody>
                    <a:bodyPr/>
                    <a:lstStyle/>
                    <a:p>
                      <a:r>
                        <a:rPr lang="en-GB" dirty="0" smtClean="0">
                          <a:solidFill>
                            <a:schemeClr val="tx1"/>
                          </a:solidFill>
                        </a:rPr>
                        <a:t>Monday</a:t>
                      </a:r>
                      <a:endParaRPr lang="en-GB" dirty="0">
                        <a:solidFill>
                          <a:schemeClr val="tx1"/>
                        </a:solidFill>
                      </a:endParaRPr>
                    </a:p>
                  </a:txBody>
                  <a:tcPr>
                    <a:solidFill>
                      <a:schemeClr val="accent1">
                        <a:lumMod val="40000"/>
                        <a:lumOff val="60000"/>
                      </a:schemeClr>
                    </a:solidFill>
                  </a:tcPr>
                </a:tc>
                <a:tc>
                  <a:txBody>
                    <a:bodyPr/>
                    <a:lstStyle/>
                    <a:p>
                      <a:r>
                        <a:rPr lang="en-GB" baseline="0" dirty="0" smtClean="0">
                          <a:solidFill>
                            <a:schemeClr val="tx1"/>
                          </a:solidFill>
                        </a:rPr>
                        <a:t>8</a:t>
                      </a:r>
                      <a:r>
                        <a:rPr lang="en-GB" baseline="30000" dirty="0" smtClean="0">
                          <a:solidFill>
                            <a:schemeClr val="tx1"/>
                          </a:solidFill>
                        </a:rPr>
                        <a:t>th</a:t>
                      </a:r>
                      <a:r>
                        <a:rPr lang="en-GB" baseline="0" dirty="0" smtClean="0">
                          <a:solidFill>
                            <a:schemeClr val="tx1"/>
                          </a:solidFill>
                        </a:rPr>
                        <a:t> March </a:t>
                      </a:r>
                      <a:endParaRPr lang="en-GB" dirty="0">
                        <a:solidFill>
                          <a:schemeClr val="tx1"/>
                        </a:solidFill>
                      </a:endParaRPr>
                    </a:p>
                  </a:txBody>
                  <a:tcPr>
                    <a:solidFill>
                      <a:schemeClr val="accent1">
                        <a:lumMod val="40000"/>
                        <a:lumOff val="60000"/>
                      </a:schemeClr>
                    </a:solidFill>
                  </a:tcPr>
                </a:tc>
                <a:tc>
                  <a:txBody>
                    <a:bodyPr/>
                    <a:lstStyle/>
                    <a:p>
                      <a:r>
                        <a:rPr lang="en-GB" dirty="0" smtClean="0">
                          <a:solidFill>
                            <a:schemeClr val="tx1"/>
                          </a:solidFill>
                        </a:rPr>
                        <a:t>Check-in</a:t>
                      </a:r>
                      <a:endParaRPr lang="en-GB" dirty="0">
                        <a:solidFill>
                          <a:schemeClr val="tx1"/>
                        </a:solidFill>
                      </a:endParaRPr>
                    </a:p>
                  </a:txBody>
                  <a:tcPr>
                    <a:solidFill>
                      <a:schemeClr val="accent1">
                        <a:lumMod val="40000"/>
                        <a:lumOff val="60000"/>
                      </a:schemeClr>
                    </a:solidFill>
                  </a:tcPr>
                </a:tc>
                <a:tc>
                  <a:txBody>
                    <a:bodyPr/>
                    <a:lstStyle/>
                    <a:p>
                      <a:r>
                        <a:rPr lang="en-GB" dirty="0" smtClean="0">
                          <a:solidFill>
                            <a:schemeClr val="tx1"/>
                          </a:solidFill>
                        </a:rPr>
                        <a:t>09:30</a:t>
                      </a:r>
                      <a:endParaRPr lang="en-GB"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453574797"/>
                  </a:ext>
                </a:extLst>
              </a:tr>
              <a:tr h="442762">
                <a:tc>
                  <a:txBody>
                    <a:bodyPr/>
                    <a:lstStyle/>
                    <a:p>
                      <a:r>
                        <a:rPr lang="en-GB" b="1" dirty="0" smtClean="0"/>
                        <a:t>Monday</a:t>
                      </a:r>
                      <a:endParaRPr lang="en-GB" b="1" dirty="0"/>
                    </a:p>
                  </a:txBody>
                  <a:tcPr>
                    <a:solidFill>
                      <a:schemeClr val="accent1">
                        <a:lumMod val="40000"/>
                        <a:lumOff val="60000"/>
                      </a:schemeClr>
                    </a:solidFill>
                  </a:tcPr>
                </a:tc>
                <a:tc>
                  <a:txBody>
                    <a:bodyPr/>
                    <a:lstStyle/>
                    <a:p>
                      <a:r>
                        <a:rPr lang="en-GB" b="1" baseline="0" dirty="0" smtClean="0"/>
                        <a:t> 8</a:t>
                      </a:r>
                      <a:r>
                        <a:rPr lang="en-GB" b="1" baseline="30000" dirty="0" smtClean="0"/>
                        <a:t>th</a:t>
                      </a:r>
                      <a:r>
                        <a:rPr lang="en-GB" b="1" baseline="0" dirty="0" smtClean="0"/>
                        <a:t> March</a:t>
                      </a:r>
                      <a:endParaRPr lang="en-GB" b="1" dirty="0"/>
                    </a:p>
                  </a:txBody>
                  <a:tcPr>
                    <a:solidFill>
                      <a:schemeClr val="accent1">
                        <a:lumMod val="40000"/>
                        <a:lumOff val="60000"/>
                      </a:schemeClr>
                    </a:solidFill>
                  </a:tcPr>
                </a:tc>
                <a:tc>
                  <a:txBody>
                    <a:bodyPr/>
                    <a:lstStyle/>
                    <a:p>
                      <a:r>
                        <a:rPr lang="en-GB" b="1" dirty="0" smtClean="0"/>
                        <a:t>Numeracy</a:t>
                      </a:r>
                      <a:r>
                        <a:rPr lang="en-GB" b="1" baseline="0" dirty="0" smtClean="0"/>
                        <a:t> (Guidance for page 42 and page 45- multiplying a 2 digit by a single digit and a 3 digit by a single digit).</a:t>
                      </a:r>
                      <a:endParaRPr lang="en-GB" b="1" dirty="0"/>
                    </a:p>
                  </a:txBody>
                  <a:tcPr>
                    <a:solidFill>
                      <a:schemeClr val="accent1">
                        <a:lumMod val="40000"/>
                        <a:lumOff val="60000"/>
                      </a:schemeClr>
                    </a:solidFill>
                  </a:tcPr>
                </a:tc>
                <a:tc>
                  <a:txBody>
                    <a:bodyPr/>
                    <a:lstStyle/>
                    <a:p>
                      <a:r>
                        <a:rPr lang="en-GB" b="1" dirty="0" smtClean="0"/>
                        <a:t>11:30</a:t>
                      </a:r>
                      <a:endParaRPr lang="en-GB" b="1" dirty="0"/>
                    </a:p>
                  </a:txBody>
                  <a:tcPr>
                    <a:solidFill>
                      <a:schemeClr val="accent1">
                        <a:lumMod val="40000"/>
                        <a:lumOff val="60000"/>
                      </a:schemeClr>
                    </a:solidFill>
                  </a:tcPr>
                </a:tc>
                <a:extLst>
                  <a:ext uri="{0D108BD9-81ED-4DB2-BD59-A6C34878D82A}">
                    <a16:rowId xmlns:a16="http://schemas.microsoft.com/office/drawing/2014/main" val="460895350"/>
                  </a:ext>
                </a:extLst>
              </a:tr>
              <a:tr h="433137">
                <a:tc>
                  <a:txBody>
                    <a:bodyPr/>
                    <a:lstStyle/>
                    <a:p>
                      <a:r>
                        <a:rPr lang="en-GB" b="1" dirty="0" smtClean="0"/>
                        <a:t>Tuesday</a:t>
                      </a:r>
                      <a:endParaRPr lang="en-GB" b="1" dirty="0"/>
                    </a:p>
                  </a:txBody>
                  <a:tcPr>
                    <a:solidFill>
                      <a:schemeClr val="accent1">
                        <a:lumMod val="40000"/>
                        <a:lumOff val="60000"/>
                      </a:schemeClr>
                    </a:solidFill>
                  </a:tcPr>
                </a:tc>
                <a:tc>
                  <a:txBody>
                    <a:bodyPr/>
                    <a:lstStyle/>
                    <a:p>
                      <a:r>
                        <a:rPr lang="en-GB" b="1" dirty="0" smtClean="0"/>
                        <a:t>9th </a:t>
                      </a:r>
                      <a:r>
                        <a:rPr lang="en-GB" b="1" dirty="0" smtClean="0"/>
                        <a:t>March</a:t>
                      </a:r>
                      <a:endParaRPr lang="en-GB" b="1" dirty="0"/>
                    </a:p>
                  </a:txBody>
                  <a:tcPr>
                    <a:solidFill>
                      <a:schemeClr val="accent1">
                        <a:lumMod val="40000"/>
                        <a:lumOff val="60000"/>
                      </a:schemeClr>
                    </a:solidFill>
                  </a:tcPr>
                </a:tc>
                <a:tc>
                  <a:txBody>
                    <a:bodyPr/>
                    <a:lstStyle/>
                    <a:p>
                      <a:r>
                        <a:rPr lang="en-GB" b="1" dirty="0" smtClean="0"/>
                        <a:t>Comprehension</a:t>
                      </a:r>
                      <a:r>
                        <a:rPr lang="en-GB" b="1" baseline="0" dirty="0" smtClean="0"/>
                        <a:t> Lesson – Tail to Tail</a:t>
                      </a:r>
                      <a:endParaRPr lang="en-GB" b="1" dirty="0"/>
                    </a:p>
                  </a:txBody>
                  <a:tcPr>
                    <a:solidFill>
                      <a:schemeClr val="accent1">
                        <a:lumMod val="40000"/>
                        <a:lumOff val="60000"/>
                      </a:schemeClr>
                    </a:solidFill>
                  </a:tcPr>
                </a:tc>
                <a:tc>
                  <a:txBody>
                    <a:bodyPr/>
                    <a:lstStyle/>
                    <a:p>
                      <a:r>
                        <a:rPr lang="en-GB" b="1" dirty="0" smtClean="0"/>
                        <a:t>11:00</a:t>
                      </a:r>
                      <a:endParaRPr lang="en-GB" b="1" dirty="0"/>
                    </a:p>
                  </a:txBody>
                  <a:tcPr>
                    <a:solidFill>
                      <a:schemeClr val="accent1">
                        <a:lumMod val="40000"/>
                        <a:lumOff val="60000"/>
                      </a:schemeClr>
                    </a:solidFill>
                  </a:tcPr>
                </a:tc>
                <a:extLst>
                  <a:ext uri="{0D108BD9-81ED-4DB2-BD59-A6C34878D82A}">
                    <a16:rowId xmlns:a16="http://schemas.microsoft.com/office/drawing/2014/main" val="3914082719"/>
                  </a:ext>
                </a:extLst>
              </a:tr>
              <a:tr h="511376">
                <a:tc>
                  <a:txBody>
                    <a:bodyPr/>
                    <a:lstStyle/>
                    <a:p>
                      <a:r>
                        <a:rPr lang="en-GB" b="1" dirty="0" smtClean="0"/>
                        <a:t>Wednesday</a:t>
                      </a:r>
                      <a:endParaRPr lang="en-GB" b="1" dirty="0"/>
                    </a:p>
                  </a:txBody>
                  <a:tcPr>
                    <a:solidFill>
                      <a:schemeClr val="accent1">
                        <a:lumMod val="40000"/>
                        <a:lumOff val="60000"/>
                      </a:schemeClr>
                    </a:solidFill>
                  </a:tcPr>
                </a:tc>
                <a:tc>
                  <a:txBody>
                    <a:bodyPr/>
                    <a:lstStyle/>
                    <a:p>
                      <a:r>
                        <a:rPr lang="en-GB" b="1" baseline="0" dirty="0" smtClean="0"/>
                        <a:t>10th </a:t>
                      </a:r>
                      <a:r>
                        <a:rPr lang="en-GB" b="1" baseline="0" dirty="0" smtClean="0"/>
                        <a:t>March</a:t>
                      </a:r>
                      <a:endParaRPr lang="en-GB" b="1" dirty="0"/>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smtClean="0"/>
                        <a:t>Numeracy (Guidance for page 43 and 44, multiplying a 2 digit number by a 2 digit number).</a:t>
                      </a:r>
                      <a:endParaRPr lang="en-GB" b="1" dirty="0" smtClean="0"/>
                    </a:p>
                    <a:p>
                      <a:endParaRPr lang="en-GB" b="1" dirty="0"/>
                    </a:p>
                  </a:txBody>
                  <a:tcPr>
                    <a:solidFill>
                      <a:schemeClr val="accent1">
                        <a:lumMod val="40000"/>
                        <a:lumOff val="60000"/>
                      </a:schemeClr>
                    </a:solidFill>
                  </a:tcPr>
                </a:tc>
                <a:tc>
                  <a:txBody>
                    <a:bodyPr/>
                    <a:lstStyle/>
                    <a:p>
                      <a:r>
                        <a:rPr lang="en-GB" b="1" dirty="0" smtClean="0"/>
                        <a:t>O9:30</a:t>
                      </a:r>
                      <a:endParaRPr lang="en-GB" b="1" dirty="0"/>
                    </a:p>
                  </a:txBody>
                  <a:tcPr>
                    <a:solidFill>
                      <a:schemeClr val="accent1">
                        <a:lumMod val="40000"/>
                        <a:lumOff val="60000"/>
                      </a:schemeClr>
                    </a:solidFill>
                  </a:tcPr>
                </a:tc>
                <a:extLst>
                  <a:ext uri="{0D108BD9-81ED-4DB2-BD59-A6C34878D82A}">
                    <a16:rowId xmlns:a16="http://schemas.microsoft.com/office/drawing/2014/main" val="853336813"/>
                  </a:ext>
                </a:extLst>
              </a:tr>
              <a:tr h="511376">
                <a:tc>
                  <a:txBody>
                    <a:bodyPr/>
                    <a:lstStyle/>
                    <a:p>
                      <a:r>
                        <a:rPr lang="en-GB" b="1" dirty="0" smtClean="0"/>
                        <a:t>Wednesday </a:t>
                      </a:r>
                      <a:endParaRPr lang="en-GB" b="1" dirty="0"/>
                    </a:p>
                  </a:txBody>
                  <a:tcPr>
                    <a:solidFill>
                      <a:schemeClr val="accent1">
                        <a:lumMod val="40000"/>
                        <a:lumOff val="60000"/>
                      </a:schemeClr>
                    </a:solidFill>
                  </a:tcPr>
                </a:tc>
                <a:tc>
                  <a:txBody>
                    <a:bodyPr/>
                    <a:lstStyle/>
                    <a:p>
                      <a:r>
                        <a:rPr lang="en-GB" b="1" dirty="0" smtClean="0"/>
                        <a:t>10</a:t>
                      </a:r>
                      <a:r>
                        <a:rPr lang="en-GB" b="1" baseline="30000" dirty="0" smtClean="0"/>
                        <a:t>th</a:t>
                      </a:r>
                      <a:r>
                        <a:rPr lang="en-GB" b="1" dirty="0" smtClean="0"/>
                        <a:t> March </a:t>
                      </a:r>
                      <a:endParaRPr lang="en-GB" b="1" dirty="0"/>
                    </a:p>
                  </a:txBody>
                  <a:tcPr>
                    <a:solidFill>
                      <a:schemeClr val="accent1">
                        <a:lumMod val="40000"/>
                        <a:lumOff val="60000"/>
                      </a:schemeClr>
                    </a:solidFill>
                  </a:tcPr>
                </a:tc>
                <a:tc>
                  <a:txBody>
                    <a:bodyPr/>
                    <a:lstStyle/>
                    <a:p>
                      <a:r>
                        <a:rPr lang="en-GB" b="1" dirty="0" smtClean="0"/>
                        <a:t>RZSS Lesson with </a:t>
                      </a:r>
                      <a:r>
                        <a:rPr lang="en-GB" b="1" dirty="0" err="1" smtClean="0"/>
                        <a:t>Sandie</a:t>
                      </a:r>
                      <a:r>
                        <a:rPr lang="en-GB" b="1" dirty="0" smtClean="0"/>
                        <a:t> Robb</a:t>
                      </a:r>
                      <a:endParaRPr lang="en-GB" b="1" dirty="0"/>
                    </a:p>
                  </a:txBody>
                  <a:tcPr>
                    <a:solidFill>
                      <a:schemeClr val="accent1">
                        <a:lumMod val="40000"/>
                        <a:lumOff val="60000"/>
                      </a:schemeClr>
                    </a:solidFill>
                  </a:tcPr>
                </a:tc>
                <a:tc>
                  <a:txBody>
                    <a:bodyPr/>
                    <a:lstStyle/>
                    <a:p>
                      <a:r>
                        <a:rPr lang="en-GB" b="1" dirty="0" smtClean="0"/>
                        <a:t>11:00</a:t>
                      </a:r>
                      <a:endParaRPr lang="en-GB" b="1" dirty="0"/>
                    </a:p>
                  </a:txBody>
                  <a:tcPr>
                    <a:solidFill>
                      <a:schemeClr val="accent1">
                        <a:lumMod val="40000"/>
                        <a:lumOff val="60000"/>
                      </a:schemeClr>
                    </a:solidFill>
                  </a:tcPr>
                </a:tc>
                <a:extLst>
                  <a:ext uri="{0D108BD9-81ED-4DB2-BD59-A6C34878D82A}">
                    <a16:rowId xmlns:a16="http://schemas.microsoft.com/office/drawing/2014/main" val="2675651678"/>
                  </a:ext>
                </a:extLst>
              </a:tr>
              <a:tr h="955592">
                <a:tc>
                  <a:txBody>
                    <a:bodyPr/>
                    <a:lstStyle/>
                    <a:p>
                      <a:r>
                        <a:rPr lang="en-GB" b="1" dirty="0" smtClean="0"/>
                        <a:t>Thursday</a:t>
                      </a:r>
                      <a:r>
                        <a:rPr lang="en-GB" b="1" baseline="0" dirty="0" smtClean="0"/>
                        <a:t> </a:t>
                      </a:r>
                      <a:endParaRPr lang="en-GB" b="1" dirty="0"/>
                    </a:p>
                  </a:txBody>
                  <a:tcPr>
                    <a:solidFill>
                      <a:schemeClr val="accent1">
                        <a:lumMod val="40000"/>
                        <a:lumOff val="60000"/>
                      </a:schemeClr>
                    </a:solidFill>
                  </a:tcPr>
                </a:tc>
                <a:tc>
                  <a:txBody>
                    <a:bodyPr/>
                    <a:lstStyle/>
                    <a:p>
                      <a:r>
                        <a:rPr lang="en-GB" b="1" baseline="0" dirty="0" smtClean="0"/>
                        <a:t>11th </a:t>
                      </a:r>
                      <a:r>
                        <a:rPr lang="en-GB" b="1" baseline="0" dirty="0" smtClean="0"/>
                        <a:t>March</a:t>
                      </a:r>
                      <a:endParaRPr lang="en-GB" b="1" dirty="0"/>
                    </a:p>
                  </a:txBody>
                  <a:tcPr>
                    <a:solidFill>
                      <a:schemeClr val="accent1">
                        <a:lumMod val="40000"/>
                        <a:lumOff val="60000"/>
                      </a:schemeClr>
                    </a:solidFill>
                  </a:tcPr>
                </a:tc>
                <a:tc>
                  <a:txBody>
                    <a:bodyPr/>
                    <a:lstStyle/>
                    <a:p>
                      <a:r>
                        <a:rPr lang="en-GB" b="1" dirty="0" smtClean="0"/>
                        <a:t>Cable</a:t>
                      </a:r>
                      <a:r>
                        <a:rPr lang="en-GB" b="1" baseline="0" dirty="0" smtClean="0"/>
                        <a:t>-Stayed Bridges</a:t>
                      </a:r>
                      <a:endParaRPr lang="en-GB" b="1" dirty="0" smtClean="0"/>
                    </a:p>
                  </a:txBody>
                  <a:tcPr>
                    <a:solidFill>
                      <a:schemeClr val="accent1">
                        <a:lumMod val="40000"/>
                        <a:lumOff val="60000"/>
                      </a:schemeClr>
                    </a:solidFill>
                  </a:tcPr>
                </a:tc>
                <a:tc>
                  <a:txBody>
                    <a:bodyPr/>
                    <a:lstStyle/>
                    <a:p>
                      <a:r>
                        <a:rPr lang="en-GB" b="1" dirty="0" smtClean="0"/>
                        <a:t>11:00</a:t>
                      </a:r>
                      <a:endParaRPr lang="en-GB" b="1" dirty="0"/>
                    </a:p>
                  </a:txBody>
                  <a:tcPr>
                    <a:solidFill>
                      <a:schemeClr val="accent1">
                        <a:lumMod val="40000"/>
                        <a:lumOff val="60000"/>
                      </a:schemeClr>
                    </a:solidFill>
                  </a:tcPr>
                </a:tc>
                <a:extLst>
                  <a:ext uri="{0D108BD9-81ED-4DB2-BD59-A6C34878D82A}">
                    <a16:rowId xmlns:a16="http://schemas.microsoft.com/office/drawing/2014/main" val="4230498339"/>
                  </a:ext>
                </a:extLst>
              </a:tr>
              <a:tr h="511376">
                <a:tc>
                  <a:txBody>
                    <a:bodyPr/>
                    <a:lstStyle/>
                    <a:p>
                      <a:r>
                        <a:rPr lang="en-GB" b="1" dirty="0" smtClean="0"/>
                        <a:t>Friday</a:t>
                      </a:r>
                      <a:endParaRPr lang="en-GB" b="1" dirty="0"/>
                    </a:p>
                  </a:txBody>
                  <a:tcPr>
                    <a:solidFill>
                      <a:schemeClr val="accent1">
                        <a:lumMod val="40000"/>
                        <a:lumOff val="60000"/>
                      </a:schemeClr>
                    </a:solidFill>
                  </a:tcPr>
                </a:tc>
                <a:tc>
                  <a:txBody>
                    <a:bodyPr/>
                    <a:lstStyle/>
                    <a:p>
                      <a:r>
                        <a:rPr lang="en-GB" b="1" baseline="0" dirty="0" smtClean="0"/>
                        <a:t>12</a:t>
                      </a:r>
                      <a:r>
                        <a:rPr lang="en-GB" b="1" baseline="30000" dirty="0" smtClean="0"/>
                        <a:t>th</a:t>
                      </a:r>
                      <a:r>
                        <a:rPr lang="en-GB" b="1" baseline="0" dirty="0" smtClean="0"/>
                        <a:t>  </a:t>
                      </a:r>
                      <a:r>
                        <a:rPr lang="en-GB" b="1" baseline="0" dirty="0" smtClean="0"/>
                        <a:t>March </a:t>
                      </a:r>
                      <a:endParaRPr lang="en-GB" b="1" dirty="0"/>
                    </a:p>
                  </a:txBody>
                  <a:tcPr>
                    <a:solidFill>
                      <a:schemeClr val="accent1">
                        <a:lumMod val="40000"/>
                        <a:lumOff val="60000"/>
                      </a:schemeClr>
                    </a:solidFill>
                  </a:tcPr>
                </a:tc>
                <a:tc>
                  <a:txBody>
                    <a:bodyPr/>
                    <a:lstStyle/>
                    <a:p>
                      <a:r>
                        <a:rPr lang="en-GB" b="1" dirty="0" smtClean="0"/>
                        <a:t>Chocolate</a:t>
                      </a:r>
                      <a:r>
                        <a:rPr lang="en-GB" b="1" baseline="0" dirty="0" smtClean="0"/>
                        <a:t> Chip Cookie – Bake Off</a:t>
                      </a:r>
                      <a:endParaRPr lang="en-GB" b="1" dirty="0"/>
                    </a:p>
                  </a:txBody>
                  <a:tcPr>
                    <a:solidFill>
                      <a:schemeClr val="accent1">
                        <a:lumMod val="40000"/>
                        <a:lumOff val="60000"/>
                      </a:schemeClr>
                    </a:solidFill>
                  </a:tcPr>
                </a:tc>
                <a:tc>
                  <a:txBody>
                    <a:bodyPr/>
                    <a:lstStyle/>
                    <a:p>
                      <a:r>
                        <a:rPr lang="en-GB" b="1" dirty="0" smtClean="0"/>
                        <a:t>11:00</a:t>
                      </a:r>
                      <a:endParaRPr lang="en-GB" b="1" dirty="0"/>
                    </a:p>
                  </a:txBody>
                  <a:tcPr>
                    <a:solidFill>
                      <a:schemeClr val="accent1">
                        <a:lumMod val="40000"/>
                        <a:lumOff val="60000"/>
                      </a:schemeClr>
                    </a:solidFill>
                  </a:tcPr>
                </a:tc>
                <a:extLst>
                  <a:ext uri="{0D108BD9-81ED-4DB2-BD59-A6C34878D82A}">
                    <a16:rowId xmlns:a16="http://schemas.microsoft.com/office/drawing/2014/main" val="2717278390"/>
                  </a:ext>
                </a:extLst>
              </a:tr>
            </a:tbl>
          </a:graphicData>
        </a:graphic>
      </p:graphicFrame>
    </p:spTree>
    <p:extLst>
      <p:ext uri="{BB962C8B-B14F-4D97-AF65-F5344CB8AC3E}">
        <p14:creationId xmlns:p14="http://schemas.microsoft.com/office/powerpoint/2010/main" val="14223542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92197773"/>
              </p:ext>
            </p:extLst>
          </p:nvPr>
        </p:nvGraphicFramePr>
        <p:xfrm>
          <a:off x="629920" y="0"/>
          <a:ext cx="11308080" cy="7150608"/>
        </p:xfrm>
        <a:graphic>
          <a:graphicData uri="http://schemas.openxmlformats.org/drawingml/2006/table">
            <a:tbl>
              <a:tblPr firstRow="1" firstCol="1" bandRow="1" bandCol="1">
                <a:tableStyleId>{5C22544A-7EE6-4342-B048-85BDC9FD1C3A}</a:tableStyleId>
              </a:tblPr>
              <a:tblGrid>
                <a:gridCol w="11308080">
                  <a:extLst>
                    <a:ext uri="{9D8B030D-6E8A-4147-A177-3AD203B41FA5}">
                      <a16:colId xmlns:a16="http://schemas.microsoft.com/office/drawing/2014/main" val="1802525195"/>
                    </a:ext>
                  </a:extLst>
                </a:gridCol>
              </a:tblGrid>
              <a:tr h="224925">
                <a:tc>
                  <a:txBody>
                    <a:bodyPr/>
                    <a:lstStyle/>
                    <a:p>
                      <a:pPr algn="l">
                        <a:lnSpc>
                          <a:spcPct val="115000"/>
                        </a:lnSpc>
                        <a:spcAft>
                          <a:spcPts val="0"/>
                        </a:spcAft>
                      </a:pPr>
                      <a:r>
                        <a:rPr lang="en-US" sz="2400" b="0" kern="1400" dirty="0">
                          <a:solidFill>
                            <a:schemeClr val="tx1"/>
                          </a:solidFill>
                          <a:effectLst/>
                          <a:latin typeface="Comic Sans MS" panose="030F0702030302020204" pitchFamily="66" charset="0"/>
                        </a:rPr>
                        <a:t>CORE WRITING TARGETS</a:t>
                      </a:r>
                      <a:endParaRPr lang="en-GB" sz="2400" b="0" kern="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1312188506"/>
                  </a:ext>
                </a:extLst>
              </a:tr>
              <a:tr h="302694">
                <a:tc>
                  <a:txBody>
                    <a:bodyPr/>
                    <a:lstStyle/>
                    <a:p>
                      <a:pPr algn="l">
                        <a:lnSpc>
                          <a:spcPct val="115000"/>
                        </a:lnSpc>
                        <a:spcAft>
                          <a:spcPts val="0"/>
                        </a:spcAft>
                      </a:pPr>
                      <a:r>
                        <a:rPr lang="en-US" sz="2400" b="0" kern="1400" dirty="0">
                          <a:solidFill>
                            <a:schemeClr val="tx1"/>
                          </a:solidFill>
                          <a:effectLst/>
                          <a:latin typeface="Comic Sans MS" panose="030F0702030302020204" pitchFamily="66" charset="0"/>
                        </a:rPr>
                        <a:t>These are your targets for all types of writing!</a:t>
                      </a:r>
                      <a:endParaRPr lang="en-GB" sz="2400" b="0" kern="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1161188472"/>
                  </a:ext>
                </a:extLst>
              </a:tr>
              <a:tr h="1349548">
                <a:tc>
                  <a:txBody>
                    <a:bodyPr/>
                    <a:lstStyle/>
                    <a:p>
                      <a:pPr marL="342900" lvl="0" indent="-342900" algn="l">
                        <a:lnSpc>
                          <a:spcPct val="115000"/>
                        </a:lnSpc>
                        <a:spcAft>
                          <a:spcPts val="0"/>
                        </a:spcAft>
                        <a:buFont typeface="Symbol" panose="05050102010706020507" pitchFamily="18" charset="2"/>
                        <a:buChar char=""/>
                        <a:tabLst>
                          <a:tab pos="457200" algn="l"/>
                        </a:tabLst>
                      </a:pPr>
                      <a:r>
                        <a:rPr lang="en-US" sz="2400" b="0" kern="1400" dirty="0">
                          <a:solidFill>
                            <a:schemeClr val="tx1"/>
                          </a:solidFill>
                          <a:effectLst/>
                          <a:latin typeface="Comic Sans MS" panose="030F0702030302020204" pitchFamily="66" charset="0"/>
                        </a:rPr>
                        <a:t>A word about spelling.  When writing your first draft I would recommend that you check your spelling after you have finished your text. This will allow your story to flow.  When you have finished take time to check that have used your spelling rules and strategies for all common words.  You should use a dictionary for more challenging words. </a:t>
                      </a:r>
                      <a:endParaRPr lang="en-GB" sz="2400" b="0" kern="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3908270377"/>
                  </a:ext>
                </a:extLst>
              </a:tr>
              <a:tr h="674774">
                <a:tc>
                  <a:txBody>
                    <a:bodyPr/>
                    <a:lstStyle/>
                    <a:p>
                      <a:pPr marL="342900" lvl="0" indent="-342900" algn="l">
                        <a:lnSpc>
                          <a:spcPct val="115000"/>
                        </a:lnSpc>
                        <a:spcAft>
                          <a:spcPts val="0"/>
                        </a:spcAft>
                        <a:buFont typeface="Symbol" panose="05050102010706020507" pitchFamily="18" charset="2"/>
                        <a:buChar char=""/>
                        <a:tabLst>
                          <a:tab pos="457200" algn="l"/>
                        </a:tabLst>
                      </a:pPr>
                      <a:r>
                        <a:rPr lang="en-US" sz="2400" b="0" kern="1400" dirty="0">
                          <a:solidFill>
                            <a:schemeClr val="tx1"/>
                          </a:solidFill>
                          <a:effectLst/>
                          <a:latin typeface="Comic Sans MS" panose="030F0702030302020204" pitchFamily="66" charset="0"/>
                        </a:rPr>
                        <a:t>Confidently and accurately use capital letters, full stops, commas, inverted commas, exclamation marks, question marks and/or apostrophes.</a:t>
                      </a:r>
                      <a:endParaRPr lang="en-GB" sz="2400" b="0" kern="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1331684986"/>
                  </a:ext>
                </a:extLst>
              </a:tr>
              <a:tr h="224925">
                <a:tc>
                  <a:txBody>
                    <a:bodyPr/>
                    <a:lstStyle/>
                    <a:p>
                      <a:pPr marL="342900" lvl="0" indent="-342900" algn="l">
                        <a:lnSpc>
                          <a:spcPct val="115000"/>
                        </a:lnSpc>
                        <a:spcAft>
                          <a:spcPts val="0"/>
                        </a:spcAft>
                        <a:buFont typeface="Symbol" panose="05050102010706020507" pitchFamily="18" charset="2"/>
                        <a:buChar char=""/>
                        <a:tabLst>
                          <a:tab pos="457200" algn="l"/>
                        </a:tabLst>
                      </a:pPr>
                      <a:r>
                        <a:rPr lang="en-US" sz="2400" b="0" kern="1400" dirty="0">
                          <a:solidFill>
                            <a:schemeClr val="tx1"/>
                          </a:solidFill>
                          <a:effectLst/>
                          <a:latin typeface="Comic Sans MS" panose="030F0702030302020204" pitchFamily="66" charset="0"/>
                        </a:rPr>
                        <a:t>Use sentences of different lengths and complexity.</a:t>
                      </a:r>
                      <a:endParaRPr lang="en-GB" sz="2400" b="0" kern="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816782870"/>
                  </a:ext>
                </a:extLst>
              </a:tr>
              <a:tr h="224925">
                <a:tc>
                  <a:txBody>
                    <a:bodyPr/>
                    <a:lstStyle/>
                    <a:p>
                      <a:pPr marL="342900" lvl="0" indent="-342900" algn="l">
                        <a:lnSpc>
                          <a:spcPct val="115000"/>
                        </a:lnSpc>
                        <a:spcAft>
                          <a:spcPts val="0"/>
                        </a:spcAft>
                        <a:buFont typeface="Symbol" panose="05050102010706020507" pitchFamily="18" charset="2"/>
                        <a:buChar char=""/>
                        <a:tabLst>
                          <a:tab pos="457200" algn="l"/>
                        </a:tabLst>
                      </a:pPr>
                      <a:r>
                        <a:rPr lang="en-US" sz="2400" b="0" kern="1400" dirty="0">
                          <a:solidFill>
                            <a:schemeClr val="tx1"/>
                          </a:solidFill>
                          <a:effectLst/>
                          <a:latin typeface="Comic Sans MS" panose="030F0702030302020204" pitchFamily="66" charset="0"/>
                        </a:rPr>
                        <a:t>Use challenging vocabulary for description and openers.</a:t>
                      </a:r>
                      <a:endParaRPr lang="en-GB" sz="2400" b="0" kern="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1781228591"/>
                  </a:ext>
                </a:extLst>
              </a:tr>
              <a:tr h="449849">
                <a:tc>
                  <a:txBody>
                    <a:bodyPr/>
                    <a:lstStyle/>
                    <a:p>
                      <a:pPr marL="342900" lvl="0" indent="-342900" algn="l">
                        <a:lnSpc>
                          <a:spcPct val="115000"/>
                        </a:lnSpc>
                        <a:spcAft>
                          <a:spcPts val="0"/>
                        </a:spcAft>
                        <a:buFont typeface="Symbol" panose="05050102010706020507" pitchFamily="18" charset="2"/>
                        <a:buChar char=""/>
                        <a:tabLst>
                          <a:tab pos="457200" algn="l"/>
                        </a:tabLst>
                      </a:pPr>
                      <a:r>
                        <a:rPr lang="en-US" sz="2400" b="0" kern="1400" dirty="0">
                          <a:solidFill>
                            <a:schemeClr val="tx1"/>
                          </a:solidFill>
                          <a:effectLst/>
                          <a:latin typeface="Comic Sans MS" panose="030F0702030302020204" pitchFamily="66" charset="0"/>
                        </a:rPr>
                        <a:t>Ensure sentences are grammatically accurate, nouns, verbs and tenses agree.</a:t>
                      </a:r>
                      <a:endParaRPr lang="en-GB" sz="2400" b="0" kern="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1446537677"/>
                  </a:ext>
                </a:extLst>
              </a:tr>
              <a:tr h="224925">
                <a:tc>
                  <a:txBody>
                    <a:bodyPr/>
                    <a:lstStyle/>
                    <a:p>
                      <a:pPr marL="342900" lvl="0" indent="-342900" algn="l">
                        <a:lnSpc>
                          <a:spcPct val="115000"/>
                        </a:lnSpc>
                        <a:spcAft>
                          <a:spcPts val="0"/>
                        </a:spcAft>
                        <a:buFont typeface="Symbol" panose="05050102010706020507" pitchFamily="18" charset="2"/>
                        <a:buChar char=""/>
                        <a:tabLst>
                          <a:tab pos="457200" algn="l"/>
                        </a:tabLst>
                      </a:pPr>
                      <a:r>
                        <a:rPr lang="en-US" sz="2400" b="0" kern="1400" dirty="0">
                          <a:solidFill>
                            <a:schemeClr val="tx1"/>
                          </a:solidFill>
                          <a:effectLst/>
                          <a:latin typeface="Comic Sans MS" panose="030F0702030302020204" pitchFamily="66" charset="0"/>
                        </a:rPr>
                        <a:t>Accurately use paragraphs to separate ideas/events.</a:t>
                      </a:r>
                      <a:endParaRPr lang="en-GB" sz="2400" b="0" kern="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1625210083"/>
                  </a:ext>
                </a:extLst>
              </a:tr>
              <a:tr h="224925">
                <a:tc>
                  <a:txBody>
                    <a:bodyPr/>
                    <a:lstStyle/>
                    <a:p>
                      <a:pPr marL="342900" lvl="0" indent="-342900" algn="l">
                        <a:lnSpc>
                          <a:spcPct val="115000"/>
                        </a:lnSpc>
                        <a:spcAft>
                          <a:spcPts val="0"/>
                        </a:spcAft>
                        <a:buFont typeface="Symbol" panose="05050102010706020507" pitchFamily="18" charset="2"/>
                        <a:buChar char=""/>
                        <a:tabLst>
                          <a:tab pos="457200" algn="l"/>
                        </a:tabLst>
                      </a:pPr>
                      <a:r>
                        <a:rPr lang="en-US" sz="2400" b="0" kern="1400" dirty="0">
                          <a:solidFill>
                            <a:schemeClr val="tx1"/>
                          </a:solidFill>
                          <a:effectLst/>
                          <a:latin typeface="Comic Sans MS" panose="030F0702030302020204" pitchFamily="66" charset="0"/>
                        </a:rPr>
                        <a:t>Proof read and edit writing accurately. </a:t>
                      </a:r>
                      <a:endParaRPr lang="en-GB" sz="2400" b="0" kern="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2881854302"/>
                  </a:ext>
                </a:extLst>
              </a:tr>
              <a:tr h="449849">
                <a:tc>
                  <a:txBody>
                    <a:bodyPr/>
                    <a:lstStyle/>
                    <a:p>
                      <a:pPr marL="342900" lvl="0" indent="-342900" algn="l">
                        <a:lnSpc>
                          <a:spcPct val="115000"/>
                        </a:lnSpc>
                        <a:spcAft>
                          <a:spcPts val="0"/>
                        </a:spcAft>
                        <a:buFont typeface="Symbol" panose="05050102010706020507" pitchFamily="18" charset="2"/>
                        <a:buChar char=""/>
                        <a:tabLst>
                          <a:tab pos="457200" algn="l"/>
                        </a:tabLst>
                      </a:pPr>
                      <a:r>
                        <a:rPr lang="en-US" sz="2400" b="0" kern="1400" dirty="0">
                          <a:solidFill>
                            <a:schemeClr val="tx1"/>
                          </a:solidFill>
                          <a:effectLst/>
                          <a:latin typeface="Comic Sans MS" panose="030F0702030302020204" pitchFamily="66" charset="0"/>
                        </a:rPr>
                        <a:t>Use linked, legible handwriting to present work attractively using correct forms of layout.</a:t>
                      </a:r>
                      <a:endParaRPr lang="en-GB" sz="2400" b="0" kern="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1290360632"/>
                  </a:ext>
                </a:extLst>
              </a:tr>
            </a:tbl>
          </a:graphicData>
        </a:graphic>
      </p:graphicFrame>
    </p:spTree>
    <p:extLst>
      <p:ext uri="{BB962C8B-B14F-4D97-AF65-F5344CB8AC3E}">
        <p14:creationId xmlns:p14="http://schemas.microsoft.com/office/powerpoint/2010/main" val="36835807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31974649"/>
              </p:ext>
            </p:extLst>
          </p:nvPr>
        </p:nvGraphicFramePr>
        <p:xfrm>
          <a:off x="288757" y="741146"/>
          <a:ext cx="11020375" cy="5025650"/>
        </p:xfrm>
        <a:graphic>
          <a:graphicData uri="http://schemas.openxmlformats.org/drawingml/2006/table">
            <a:tbl>
              <a:tblPr firstRow="1" firstCol="1" bandRow="1"/>
              <a:tblGrid>
                <a:gridCol w="1606658">
                  <a:extLst>
                    <a:ext uri="{9D8B030D-6E8A-4147-A177-3AD203B41FA5}">
                      <a16:colId xmlns:a16="http://schemas.microsoft.com/office/drawing/2014/main" val="3275245475"/>
                    </a:ext>
                  </a:extLst>
                </a:gridCol>
                <a:gridCol w="2447349">
                  <a:extLst>
                    <a:ext uri="{9D8B030D-6E8A-4147-A177-3AD203B41FA5}">
                      <a16:colId xmlns:a16="http://schemas.microsoft.com/office/drawing/2014/main" val="609160740"/>
                    </a:ext>
                  </a:extLst>
                </a:gridCol>
                <a:gridCol w="2226204">
                  <a:extLst>
                    <a:ext uri="{9D8B030D-6E8A-4147-A177-3AD203B41FA5}">
                      <a16:colId xmlns:a16="http://schemas.microsoft.com/office/drawing/2014/main" val="2172790712"/>
                    </a:ext>
                  </a:extLst>
                </a:gridCol>
                <a:gridCol w="2690537">
                  <a:extLst>
                    <a:ext uri="{9D8B030D-6E8A-4147-A177-3AD203B41FA5}">
                      <a16:colId xmlns:a16="http://schemas.microsoft.com/office/drawing/2014/main" val="2997847093"/>
                    </a:ext>
                  </a:extLst>
                </a:gridCol>
                <a:gridCol w="2049627">
                  <a:extLst>
                    <a:ext uri="{9D8B030D-6E8A-4147-A177-3AD203B41FA5}">
                      <a16:colId xmlns:a16="http://schemas.microsoft.com/office/drawing/2014/main" val="3043292430"/>
                    </a:ext>
                  </a:extLst>
                </a:gridCol>
              </a:tblGrid>
              <a:tr h="972151">
                <a:tc>
                  <a:txBody>
                    <a:bodyPr/>
                    <a:lstStyle/>
                    <a:p>
                      <a:pPr>
                        <a:lnSpc>
                          <a:spcPct val="107000"/>
                        </a:lnSpc>
                        <a:spcAft>
                          <a:spcPts val="0"/>
                        </a:spcAft>
                      </a:pPr>
                      <a:r>
                        <a:rPr lang="en-GB" sz="1400" b="1" dirty="0">
                          <a:effectLst/>
                          <a:latin typeface="Comic Sans MS" panose="030F0702030302020204" pitchFamily="66" charset="0"/>
                          <a:ea typeface="Calibri" panose="020F0502020204030204" pitchFamily="34" charset="0"/>
                          <a:cs typeface="Times New Roman" panose="02020603050405020304" pitchFamily="18" charset="0"/>
                        </a:rPr>
                        <a:t>Monday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dirty="0">
                          <a:solidFill>
                            <a:srgbClr val="ED7D31"/>
                          </a:solidFill>
                          <a:effectLst/>
                          <a:latin typeface="Comic Sans MS" panose="030F0702030302020204" pitchFamily="66" charset="0"/>
                          <a:ea typeface="Calibri" panose="020F0502020204030204" pitchFamily="34" charset="0"/>
                          <a:cs typeface="Times New Roman" panose="02020603050405020304" pitchFamily="18" charset="0"/>
                        </a:rPr>
                        <a:t>MEETING 09:30 Check –In and to go over the Weekly Diary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b="1"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1" dirty="0" smtClean="0">
                          <a:solidFill>
                            <a:srgbClr val="ED7D31"/>
                          </a:solidFill>
                          <a:effectLst/>
                          <a:latin typeface="Comic Sans MS" panose="030F0702030302020204" pitchFamily="66" charset="0"/>
                          <a:ea typeface="Calibri" panose="020F0502020204030204" pitchFamily="34" charset="0"/>
                          <a:cs typeface="Times New Roman" panose="02020603050405020304" pitchFamily="18" charset="0"/>
                        </a:rPr>
                        <a:t>MEETING</a:t>
                      </a:r>
                      <a:r>
                        <a:rPr lang="en-GB" sz="1400" b="1" baseline="0" dirty="0" smtClean="0">
                          <a:solidFill>
                            <a:srgbClr val="ED7D31"/>
                          </a:solidFill>
                          <a:effectLst/>
                          <a:latin typeface="Comic Sans MS" panose="030F0702030302020204" pitchFamily="66" charset="0"/>
                          <a:ea typeface="Calibri" panose="020F0502020204030204" pitchFamily="34" charset="0"/>
                          <a:cs typeface="Times New Roman" panose="02020603050405020304" pitchFamily="18" charset="0"/>
                        </a:rPr>
                        <a:t> 11:30 NUMERACY -</a:t>
                      </a:r>
                      <a:r>
                        <a:rPr lang="en-GB" sz="1400" b="1" baseline="0" dirty="0" smtClean="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complete this work after the lesson</a:t>
                      </a:r>
                      <a:r>
                        <a:rPr lang="en-GB" sz="1400" b="1" baseline="0" dirty="0" smtClean="0">
                          <a:solidFill>
                            <a:srgbClr val="ED7D31"/>
                          </a:solidFill>
                          <a:effectLst/>
                          <a:latin typeface="Comic Sans MS" panose="030F0702030302020204" pitchFamily="66" charset="0"/>
                          <a:ea typeface="Calibri" panose="020F0502020204030204" pitchFamily="34" charset="0"/>
                          <a:cs typeface="Times New Roman" panose="02020603050405020304" pitchFamily="18" charset="0"/>
                        </a:rPr>
                        <a:t>.</a:t>
                      </a:r>
                      <a:endParaRPr lang="en-GB" sz="1400" b="1" dirty="0" smtClean="0">
                        <a:solidFill>
                          <a:srgbClr val="ED7D31"/>
                        </a:solidFill>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0"/>
                        </a:spcAft>
                      </a:pPr>
                      <a:endParaRPr lang="en-GB" sz="1400" b="1"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1" dirty="0" smtClean="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Numeracy Task 1 – page 42</a:t>
                      </a:r>
                    </a:p>
                    <a:p>
                      <a:pPr>
                        <a:lnSpc>
                          <a:spcPct val="107000"/>
                        </a:lnSpc>
                        <a:spcAft>
                          <a:spcPts val="0"/>
                        </a:spcAft>
                      </a:pPr>
                      <a:endParaRPr lang="en-GB" sz="1400" b="1" dirty="0" smtClean="0">
                        <a:solidFill>
                          <a:srgbClr val="ED7D31"/>
                        </a:solidFill>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baseline="0" dirty="0" smtClean="0">
                          <a:effectLst/>
                          <a:latin typeface="Comic Sans MS" panose="030F0702030302020204" pitchFamily="66" charset="0"/>
                          <a:ea typeface="Calibri" panose="020F0502020204030204" pitchFamily="34" charset="0"/>
                          <a:cs typeface="Times New Roman" panose="02020603050405020304" pitchFamily="18" charset="0"/>
                        </a:rPr>
                        <a:t>Bridges Research Task</a:t>
                      </a:r>
                      <a:endParaRPr lang="en-GB" sz="1400" b="1" baseline="0" dirty="0" smtClean="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8454955"/>
                  </a:ext>
                </a:extLst>
              </a:tr>
              <a:tr h="1024271">
                <a:tc>
                  <a:txBody>
                    <a:bodyPr/>
                    <a:lstStyle/>
                    <a:p>
                      <a:pPr>
                        <a:lnSpc>
                          <a:spcPct val="107000"/>
                        </a:lnSpc>
                        <a:spcAft>
                          <a:spcPts val="0"/>
                        </a:spcAft>
                      </a:pPr>
                      <a:r>
                        <a:rPr lang="en-GB" sz="1400" b="1" dirty="0">
                          <a:effectLst/>
                          <a:latin typeface="Comic Sans MS" panose="030F0702030302020204" pitchFamily="66" charset="0"/>
                          <a:ea typeface="Calibri" panose="020F0502020204030204" pitchFamily="34" charset="0"/>
                          <a:cs typeface="Times New Roman" panose="02020603050405020304" pitchFamily="18" charset="0"/>
                        </a:rPr>
                        <a:t>Tuesday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dirty="0" smtClean="0">
                          <a:effectLst/>
                          <a:latin typeface="Comic Sans MS" panose="030F0702030302020204" pitchFamily="66" charset="0"/>
                          <a:ea typeface="Calibri" panose="020F0502020204030204" pitchFamily="34" charset="0"/>
                          <a:cs typeface="Times New Roman" panose="02020603050405020304" pitchFamily="18" charset="0"/>
                        </a:rPr>
                        <a:t>Numeracy Task 2 – page 45</a:t>
                      </a:r>
                      <a:endParaRPr lang="en-GB" sz="1400" b="1" dirty="0" smtClean="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dirty="0" smtClean="0">
                          <a:solidFill>
                            <a:srgbClr val="ED7D31"/>
                          </a:solidFill>
                          <a:effectLst/>
                          <a:latin typeface="Comic Sans MS" panose="030F0702030302020204" pitchFamily="66" charset="0"/>
                          <a:ea typeface="Calibri" panose="020F0502020204030204" pitchFamily="34" charset="0"/>
                          <a:cs typeface="Times New Roman" panose="02020603050405020304" pitchFamily="18" charset="0"/>
                        </a:rPr>
                        <a:t>MEETING</a:t>
                      </a:r>
                      <a:r>
                        <a:rPr lang="en-GB" sz="1400" b="1" baseline="0" dirty="0" smtClean="0">
                          <a:solidFill>
                            <a:srgbClr val="ED7D31"/>
                          </a:solidFill>
                          <a:effectLst/>
                          <a:latin typeface="Comic Sans MS" panose="030F0702030302020204" pitchFamily="66" charset="0"/>
                          <a:ea typeface="Calibri" panose="020F0502020204030204" pitchFamily="34" charset="0"/>
                          <a:cs typeface="Times New Roman" panose="02020603050405020304" pitchFamily="18" charset="0"/>
                        </a:rPr>
                        <a:t> 11:00 COMPREHENSION – </a:t>
                      </a:r>
                      <a:r>
                        <a:rPr lang="en-GB" sz="1400" b="1" baseline="0" dirty="0" smtClean="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complete this work after the lesson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1" dirty="0" err="1" smtClean="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Comprhension</a:t>
                      </a:r>
                      <a:r>
                        <a:rPr lang="en-GB" sz="1400" b="1" baseline="0" dirty="0" smtClean="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 Tail to Tail</a:t>
                      </a:r>
                      <a:endParaRPr lang="en-GB" sz="1400" b="1" dirty="0" smtClean="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1" dirty="0" smtClean="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French</a:t>
                      </a:r>
                      <a:r>
                        <a:rPr lang="en-GB" sz="1400" b="1" baseline="0" dirty="0" smtClean="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 </a:t>
                      </a:r>
                      <a:r>
                        <a:rPr lang="en-GB" sz="1400" b="1" baseline="0" dirty="0" err="1" smtClean="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Kahoot</a:t>
                      </a:r>
                      <a:r>
                        <a:rPr lang="en-GB" sz="1400" b="1" baseline="0" dirty="0" smtClean="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Quiz</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8583365"/>
                  </a:ext>
                </a:extLst>
              </a:tr>
              <a:tr h="616017">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1" dirty="0" smtClean="0">
                          <a:effectLst/>
                          <a:latin typeface="Comic Sans MS" panose="030F0702030302020204" pitchFamily="66" charset="0"/>
                          <a:ea typeface="Calibri" panose="020F0502020204030204" pitchFamily="34" charset="0"/>
                          <a:cs typeface="Times New Roman" panose="02020603050405020304" pitchFamily="18" charset="0"/>
                        </a:rPr>
                        <a:t>Wednesday</a:t>
                      </a:r>
                      <a:endParaRPr lang="en-GB"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1" dirty="0" smtClean="0">
                          <a:solidFill>
                            <a:srgbClr val="ED7D31"/>
                          </a:solidFill>
                          <a:effectLst/>
                          <a:latin typeface="Comic Sans MS" panose="030F0702030302020204" pitchFamily="66" charset="0"/>
                          <a:ea typeface="Calibri" panose="020F0502020204030204" pitchFamily="34" charset="0"/>
                          <a:cs typeface="Times New Roman" panose="02020603050405020304" pitchFamily="18" charset="0"/>
                        </a:rPr>
                        <a:t>MEETING 09:30 NUMERACY</a:t>
                      </a:r>
                      <a:r>
                        <a:rPr lang="en-GB" sz="1400" b="1" baseline="0" dirty="0" smtClean="0">
                          <a:solidFill>
                            <a:srgbClr val="ED7D31"/>
                          </a:solidFill>
                          <a:effectLst/>
                          <a:latin typeface="Comic Sans MS" panose="030F0702030302020204" pitchFamily="66" charset="0"/>
                          <a:ea typeface="Calibri" panose="020F0502020204030204" pitchFamily="34" charset="0"/>
                          <a:cs typeface="Times New Roman" panose="02020603050405020304" pitchFamily="18" charset="0"/>
                        </a:rPr>
                        <a:t> </a:t>
                      </a:r>
                      <a:endParaRPr lang="en-GB"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400" b="1" baseline="0" dirty="0" smtClean="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dirty="0" smtClean="0">
                          <a:solidFill>
                            <a:srgbClr val="ED7D31"/>
                          </a:solidFill>
                          <a:effectLst/>
                          <a:latin typeface="Comic Sans MS" panose="030F0702030302020204" pitchFamily="66" charset="0"/>
                          <a:ea typeface="Calibri" panose="020F0502020204030204" pitchFamily="34" charset="0"/>
                          <a:cs typeface="Times New Roman" panose="02020603050405020304" pitchFamily="18" charset="0"/>
                        </a:rPr>
                        <a:t>MEETING</a:t>
                      </a:r>
                      <a:r>
                        <a:rPr lang="en-GB" sz="1400" b="1" baseline="0" dirty="0" smtClean="0">
                          <a:solidFill>
                            <a:srgbClr val="ED7D31"/>
                          </a:solidFill>
                          <a:effectLst/>
                          <a:latin typeface="Comic Sans MS" panose="030F0702030302020204" pitchFamily="66" charset="0"/>
                          <a:ea typeface="Calibri" panose="020F0502020204030204" pitchFamily="34" charset="0"/>
                          <a:cs typeface="Times New Roman" panose="02020603050405020304" pitchFamily="18" charset="0"/>
                        </a:rPr>
                        <a:t> 11:00</a:t>
                      </a:r>
                    </a:p>
                    <a:p>
                      <a:pPr>
                        <a:lnSpc>
                          <a:spcPct val="107000"/>
                        </a:lnSpc>
                        <a:spcAft>
                          <a:spcPts val="0"/>
                        </a:spcAft>
                      </a:pPr>
                      <a:r>
                        <a:rPr lang="en-GB" sz="1400" b="1" baseline="0" dirty="0" err="1" smtClean="0">
                          <a:solidFill>
                            <a:srgbClr val="ED7D31"/>
                          </a:solidFill>
                          <a:effectLst/>
                          <a:latin typeface="Comic Sans MS" panose="030F0702030302020204" pitchFamily="66" charset="0"/>
                          <a:ea typeface="Calibri" panose="020F0502020204030204" pitchFamily="34" charset="0"/>
                          <a:cs typeface="Times New Roman" panose="02020603050405020304" pitchFamily="18" charset="0"/>
                        </a:rPr>
                        <a:t>Sandie</a:t>
                      </a:r>
                      <a:r>
                        <a:rPr lang="en-GB" sz="1400" b="1" baseline="0" dirty="0" smtClean="0">
                          <a:solidFill>
                            <a:srgbClr val="ED7D31"/>
                          </a:solidFill>
                          <a:effectLst/>
                          <a:latin typeface="Comic Sans MS" panose="030F0702030302020204" pitchFamily="66" charset="0"/>
                          <a:ea typeface="Calibri" panose="020F0502020204030204" pitchFamily="34" charset="0"/>
                          <a:cs typeface="Times New Roman" panose="02020603050405020304" pitchFamily="18" charset="0"/>
                        </a:rPr>
                        <a:t> Robb - RZSS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1" dirty="0" smtClean="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Numeracy Task 3 – page 43</a:t>
                      </a:r>
                    </a:p>
                    <a:p>
                      <a:pPr>
                        <a:lnSpc>
                          <a:spcPct val="107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dirty="0" smtClean="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Making</a:t>
                      </a:r>
                      <a:r>
                        <a:rPr lang="en-GB" sz="1400" b="1" baseline="0" dirty="0" smtClean="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a Weather Vane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4459380"/>
                  </a:ext>
                </a:extLst>
              </a:tr>
              <a:tr h="706536">
                <a:tc>
                  <a:txBody>
                    <a:bodyPr/>
                    <a:lstStyle/>
                    <a:p>
                      <a:pPr>
                        <a:lnSpc>
                          <a:spcPct val="107000"/>
                        </a:lnSpc>
                        <a:spcAft>
                          <a:spcPts val="0"/>
                        </a:spcAft>
                      </a:pPr>
                      <a:r>
                        <a:rPr lang="en-GB" sz="1400" b="1" dirty="0">
                          <a:effectLst/>
                          <a:latin typeface="Comic Sans MS" panose="030F0702030302020204" pitchFamily="66" charset="0"/>
                          <a:ea typeface="Calibri" panose="020F0502020204030204" pitchFamily="34" charset="0"/>
                          <a:cs typeface="Times New Roman" panose="02020603050405020304" pitchFamily="18" charset="0"/>
                        </a:rPr>
                        <a:t>Thursday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1" baseline="0" dirty="0" smtClean="0">
                          <a:effectLst/>
                          <a:latin typeface="Comic Sans MS" panose="030F0702030302020204" pitchFamily="66" charset="0"/>
                          <a:ea typeface="Calibri" panose="020F0502020204030204" pitchFamily="34" charset="0"/>
                          <a:cs typeface="Times New Roman" panose="02020603050405020304" pitchFamily="18" charset="0"/>
                        </a:rPr>
                        <a:t>Numeracy Task 4</a:t>
                      </a:r>
                    </a:p>
                    <a:p>
                      <a:pPr>
                        <a:lnSpc>
                          <a:spcPct val="107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GB"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GB" sz="1400" b="1" dirty="0" smtClean="0">
                          <a:solidFill>
                            <a:srgbClr val="ED7D31"/>
                          </a:solidFill>
                          <a:effectLst/>
                          <a:latin typeface="Comic Sans MS" panose="030F0702030302020204" pitchFamily="66" charset="0"/>
                          <a:ea typeface="Calibri" panose="020F0502020204030204" pitchFamily="34" charset="0"/>
                          <a:cs typeface="Times New Roman" panose="02020603050405020304" pitchFamily="18" charset="0"/>
                        </a:rPr>
                        <a:t>MEETING 11:00</a:t>
                      </a:r>
                      <a:r>
                        <a:rPr lang="en-GB" sz="1400" b="1" baseline="0" dirty="0" smtClean="0">
                          <a:solidFill>
                            <a:srgbClr val="ED7D31"/>
                          </a:solidFill>
                          <a:effectLst/>
                          <a:latin typeface="Comic Sans MS" panose="030F0702030302020204" pitchFamily="66" charset="0"/>
                          <a:ea typeface="Calibri" panose="020F0502020204030204" pitchFamily="34" charset="0"/>
                          <a:cs typeface="Times New Roman" panose="02020603050405020304" pitchFamily="18" charset="0"/>
                        </a:rPr>
                        <a:t> Cable-Stayed Bridges </a:t>
                      </a:r>
                      <a:endParaRPr lang="en-GB"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baseline="0" dirty="0" smtClean="0">
                          <a:effectLst/>
                          <a:latin typeface="Comic Sans MS" panose="030F0702030302020204" pitchFamily="66" charset="0"/>
                          <a:ea typeface="Calibri" panose="020F0502020204030204" pitchFamily="34" charset="0"/>
                          <a:cs typeface="Times New Roman" panose="02020603050405020304" pitchFamily="18" charset="0"/>
                        </a:rPr>
                        <a:t>Reflection of Lockdown Task</a:t>
                      </a:r>
                      <a:endParaRPr lang="en-GB" sz="1400" b="1" baseline="0" dirty="0" smtClean="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baseline="0" dirty="0" smtClean="0">
                          <a:effectLst/>
                          <a:latin typeface="Comic Sans MS" panose="030F0702030302020204" pitchFamily="66" charset="0"/>
                          <a:ea typeface="Calibri" panose="020F0502020204030204" pitchFamily="34" charset="0"/>
                          <a:cs typeface="Times New Roman" panose="02020603050405020304" pitchFamily="18" charset="0"/>
                        </a:rPr>
                        <a:t>Grammar and Punctuation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5008275"/>
                  </a:ext>
                </a:extLst>
              </a:tr>
              <a:tr h="1261988">
                <a:tc>
                  <a:txBody>
                    <a:bodyPr/>
                    <a:lstStyle/>
                    <a:p>
                      <a:pPr>
                        <a:lnSpc>
                          <a:spcPct val="107000"/>
                        </a:lnSpc>
                        <a:spcAft>
                          <a:spcPts val="0"/>
                        </a:spcAft>
                      </a:pPr>
                      <a:r>
                        <a:rPr lang="en-GB" sz="1400" b="1">
                          <a:effectLst/>
                          <a:latin typeface="Comic Sans MS" panose="030F0702030302020204" pitchFamily="66" charset="0"/>
                          <a:ea typeface="Calibri" panose="020F0502020204030204" pitchFamily="34" charset="0"/>
                          <a:cs typeface="Times New Roman" panose="02020603050405020304" pitchFamily="18" charset="0"/>
                        </a:rPr>
                        <a:t>Friday</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1" baseline="0" dirty="0" smtClean="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Preparation for Chocolate Cookie – Bake Off</a:t>
                      </a:r>
                      <a:endParaRPr lang="en-GB" sz="1400" b="1" baseline="0" dirty="0" smtClean="0">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0"/>
                        </a:spcAft>
                      </a:pPr>
                      <a:endParaRPr lang="en-GB" sz="1400" b="1" baseline="0" dirty="0" smtClean="0">
                        <a:solidFill>
                          <a:srgbClr val="ED7D3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1" dirty="0" smtClean="0">
                          <a:solidFill>
                            <a:srgbClr val="ED7D31"/>
                          </a:solidFill>
                          <a:effectLst/>
                          <a:latin typeface="Comic Sans MS" panose="030F0702030302020204" pitchFamily="66" charset="0"/>
                          <a:ea typeface="Calibri" panose="020F0502020204030204" pitchFamily="34" charset="0"/>
                          <a:cs typeface="Times New Roman" panose="02020603050405020304" pitchFamily="18" charset="0"/>
                        </a:rPr>
                        <a:t>MEETING 11:00</a:t>
                      </a:r>
                      <a:r>
                        <a:rPr lang="en-GB" sz="1400" b="1" baseline="0" dirty="0" smtClean="0">
                          <a:solidFill>
                            <a:srgbClr val="ED7D31"/>
                          </a:solidFill>
                          <a:effectLst/>
                          <a:latin typeface="Comic Sans MS" panose="030F0702030302020204" pitchFamily="66"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lang="en-GB" sz="1400" b="1" baseline="0" dirty="0" smtClean="0">
                          <a:solidFill>
                            <a:srgbClr val="ED7D31"/>
                          </a:solidFill>
                          <a:effectLst/>
                          <a:latin typeface="Comic Sans MS" panose="030F0702030302020204" pitchFamily="66" charset="0"/>
                          <a:ea typeface="Calibri" panose="020F0502020204030204" pitchFamily="34" charset="0"/>
                          <a:cs typeface="Times New Roman" panose="02020603050405020304" pitchFamily="18" charset="0"/>
                        </a:rPr>
                        <a:t>Baking Lesson – Chocolate Chip Cookies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nSpc>
                          <a:spcPct val="107000"/>
                        </a:lnSpc>
                        <a:spcAft>
                          <a:spcPts val="0"/>
                        </a:spcAft>
                      </a:pPr>
                      <a:r>
                        <a:rPr lang="en-GB" sz="1400" b="1"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978799871"/>
                  </a:ext>
                </a:extLst>
              </a:tr>
            </a:tbl>
          </a:graphicData>
        </a:graphic>
      </p:graphicFrame>
      <p:sp>
        <p:nvSpPr>
          <p:cNvPr id="5" name="TextBox 4"/>
          <p:cNvSpPr txBox="1"/>
          <p:nvPr/>
        </p:nvSpPr>
        <p:spPr>
          <a:xfrm>
            <a:off x="288757" y="115502"/>
            <a:ext cx="5149167" cy="369332"/>
          </a:xfrm>
          <a:prstGeom prst="rect">
            <a:avLst/>
          </a:prstGeom>
          <a:noFill/>
        </p:spPr>
        <p:txBody>
          <a:bodyPr wrap="none" rtlCol="0">
            <a:spAutoFit/>
          </a:bodyPr>
          <a:lstStyle/>
          <a:p>
            <a:r>
              <a:rPr lang="en-GB" b="1" dirty="0" smtClean="0">
                <a:latin typeface="Comic Sans MS" panose="030F0702030302020204" pitchFamily="66" charset="0"/>
              </a:rPr>
              <a:t>SUGGESTED TIMETABLE FOR THIS WEEK</a:t>
            </a:r>
            <a:endParaRPr lang="en-GB" b="1" dirty="0">
              <a:latin typeface="Comic Sans MS" panose="030F0702030302020204" pitchFamily="66" charset="0"/>
            </a:endParaRPr>
          </a:p>
        </p:txBody>
      </p:sp>
    </p:spTree>
    <p:extLst>
      <p:ext uri="{BB962C8B-B14F-4D97-AF65-F5344CB8AC3E}">
        <p14:creationId xmlns:p14="http://schemas.microsoft.com/office/powerpoint/2010/main" val="3240856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891" y="396724"/>
            <a:ext cx="10515600" cy="1325563"/>
          </a:xfrm>
        </p:spPr>
        <p:txBody>
          <a:bodyPr>
            <a:noAutofit/>
          </a:bodyPr>
          <a:lstStyle/>
          <a:p>
            <a:r>
              <a:rPr lang="en-GB" b="1" dirty="0" smtClean="0">
                <a:solidFill>
                  <a:srgbClr val="FF0000"/>
                </a:solidFill>
                <a:latin typeface="Comic Sans MS" panose="030F0702030302020204" pitchFamily="66" charset="0"/>
              </a:rPr>
              <a:t>GRAMMAR AND PUNCTUATION</a:t>
            </a:r>
            <a:r>
              <a:rPr lang="en-GB" b="1" dirty="0" smtClean="0">
                <a:latin typeface="Comic Sans MS" panose="030F0702030302020204" pitchFamily="66" charset="0"/>
              </a:rPr>
              <a:t/>
            </a:r>
            <a:br>
              <a:rPr lang="en-GB" b="1" dirty="0" smtClean="0">
                <a:latin typeface="Comic Sans MS" panose="030F0702030302020204" pitchFamily="66" charset="0"/>
              </a:rPr>
            </a:br>
            <a:r>
              <a:rPr lang="en-GB" sz="3200" dirty="0" smtClean="0">
                <a:latin typeface="Comic Sans MS" panose="030F0702030302020204" pitchFamily="66" charset="0"/>
              </a:rPr>
              <a:t/>
            </a:r>
            <a:br>
              <a:rPr lang="en-GB" sz="3200" dirty="0" smtClean="0">
                <a:latin typeface="Comic Sans MS" panose="030F0702030302020204" pitchFamily="66" charset="0"/>
              </a:rPr>
            </a:br>
            <a:endParaRPr lang="en-GB" sz="3200" dirty="0">
              <a:latin typeface="Comic Sans MS" panose="030F0702030302020204" pitchFamily="66" charset="0"/>
            </a:endParaRPr>
          </a:p>
        </p:txBody>
      </p:sp>
      <p:sp>
        <p:nvSpPr>
          <p:cNvPr id="3" name="Content Placeholder 2"/>
          <p:cNvSpPr>
            <a:spLocks noGrp="1"/>
          </p:cNvSpPr>
          <p:nvPr>
            <p:ph idx="1"/>
          </p:nvPr>
        </p:nvSpPr>
        <p:spPr>
          <a:xfrm>
            <a:off x="200891" y="1059505"/>
            <a:ext cx="11599682" cy="5151514"/>
          </a:xfrm>
        </p:spPr>
        <p:txBody>
          <a:bodyPr>
            <a:noAutofit/>
          </a:bodyPr>
          <a:lstStyle/>
          <a:p>
            <a:pPr marL="0" indent="0">
              <a:buNone/>
            </a:pPr>
            <a:endParaRPr lang="en-GB" sz="2000" b="1" dirty="0">
              <a:latin typeface="Comic Sans MS" panose="030F0702030302020204" pitchFamily="66" charset="0"/>
            </a:endParaRPr>
          </a:p>
          <a:p>
            <a:pPr marL="0" indent="0">
              <a:buNone/>
            </a:pPr>
            <a:r>
              <a:rPr lang="en-GB" sz="2400" b="1" dirty="0" smtClean="0">
                <a:latin typeface="Comic Sans MS" panose="030F0702030302020204" pitchFamily="66" charset="0"/>
                <a:cs typeface="Times New Roman" panose="02020603050405020304" pitchFamily="18" charset="0"/>
              </a:rPr>
              <a:t>PREFIXES </a:t>
            </a:r>
            <a:r>
              <a:rPr lang="en-GB" sz="2400" b="1" dirty="0" smtClean="0">
                <a:latin typeface="Comic Sans MS" panose="030F0702030302020204" pitchFamily="66" charset="0"/>
                <a:cs typeface="Times New Roman" panose="02020603050405020304" pitchFamily="18" charset="0"/>
              </a:rPr>
              <a:t>– UNIT </a:t>
            </a:r>
            <a:r>
              <a:rPr lang="en-GB" sz="2400" b="1" dirty="0" smtClean="0">
                <a:latin typeface="Comic Sans MS" panose="030F0702030302020204" pitchFamily="66" charset="0"/>
                <a:cs typeface="Times New Roman" panose="02020603050405020304" pitchFamily="18" charset="0"/>
              </a:rPr>
              <a:t>16  </a:t>
            </a:r>
            <a:endParaRPr lang="en-GB" sz="2400" b="1" dirty="0" smtClean="0">
              <a:latin typeface="Comic Sans MS" panose="030F0702030302020204" pitchFamily="66" charset="0"/>
              <a:cs typeface="Times New Roman" panose="02020603050405020304" pitchFamily="18" charset="0"/>
            </a:endParaRPr>
          </a:p>
          <a:p>
            <a:pPr marL="0" indent="0">
              <a:buNone/>
            </a:pPr>
            <a:endParaRPr lang="en-GB" sz="2400" b="1" dirty="0">
              <a:latin typeface="Comic Sans MS" panose="030F0702030302020204" pitchFamily="66" charset="0"/>
              <a:cs typeface="Times New Roman" panose="02020603050405020304" pitchFamily="18" charset="0"/>
            </a:endParaRPr>
          </a:p>
          <a:p>
            <a:pPr marL="0" indent="0">
              <a:buNone/>
            </a:pPr>
            <a:r>
              <a:rPr lang="en-GB" b="1" dirty="0" smtClean="0">
                <a:latin typeface="Comic Sans MS" panose="030F0702030302020204" pitchFamily="66" charset="0"/>
                <a:cs typeface="Times New Roman" panose="02020603050405020304" pitchFamily="18" charset="0"/>
              </a:rPr>
              <a:t>LI </a:t>
            </a:r>
            <a:r>
              <a:rPr lang="en-GB" b="1" dirty="0" smtClean="0">
                <a:latin typeface="Comic Sans MS" panose="030F0702030302020204" pitchFamily="66" charset="0"/>
                <a:cs typeface="Times New Roman" panose="02020603050405020304" pitchFamily="18" charset="0"/>
              </a:rPr>
              <a:t>– to use prefixes to give a word the opposite meaning.</a:t>
            </a:r>
            <a:endParaRPr lang="en-GB" sz="1800" b="1" dirty="0" smtClean="0">
              <a:latin typeface="Comic Sans MS" panose="030F0702030302020204" pitchFamily="66" charset="0"/>
              <a:cs typeface="Times New Roman" panose="02020603050405020304" pitchFamily="18" charset="0"/>
            </a:endParaRPr>
          </a:p>
          <a:p>
            <a:pPr marL="0" indent="0">
              <a:buNone/>
            </a:pPr>
            <a:endParaRPr lang="en-GB" sz="1800" b="1" dirty="0">
              <a:latin typeface="Comic Sans MS" panose="030F0702030302020204" pitchFamily="66" charset="0"/>
              <a:cs typeface="Times New Roman" panose="02020603050405020304" pitchFamily="18" charset="0"/>
            </a:endParaRPr>
          </a:p>
          <a:p>
            <a:pPr marL="0" indent="0">
              <a:buNone/>
            </a:pPr>
            <a:r>
              <a:rPr lang="en-GB" sz="1800" dirty="0" smtClean="0">
                <a:latin typeface="Comic Sans MS" panose="030F0702030302020204" pitchFamily="66" charset="0"/>
                <a:cs typeface="Times New Roman" panose="02020603050405020304" pitchFamily="18" charset="0"/>
              </a:rPr>
              <a:t>Definition of prefix </a:t>
            </a:r>
            <a:r>
              <a:rPr lang="en-GB" sz="1800" b="1" dirty="0" smtClean="0">
                <a:latin typeface="Comic Sans MS" panose="030F0702030302020204" pitchFamily="66" charset="0"/>
                <a:cs typeface="Times New Roman" panose="02020603050405020304" pitchFamily="18" charset="0"/>
              </a:rPr>
              <a:t>-</a:t>
            </a:r>
            <a:r>
              <a:rPr lang="en-GB" b="1" dirty="0"/>
              <a:t> </a:t>
            </a:r>
            <a:r>
              <a:rPr lang="en-GB" sz="1800" dirty="0" smtClean="0">
                <a:latin typeface="Comic Sans MS" panose="030F0702030302020204" pitchFamily="66" charset="0"/>
              </a:rPr>
              <a:t>letter</a:t>
            </a:r>
            <a:r>
              <a:rPr lang="en-GB" sz="1800" dirty="0">
                <a:latin typeface="Comic Sans MS" panose="030F0702030302020204" pitchFamily="66" charset="0"/>
              </a:rPr>
              <a:t> or group of letters added to the beginning of a word to make a new </a:t>
            </a:r>
            <a:r>
              <a:rPr lang="en-GB" sz="1800" dirty="0" smtClean="0">
                <a:latin typeface="Comic Sans MS" panose="030F0702030302020204" pitchFamily="66" charset="0"/>
              </a:rPr>
              <a:t>word</a:t>
            </a:r>
            <a:endParaRPr lang="en-GB" dirty="0">
              <a:latin typeface="Comic Sans MS" panose="030F0702030302020204" pitchFamily="66" charset="0"/>
            </a:endParaRPr>
          </a:p>
          <a:p>
            <a:pPr marL="0" indent="0">
              <a:buNone/>
            </a:pPr>
            <a:r>
              <a:rPr lang="en-GB" sz="1800" dirty="0" smtClean="0">
                <a:latin typeface="Comic Sans MS" panose="030F0702030302020204" pitchFamily="66" charset="0"/>
                <a:cs typeface="Times New Roman" panose="02020603050405020304" pitchFamily="18" charset="0"/>
              </a:rPr>
              <a:t>e.g., un and dis </a:t>
            </a:r>
          </a:p>
          <a:p>
            <a:pPr marL="0" indent="0">
              <a:buNone/>
            </a:pPr>
            <a:endParaRPr lang="en-GB" sz="1800" dirty="0">
              <a:latin typeface="Comic Sans MS" panose="030F0702030302020204" pitchFamily="66" charset="0"/>
              <a:cs typeface="Times New Roman" panose="02020603050405020304" pitchFamily="18" charset="0"/>
            </a:endParaRPr>
          </a:p>
          <a:p>
            <a:pPr marL="0" indent="0">
              <a:buNone/>
            </a:pPr>
            <a:r>
              <a:rPr lang="en-GB" sz="1800" b="1" dirty="0" smtClean="0">
                <a:solidFill>
                  <a:srgbClr val="FF0000"/>
                </a:solidFill>
                <a:latin typeface="Comic Sans MS" panose="030F0702030302020204" pitchFamily="66" charset="0"/>
                <a:cs typeface="Times New Roman" panose="02020603050405020304" pitchFamily="18" charset="0"/>
              </a:rPr>
              <a:t>REMEMBER TO COMPLETE </a:t>
            </a:r>
            <a:r>
              <a:rPr lang="en-GB" sz="1800" b="1" u="sng" dirty="0" smtClean="0">
                <a:solidFill>
                  <a:srgbClr val="FF0000"/>
                </a:solidFill>
                <a:latin typeface="Comic Sans MS" panose="030F0702030302020204" pitchFamily="66" charset="0"/>
                <a:cs typeface="Times New Roman" panose="02020603050405020304" pitchFamily="18" charset="0"/>
              </a:rPr>
              <a:t>PRACTICE YOUR PUNCTUATION OR P.Y.P.</a:t>
            </a:r>
            <a:endParaRPr lang="en-GB" sz="1800" b="1" u="sng" dirty="0" smtClean="0">
              <a:solidFill>
                <a:srgbClr val="FF0000"/>
              </a:solidFill>
              <a:latin typeface="Comic Sans MS" panose="030F0702030302020204" pitchFamily="66" charset="0"/>
              <a:cs typeface="Times New Roman" panose="02020603050405020304" pitchFamily="18" charset="0"/>
            </a:endParaRPr>
          </a:p>
          <a:p>
            <a:pPr marL="0" indent="0">
              <a:buNone/>
            </a:pPr>
            <a:endParaRPr lang="en-GB" sz="1800" b="1" dirty="0" smtClean="0">
              <a:latin typeface="Comic Sans MS" panose="030F0702030302020204" pitchFamily="66" charset="0"/>
              <a:cs typeface="Times New Roman" panose="02020603050405020304" pitchFamily="18" charset="0"/>
            </a:endParaRPr>
          </a:p>
          <a:p>
            <a:pPr marL="0" indent="0">
              <a:buNone/>
            </a:pPr>
            <a:r>
              <a:rPr lang="en-GB" sz="1800" b="1" dirty="0" smtClean="0">
                <a:latin typeface="Comic Sans MS" panose="030F0702030302020204" pitchFamily="66" charset="0"/>
                <a:cs typeface="Times New Roman" panose="02020603050405020304" pitchFamily="18" charset="0"/>
              </a:rPr>
              <a:t>Complete this unit of work and upload it please.  </a:t>
            </a:r>
          </a:p>
          <a:p>
            <a:pPr marL="0" indent="0">
              <a:buNone/>
            </a:pPr>
            <a:endParaRPr lang="en-GB" sz="1800" b="1" dirty="0">
              <a:latin typeface="Comic Sans MS" panose="030F0702030302020204" pitchFamily="66" charset="0"/>
              <a:cs typeface="Times New Roman" panose="02020603050405020304" pitchFamily="18" charset="0"/>
            </a:endParaRPr>
          </a:p>
          <a:p>
            <a:pPr marL="0" indent="0">
              <a:buNone/>
            </a:pPr>
            <a:r>
              <a:rPr lang="en-GB" sz="1800" b="1" dirty="0" smtClean="0">
                <a:latin typeface="Comic Sans MS" panose="030F0702030302020204" pitchFamily="66" charset="0"/>
                <a:cs typeface="Times New Roman" panose="02020603050405020304" pitchFamily="18" charset="0"/>
              </a:rPr>
              <a:t>Remember to underline the missing words in Getting Started and Now Try </a:t>
            </a:r>
            <a:r>
              <a:rPr lang="en-GB" sz="1800" b="1" dirty="0" smtClean="0">
                <a:latin typeface="Comic Sans MS" panose="030F0702030302020204" pitchFamily="66" charset="0"/>
                <a:cs typeface="Times New Roman" panose="02020603050405020304" pitchFamily="18" charset="0"/>
              </a:rPr>
              <a:t>These (with a ruler).</a:t>
            </a:r>
            <a:endParaRPr lang="en-GB" sz="1800" b="1" dirty="0" smtClean="0">
              <a:latin typeface="Comic Sans MS" panose="030F0702030302020204" pitchFamily="66" charset="0"/>
              <a:cs typeface="Times New Roman" panose="02020603050405020304" pitchFamily="18" charset="0"/>
            </a:endParaRPr>
          </a:p>
          <a:p>
            <a:pPr marL="0" indent="0">
              <a:buNone/>
            </a:pPr>
            <a:endParaRPr lang="en-GB" sz="2400" b="1" dirty="0" smtClean="0">
              <a:solidFill>
                <a:srgbClr val="00B0F0"/>
              </a:solidFill>
              <a:latin typeface="Comic Sans MS" panose="030F0702030302020204" pitchFamily="66" charset="0"/>
              <a:cs typeface="Times New Roman" panose="02020603050405020304" pitchFamily="18" charset="0"/>
            </a:endParaRPr>
          </a:p>
          <a:p>
            <a:pPr marL="0" indent="0">
              <a:buNone/>
            </a:pPr>
            <a:endParaRPr lang="en-GB" sz="2400" b="1" dirty="0">
              <a:solidFill>
                <a:srgbClr val="00B0F0"/>
              </a:solidFill>
              <a:latin typeface="Comic Sans MS" panose="030F0702030302020204" pitchFamily="66" charset="0"/>
              <a:cs typeface="Times New Roman" panose="02020603050405020304" pitchFamily="18" charset="0"/>
            </a:endParaRPr>
          </a:p>
          <a:p>
            <a:pPr marL="0" indent="0">
              <a:buNone/>
            </a:pPr>
            <a:r>
              <a:rPr lang="en-GB" sz="2000" b="1" i="1" dirty="0" smtClean="0">
                <a:solidFill>
                  <a:srgbClr val="FF0000"/>
                </a:solidFill>
                <a:latin typeface="Times New Roman" panose="02020603050405020304" pitchFamily="18" charset="0"/>
                <a:cs typeface="Times New Roman" panose="02020603050405020304" pitchFamily="18" charset="0"/>
              </a:rPr>
              <a:t>Please upload into Assignments</a:t>
            </a:r>
            <a:r>
              <a:rPr lang="en-GB" sz="2000" b="1" dirty="0" smtClean="0">
                <a:latin typeface="Times New Roman" panose="02020603050405020304" pitchFamily="18" charset="0"/>
                <a:cs typeface="Times New Roman" panose="02020603050405020304" pitchFamily="18" charset="0"/>
              </a:rPr>
              <a:t>.</a:t>
            </a:r>
            <a:endParaRPr lang="en-GB"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028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891" y="396724"/>
            <a:ext cx="10515600" cy="1325563"/>
          </a:xfrm>
        </p:spPr>
        <p:txBody>
          <a:bodyPr>
            <a:noAutofit/>
          </a:bodyPr>
          <a:lstStyle/>
          <a:p>
            <a:r>
              <a:rPr lang="en-GB" b="1" dirty="0" smtClean="0">
                <a:solidFill>
                  <a:srgbClr val="FF0000"/>
                </a:solidFill>
                <a:latin typeface="Comic Sans MS" panose="030F0702030302020204" pitchFamily="66" charset="0"/>
              </a:rPr>
              <a:t/>
            </a:r>
            <a:br>
              <a:rPr lang="en-GB" b="1" dirty="0" smtClean="0">
                <a:solidFill>
                  <a:srgbClr val="FF0000"/>
                </a:solidFill>
                <a:latin typeface="Comic Sans MS" panose="030F0702030302020204" pitchFamily="66" charset="0"/>
              </a:rPr>
            </a:br>
            <a:r>
              <a:rPr lang="en-GB" b="1" dirty="0">
                <a:solidFill>
                  <a:srgbClr val="FF0000"/>
                </a:solidFill>
                <a:latin typeface="Comic Sans MS" panose="030F0702030302020204" pitchFamily="66" charset="0"/>
              </a:rPr>
              <a:t/>
            </a:r>
            <a:br>
              <a:rPr lang="en-GB" b="1" dirty="0">
                <a:solidFill>
                  <a:srgbClr val="FF0000"/>
                </a:solidFill>
                <a:latin typeface="Comic Sans MS" panose="030F0702030302020204" pitchFamily="66" charset="0"/>
              </a:rPr>
            </a:br>
            <a:r>
              <a:rPr lang="en-GB" b="1" dirty="0" smtClean="0">
                <a:solidFill>
                  <a:srgbClr val="FF0000"/>
                </a:solidFill>
                <a:latin typeface="Comic Sans MS" panose="030F0702030302020204" pitchFamily="66" charset="0"/>
              </a:rPr>
              <a:t/>
            </a:r>
            <a:br>
              <a:rPr lang="en-GB" b="1" dirty="0" smtClean="0">
                <a:solidFill>
                  <a:srgbClr val="FF0000"/>
                </a:solidFill>
                <a:latin typeface="Comic Sans MS" panose="030F0702030302020204" pitchFamily="66" charset="0"/>
              </a:rPr>
            </a:br>
            <a:r>
              <a:rPr lang="en-GB" b="1" dirty="0">
                <a:solidFill>
                  <a:srgbClr val="FF0000"/>
                </a:solidFill>
                <a:latin typeface="Comic Sans MS" panose="030F0702030302020204" pitchFamily="66" charset="0"/>
              </a:rPr>
              <a:t/>
            </a:r>
            <a:br>
              <a:rPr lang="en-GB" b="1" dirty="0">
                <a:solidFill>
                  <a:srgbClr val="FF0000"/>
                </a:solidFill>
                <a:latin typeface="Comic Sans MS" panose="030F0702030302020204" pitchFamily="66" charset="0"/>
              </a:rPr>
            </a:br>
            <a:r>
              <a:rPr lang="en-GB" b="1" dirty="0" smtClean="0">
                <a:solidFill>
                  <a:srgbClr val="FF0000"/>
                </a:solidFill>
                <a:latin typeface="Comic Sans MS" panose="030F0702030302020204" pitchFamily="66" charset="0"/>
              </a:rPr>
              <a:t>COMPREHENSION SUCCESS</a:t>
            </a:r>
            <a:br>
              <a:rPr lang="en-GB" b="1" dirty="0" smtClean="0">
                <a:solidFill>
                  <a:srgbClr val="FF0000"/>
                </a:solidFill>
                <a:latin typeface="Comic Sans MS" panose="030F0702030302020204" pitchFamily="66" charset="0"/>
              </a:rPr>
            </a:br>
            <a:r>
              <a:rPr lang="en-GB" b="1" dirty="0">
                <a:solidFill>
                  <a:srgbClr val="FF0000"/>
                </a:solidFill>
                <a:latin typeface="Comic Sans MS" panose="030F0702030302020204" pitchFamily="66" charset="0"/>
              </a:rPr>
              <a:t/>
            </a:r>
            <a:br>
              <a:rPr lang="en-GB" b="1" dirty="0">
                <a:solidFill>
                  <a:srgbClr val="FF0000"/>
                </a:solidFill>
                <a:latin typeface="Comic Sans MS" panose="030F0702030302020204" pitchFamily="66" charset="0"/>
              </a:rPr>
            </a:br>
            <a:r>
              <a:rPr lang="en-GB" b="1" dirty="0" smtClean="0">
                <a:latin typeface="Comic Sans MS" panose="030F0702030302020204" pitchFamily="66" charset="0"/>
              </a:rPr>
              <a:t/>
            </a:r>
            <a:br>
              <a:rPr lang="en-GB" b="1" dirty="0" smtClean="0">
                <a:latin typeface="Comic Sans MS" panose="030F0702030302020204" pitchFamily="66" charset="0"/>
              </a:rPr>
            </a:br>
            <a:r>
              <a:rPr lang="en-GB" sz="3200" dirty="0" smtClean="0">
                <a:latin typeface="Comic Sans MS" panose="030F0702030302020204" pitchFamily="66" charset="0"/>
              </a:rPr>
              <a:t/>
            </a:r>
            <a:br>
              <a:rPr lang="en-GB" sz="3200" dirty="0" smtClean="0">
                <a:latin typeface="Comic Sans MS" panose="030F0702030302020204" pitchFamily="66" charset="0"/>
              </a:rPr>
            </a:br>
            <a:endParaRPr lang="en-GB" sz="3200" dirty="0">
              <a:latin typeface="Comic Sans MS" panose="030F0702030302020204" pitchFamily="66" charset="0"/>
            </a:endParaRPr>
          </a:p>
        </p:txBody>
      </p:sp>
      <p:sp>
        <p:nvSpPr>
          <p:cNvPr id="3" name="Content Placeholder 2"/>
          <p:cNvSpPr>
            <a:spLocks noGrp="1"/>
          </p:cNvSpPr>
          <p:nvPr>
            <p:ph idx="1"/>
          </p:nvPr>
        </p:nvSpPr>
        <p:spPr>
          <a:xfrm>
            <a:off x="200891" y="1059505"/>
            <a:ext cx="11599682" cy="5151514"/>
          </a:xfrm>
        </p:spPr>
        <p:txBody>
          <a:bodyPr>
            <a:noAutofit/>
          </a:bodyPr>
          <a:lstStyle/>
          <a:p>
            <a:pPr marL="0" indent="0">
              <a:buNone/>
            </a:pPr>
            <a:endParaRPr lang="en-GB" sz="2000" b="1" dirty="0">
              <a:latin typeface="Comic Sans MS" panose="030F0702030302020204" pitchFamily="66" charset="0"/>
            </a:endParaRPr>
          </a:p>
          <a:p>
            <a:pPr marL="0" indent="0">
              <a:buNone/>
            </a:pPr>
            <a:endParaRPr lang="en-GB" sz="1800" b="1" dirty="0" smtClean="0">
              <a:latin typeface="Comic Sans MS" panose="030F0702030302020204" pitchFamily="66" charset="0"/>
              <a:cs typeface="Times New Roman" panose="02020603050405020304" pitchFamily="18" charset="0"/>
            </a:endParaRPr>
          </a:p>
          <a:p>
            <a:pPr marL="0" indent="0">
              <a:buNone/>
            </a:pPr>
            <a:r>
              <a:rPr lang="en-GB" sz="2400" b="1" dirty="0" smtClean="0">
                <a:solidFill>
                  <a:schemeClr val="accent6">
                    <a:lumMod val="75000"/>
                  </a:schemeClr>
                </a:solidFill>
                <a:latin typeface="Comic Sans MS" panose="030F0702030302020204" pitchFamily="66" charset="0"/>
                <a:cs typeface="Times New Roman" panose="02020603050405020304" pitchFamily="18" charset="0"/>
              </a:rPr>
              <a:t>Tail to Tail – page 15</a:t>
            </a:r>
          </a:p>
          <a:p>
            <a:pPr marL="0" indent="0">
              <a:buNone/>
            </a:pPr>
            <a:endParaRPr lang="en-GB" sz="2400" b="1" dirty="0">
              <a:latin typeface="Comic Sans MS" panose="030F0702030302020204" pitchFamily="66" charset="0"/>
              <a:cs typeface="Times New Roman" panose="02020603050405020304" pitchFamily="18" charset="0"/>
            </a:endParaRPr>
          </a:p>
          <a:p>
            <a:pPr marL="0" indent="0">
              <a:buNone/>
            </a:pPr>
            <a:r>
              <a:rPr lang="en-GB" sz="2400" u="sng" dirty="0" smtClean="0">
                <a:latin typeface="Comic Sans MS" panose="030F0702030302020204" pitchFamily="66" charset="0"/>
                <a:cs typeface="Times New Roman" panose="02020603050405020304" pitchFamily="18" charset="0"/>
              </a:rPr>
              <a:t>LI – to observe the detail of an image and discuss this</a:t>
            </a:r>
            <a:r>
              <a:rPr lang="en-GB" sz="2400" b="1" dirty="0" smtClean="0">
                <a:latin typeface="Comic Sans MS" panose="030F0702030302020204" pitchFamily="66" charset="0"/>
                <a:cs typeface="Times New Roman" panose="02020603050405020304" pitchFamily="18" charset="0"/>
              </a:rPr>
              <a:t>.</a:t>
            </a:r>
          </a:p>
          <a:p>
            <a:pPr marL="0" indent="0">
              <a:buNone/>
            </a:pPr>
            <a:endParaRPr lang="en-GB" sz="2400" b="1" dirty="0">
              <a:latin typeface="Comic Sans MS" panose="030F0702030302020204" pitchFamily="66" charset="0"/>
              <a:cs typeface="Times New Roman" panose="02020603050405020304" pitchFamily="18" charset="0"/>
            </a:endParaRPr>
          </a:p>
          <a:p>
            <a:pPr marL="0" indent="0">
              <a:buNone/>
            </a:pPr>
            <a:r>
              <a:rPr lang="en-GB" sz="2400" b="1" dirty="0" smtClean="0">
                <a:latin typeface="Comic Sans MS" panose="030F0702030302020204" pitchFamily="66" charset="0"/>
                <a:cs typeface="Times New Roman" panose="02020603050405020304" pitchFamily="18" charset="0"/>
              </a:rPr>
              <a:t>Please complete sections A, B and C after our lesson on Tuesday. Remember to answer the questions in sentences.</a:t>
            </a:r>
          </a:p>
          <a:p>
            <a:pPr marL="0" indent="0">
              <a:buNone/>
            </a:pPr>
            <a:endParaRPr lang="en-GB" sz="2400" b="1" dirty="0">
              <a:solidFill>
                <a:srgbClr val="00B0F0"/>
              </a:solidFill>
              <a:latin typeface="Comic Sans MS" panose="030F0702030302020204" pitchFamily="66" charset="0"/>
              <a:cs typeface="Times New Roman" panose="02020603050405020304" pitchFamily="18" charset="0"/>
            </a:endParaRPr>
          </a:p>
          <a:p>
            <a:pPr marL="0" indent="0">
              <a:buNone/>
            </a:pPr>
            <a:endParaRPr lang="en-GB" sz="2400" b="1" dirty="0">
              <a:solidFill>
                <a:srgbClr val="00B0F0"/>
              </a:solidFill>
              <a:latin typeface="Comic Sans MS" panose="030F0702030302020204" pitchFamily="66" charset="0"/>
              <a:cs typeface="Times New Roman" panose="02020603050405020304" pitchFamily="18" charset="0"/>
            </a:endParaRPr>
          </a:p>
          <a:p>
            <a:pPr marL="0" indent="0">
              <a:buNone/>
            </a:pPr>
            <a:r>
              <a:rPr lang="en-GB" sz="2000" b="1" i="1" dirty="0" smtClean="0">
                <a:solidFill>
                  <a:srgbClr val="FF0000"/>
                </a:solidFill>
                <a:latin typeface="Times New Roman" panose="02020603050405020304" pitchFamily="18" charset="0"/>
                <a:cs typeface="Times New Roman" panose="02020603050405020304" pitchFamily="18" charset="0"/>
              </a:rPr>
              <a:t>Please upload into Assignments</a:t>
            </a:r>
            <a:r>
              <a:rPr lang="en-GB" sz="2000" b="1" dirty="0" smtClean="0">
                <a:latin typeface="Times New Roman" panose="02020603050405020304" pitchFamily="18" charset="0"/>
                <a:cs typeface="Times New Roman" panose="02020603050405020304" pitchFamily="18" charset="0"/>
              </a:rPr>
              <a:t>.</a:t>
            </a:r>
            <a:endParaRPr lang="en-GB" sz="2000" b="1" dirty="0">
              <a:latin typeface="Times New Roman" panose="02020603050405020304" pitchFamily="18" charset="0"/>
              <a:cs typeface="Times New Roman" panose="02020603050405020304" pitchFamily="18" charset="0"/>
            </a:endParaRPr>
          </a:p>
        </p:txBody>
      </p:sp>
      <p:pic>
        <p:nvPicPr>
          <p:cNvPr id="6" name="Picture 5" descr="Free Images : nature, animal, wild, fur, portrait, youn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7349" y="4993423"/>
            <a:ext cx="1289598" cy="1217596"/>
          </a:xfrm>
          <a:prstGeom prst="rect">
            <a:avLst/>
          </a:prstGeom>
        </p:spPr>
      </p:pic>
      <p:pic>
        <p:nvPicPr>
          <p:cNvPr id="7" name="Picture 6" descr="File:LaMirage body07.jpg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0837" y="1826093"/>
            <a:ext cx="1143000" cy="857250"/>
          </a:xfrm>
          <a:prstGeom prst="rect">
            <a:avLst/>
          </a:prstGeom>
        </p:spPr>
      </p:pic>
    </p:spTree>
    <p:extLst>
      <p:ext uri="{BB962C8B-B14F-4D97-AF65-F5344CB8AC3E}">
        <p14:creationId xmlns:p14="http://schemas.microsoft.com/office/powerpoint/2010/main" val="18410703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383" y="463630"/>
            <a:ext cx="7936298" cy="923330"/>
          </a:xfrm>
          <a:prstGeom prst="rect">
            <a:avLst/>
          </a:prstGeom>
          <a:noFill/>
        </p:spPr>
        <p:txBody>
          <a:bodyPr wrap="square" rtlCol="0">
            <a:spAutoFit/>
          </a:bodyPr>
          <a:lstStyle/>
          <a:p>
            <a:r>
              <a:rPr lang="en-GB" sz="3600" b="1" dirty="0" smtClean="0">
                <a:solidFill>
                  <a:srgbClr val="FF0000"/>
                </a:solidFill>
                <a:latin typeface="Comic Sans MS" panose="030F0702030302020204" pitchFamily="66" charset="0"/>
              </a:rPr>
              <a:t>Madame Gordon’s French Lesson </a:t>
            </a:r>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2828164997"/>
              </p:ext>
            </p:extLst>
          </p:nvPr>
        </p:nvGraphicFramePr>
        <p:xfrm>
          <a:off x="4220632" y="2827814"/>
          <a:ext cx="660400" cy="426720"/>
        </p:xfrm>
        <a:graphic>
          <a:graphicData uri="http://schemas.openxmlformats.org/drawingml/2006/table">
            <a:tbl>
              <a:tblPr/>
              <a:tblGrid>
                <a:gridCol w="330200">
                  <a:extLst>
                    <a:ext uri="{9D8B030D-6E8A-4147-A177-3AD203B41FA5}">
                      <a16:colId xmlns:a16="http://schemas.microsoft.com/office/drawing/2014/main" val="3628717437"/>
                    </a:ext>
                  </a:extLst>
                </a:gridCol>
                <a:gridCol w="330200">
                  <a:extLst>
                    <a:ext uri="{9D8B030D-6E8A-4147-A177-3AD203B41FA5}">
                      <a16:colId xmlns:a16="http://schemas.microsoft.com/office/drawing/2014/main" val="1019661946"/>
                    </a:ext>
                  </a:extLst>
                </a:gridCol>
              </a:tblGrid>
              <a:tr h="0">
                <a:tc>
                  <a:txBody>
                    <a:bodyPr/>
                    <a:lstStyle/>
                    <a:p>
                      <a:pPr fontAlgn="base"/>
                      <a:endParaRPr lang="en-GB" dirty="0">
                        <a:effectLst/>
                      </a:endParaRPr>
                    </a:p>
                  </a:txBody>
                  <a:tcPr marL="76200" marR="228600" marT="76200" marB="76200">
                    <a:lnL w="6350" cap="flat" cmpd="sng" algn="ctr">
                      <a:solidFill>
                        <a:srgbClr val="C8C8C8"/>
                      </a:solidFill>
                      <a:prstDash val="solid"/>
                      <a:round/>
                      <a:headEnd type="none" w="med" len="med"/>
                      <a:tailEnd type="none" w="med" len="med"/>
                    </a:lnL>
                    <a:lnR w="6350" cap="flat" cmpd="sng" algn="ctr">
                      <a:solidFill>
                        <a:srgbClr val="C8C8C8"/>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tcPr>
                </a:tc>
                <a:tc>
                  <a:txBody>
                    <a:bodyPr/>
                    <a:lstStyle/>
                    <a:p>
                      <a:pPr fontAlgn="base"/>
                      <a:endParaRPr lang="en-GB" b="0" dirty="0">
                        <a:solidFill>
                          <a:srgbClr val="A6A6A6"/>
                        </a:solidFill>
                        <a:effectLst/>
                        <a:latin typeface="wf_segoe-ui_normal"/>
                      </a:endParaRPr>
                    </a:p>
                  </a:txBody>
                  <a:tcPr marL="76200" marR="228600" marT="76200" marB="76200">
                    <a:lnL w="6350" cap="flat" cmpd="sng" algn="ctr">
                      <a:solidFill>
                        <a:srgbClr val="C8C8C8"/>
                      </a:solidFill>
                      <a:prstDash val="solid"/>
                      <a:round/>
                      <a:headEnd type="none" w="med" len="med"/>
                      <a:tailEnd type="none" w="med" len="med"/>
                    </a:lnL>
                    <a:lnR w="6350" cap="flat" cmpd="sng" algn="ctr">
                      <a:solidFill>
                        <a:srgbClr val="C8C8C8"/>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tcPr>
                </a:tc>
                <a:extLst>
                  <a:ext uri="{0D108BD9-81ED-4DB2-BD59-A6C34878D82A}">
                    <a16:rowId xmlns:a16="http://schemas.microsoft.com/office/drawing/2014/main" val="1239653569"/>
                  </a:ext>
                </a:extLst>
              </a:tr>
            </a:tbl>
          </a:graphicData>
        </a:graphic>
      </p:graphicFrame>
      <p:sp>
        <p:nvSpPr>
          <p:cNvPr id="5" name="Rectangle 4"/>
          <p:cNvSpPr/>
          <p:nvPr/>
        </p:nvSpPr>
        <p:spPr>
          <a:xfrm>
            <a:off x="298383" y="1028343"/>
            <a:ext cx="10278177" cy="1846659"/>
          </a:xfrm>
          <a:prstGeom prst="rect">
            <a:avLst/>
          </a:prstGeom>
        </p:spPr>
        <p:txBody>
          <a:bodyPr wrap="square">
            <a:spAutoFit/>
          </a:bodyPr>
          <a:lstStyle/>
          <a:p>
            <a:pPr fontAlgn="base"/>
            <a:endParaRPr lang="en-GB" dirty="0">
              <a:solidFill>
                <a:srgbClr val="000000"/>
              </a:solidFill>
              <a:latin typeface="Calibri" panose="020F0502020204030204" pitchFamily="34" charset="0"/>
            </a:endParaRPr>
          </a:p>
          <a:p>
            <a:pPr fontAlgn="base"/>
            <a:r>
              <a:rPr lang="en-GB" sz="3600" dirty="0" smtClean="0">
                <a:solidFill>
                  <a:schemeClr val="accent1"/>
                </a:solidFill>
                <a:latin typeface="Comic Sans MS" panose="030F0702030302020204" pitchFamily="66" charset="0"/>
              </a:rPr>
              <a:t>French </a:t>
            </a:r>
            <a:r>
              <a:rPr lang="en-GB" sz="3600" dirty="0">
                <a:solidFill>
                  <a:schemeClr val="accent1"/>
                </a:solidFill>
                <a:latin typeface="Comic Sans MS" panose="030F0702030302020204" pitchFamily="66" charset="0"/>
              </a:rPr>
              <a:t>Fun week. </a:t>
            </a:r>
            <a:endParaRPr lang="en-GB" sz="3600" dirty="0" smtClean="0">
              <a:solidFill>
                <a:schemeClr val="accent1"/>
              </a:solidFill>
              <a:latin typeface="Comic Sans MS" panose="030F0702030302020204" pitchFamily="66" charset="0"/>
            </a:endParaRPr>
          </a:p>
          <a:p>
            <a:pPr fontAlgn="base"/>
            <a:endParaRPr lang="en-GB" sz="2000" b="1" dirty="0" smtClean="0">
              <a:solidFill>
                <a:srgbClr val="000000"/>
              </a:solidFill>
              <a:latin typeface="Comic Sans MS" panose="030F0702030302020204" pitchFamily="66" charset="0"/>
            </a:endParaRPr>
          </a:p>
          <a:p>
            <a:pPr fontAlgn="base"/>
            <a:r>
              <a:rPr lang="en-GB" sz="2000" b="1" dirty="0" smtClean="0">
                <a:solidFill>
                  <a:srgbClr val="000000"/>
                </a:solidFill>
                <a:latin typeface="Comic Sans MS" panose="030F0702030302020204" pitchFamily="66" charset="0"/>
              </a:rPr>
              <a:t>Click on the picture below and do some revision with Madame Gordon, then do the KAHOOT quiz after and see how you do!</a:t>
            </a:r>
            <a:endParaRPr lang="en-GB" sz="2000" b="1" dirty="0">
              <a:solidFill>
                <a:srgbClr val="000000"/>
              </a:solidFill>
              <a:latin typeface="Comic Sans MS" panose="030F0702030302020204" pitchFamily="66" charset="0"/>
            </a:endParaRPr>
          </a:p>
        </p:txBody>
      </p:sp>
      <p:sp>
        <p:nvSpPr>
          <p:cNvPr id="9" name="Rectangle 2"/>
          <p:cNvSpPr>
            <a:spLocks noChangeArrowheads="1"/>
          </p:cNvSpPr>
          <p:nvPr/>
        </p:nvSpPr>
        <p:spPr bwMode="auto">
          <a:xfrm>
            <a:off x="3210560" y="3566655"/>
            <a:ext cx="65"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818304045"/>
              </p:ext>
            </p:extLst>
          </p:nvPr>
        </p:nvGraphicFramePr>
        <p:xfrm>
          <a:off x="10154920" y="4774657"/>
          <a:ext cx="660400" cy="426720"/>
        </p:xfrm>
        <a:graphic>
          <a:graphicData uri="http://schemas.openxmlformats.org/drawingml/2006/table">
            <a:tbl>
              <a:tblPr/>
              <a:tblGrid>
                <a:gridCol w="330200">
                  <a:extLst>
                    <a:ext uri="{9D8B030D-6E8A-4147-A177-3AD203B41FA5}">
                      <a16:colId xmlns:a16="http://schemas.microsoft.com/office/drawing/2014/main" val="376275445"/>
                    </a:ext>
                  </a:extLst>
                </a:gridCol>
                <a:gridCol w="330200">
                  <a:extLst>
                    <a:ext uri="{9D8B030D-6E8A-4147-A177-3AD203B41FA5}">
                      <a16:colId xmlns:a16="http://schemas.microsoft.com/office/drawing/2014/main" val="980155890"/>
                    </a:ext>
                  </a:extLst>
                </a:gridCol>
              </a:tblGrid>
              <a:tr h="0">
                <a:tc>
                  <a:txBody>
                    <a:bodyPr/>
                    <a:lstStyle/>
                    <a:p>
                      <a:pPr fontAlgn="base"/>
                      <a:endParaRPr lang="en-GB" dirty="0">
                        <a:effectLst/>
                      </a:endParaRPr>
                    </a:p>
                  </a:txBody>
                  <a:tcPr marL="76200" marR="228600" marT="76200" marB="76200">
                    <a:lnL w="6350" cap="flat" cmpd="sng" algn="ctr">
                      <a:solidFill>
                        <a:srgbClr val="C8C8C8"/>
                      </a:solidFill>
                      <a:prstDash val="solid"/>
                      <a:round/>
                      <a:headEnd type="none" w="med" len="med"/>
                      <a:tailEnd type="none" w="med" len="med"/>
                    </a:lnL>
                    <a:lnR w="6350" cap="flat" cmpd="sng" algn="ctr">
                      <a:solidFill>
                        <a:srgbClr val="C8C8C8"/>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tcPr>
                </a:tc>
                <a:tc>
                  <a:txBody>
                    <a:bodyPr/>
                    <a:lstStyle/>
                    <a:p>
                      <a:pPr fontAlgn="base"/>
                      <a:endParaRPr lang="en-GB" b="0" dirty="0">
                        <a:solidFill>
                          <a:srgbClr val="A6A6A6"/>
                        </a:solidFill>
                        <a:effectLst/>
                        <a:latin typeface="wf_segoe-ui_normal"/>
                      </a:endParaRPr>
                    </a:p>
                  </a:txBody>
                  <a:tcPr marL="76200" marR="228600" marT="76200" marB="76200">
                    <a:lnL w="6350" cap="flat" cmpd="sng" algn="ctr">
                      <a:solidFill>
                        <a:srgbClr val="C8C8C8"/>
                      </a:solidFill>
                      <a:prstDash val="solid"/>
                      <a:round/>
                      <a:headEnd type="none" w="med" len="med"/>
                      <a:tailEnd type="none" w="med" len="med"/>
                    </a:lnL>
                    <a:lnR w="6350" cap="flat" cmpd="sng" algn="ctr">
                      <a:solidFill>
                        <a:srgbClr val="C8C8C8"/>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tcPr>
                </a:tc>
                <a:extLst>
                  <a:ext uri="{0D108BD9-81ED-4DB2-BD59-A6C34878D82A}">
                    <a16:rowId xmlns:a16="http://schemas.microsoft.com/office/drawing/2014/main" val="3475384436"/>
                  </a:ext>
                </a:extLst>
              </a:tr>
            </a:tbl>
          </a:graphicData>
        </a:graphic>
      </p:graphicFrame>
      <p:sp>
        <p:nvSpPr>
          <p:cNvPr id="11" name="Rectangle 3"/>
          <p:cNvSpPr>
            <a:spLocks noChangeArrowheads="1"/>
          </p:cNvSpPr>
          <p:nvPr/>
        </p:nvSpPr>
        <p:spPr bwMode="auto">
          <a:xfrm>
            <a:off x="1432560" y="4167051"/>
            <a:ext cx="2593659" cy="136960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201F1E"/>
                </a:solidFill>
                <a:effectLst/>
                <a:latin typeface="Segoe UI" panose="020B0502040204020203" pitchFamily="34" charset="0"/>
                <a:cs typeface="Segoe UI" panose="020B0502040204020203" pitchFamily="34" charset="0"/>
              </a:rPr>
              <a:t> </a:t>
            </a:r>
            <a:r>
              <a:rPr kumimoji="0" lang="en-US" altLang="en-US" sz="8100" b="0" i="0" u="none" strike="noStrike" cap="none" normalizeH="0" baseline="0" dirty="0" smtClean="0">
                <a:ln>
                  <a:noFill/>
                </a:ln>
                <a:solidFill>
                  <a:srgbClr val="201F1E"/>
                </a:solidFill>
                <a:effectLst/>
                <a:latin typeface="Segoe UI" panose="020B0502040204020203" pitchFamily="34" charset="0"/>
                <a:cs typeface="Segoe UI" panose="020B0502040204020203" pitchFamily="34" charset="0"/>
              </a:rPr>
              <a:t> </a:t>
            </a:r>
            <a:r>
              <a:rPr kumimoji="0" lang="en-US" altLang="en-US" sz="1100" b="0" i="0" u="none" strike="noStrike" cap="none" normalizeH="0" baseline="0" dirty="0" smtClean="0">
                <a:ln>
                  <a:noFill/>
                </a:ln>
                <a:solidFill>
                  <a:srgbClr val="201F1E"/>
                </a:solidFill>
                <a:effectLst/>
                <a:latin typeface="Segoe UI" panose="020B0502040204020203" pitchFamily="34" charset="0"/>
                <a:cs typeface="Segoe UI" panose="020B0502040204020203" pitchFamily="34" charset="0"/>
              </a:rPr>
              <a:t>                                                           </a:t>
            </a:r>
          </a:p>
        </p:txBody>
      </p:sp>
      <p:pic>
        <p:nvPicPr>
          <p:cNvPr id="7172" name="Picture 4" descr="https://cdn.loom.com/sessions/thumbnails/99e878c7926e4e3484c698806ebb8005-00001.gif">
            <a:hlinkClick r:id="rId3"/>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1312" y="3293894"/>
            <a:ext cx="2286000" cy="128587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406400" y="5766876"/>
            <a:ext cx="6096000" cy="646331"/>
          </a:xfrm>
          <a:prstGeom prst="rect">
            <a:avLst/>
          </a:prstGeom>
        </p:spPr>
        <p:txBody>
          <a:bodyPr>
            <a:spAutoFit/>
          </a:bodyPr>
          <a:lstStyle/>
          <a:p>
            <a:pPr fontAlgn="base"/>
            <a:r>
              <a:rPr lang="en-GB" b="1" dirty="0"/>
              <a:t>P4/5 - </a:t>
            </a:r>
            <a:r>
              <a:rPr lang="en-GB" b="1" dirty="0">
                <a:hlinkClick r:id="rId5"/>
              </a:rPr>
              <a:t>https://kahoot.it/challenge/07415691?challenge-id=823cef87-e65d-4588-9a27-d1f35dce8d22_1614896539605</a:t>
            </a:r>
            <a:endParaRPr lang="en-GB" b="1" dirty="0"/>
          </a:p>
        </p:txBody>
      </p:sp>
    </p:spTree>
    <p:extLst>
      <p:ext uri="{BB962C8B-B14F-4D97-AF65-F5344CB8AC3E}">
        <p14:creationId xmlns:p14="http://schemas.microsoft.com/office/powerpoint/2010/main" val="26396383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5431" y="545979"/>
            <a:ext cx="10331115" cy="1292662"/>
          </a:xfrm>
          <a:prstGeom prst="rect">
            <a:avLst/>
          </a:prstGeom>
        </p:spPr>
        <p:txBody>
          <a:bodyPr wrap="square">
            <a:spAutoFit/>
          </a:bodyPr>
          <a:lstStyle/>
          <a:p>
            <a:r>
              <a:rPr lang="en-GB" sz="6000" b="1" dirty="0" smtClean="0">
                <a:solidFill>
                  <a:schemeClr val="accent2">
                    <a:lumMod val="75000"/>
                  </a:schemeClr>
                </a:solidFill>
                <a:latin typeface="Times New Roman" panose="02020603050405020304" pitchFamily="18" charset="0"/>
                <a:cs typeface="Times New Roman" panose="02020603050405020304" pitchFamily="18" charset="0"/>
              </a:rPr>
              <a:t>Bridges </a:t>
            </a:r>
            <a:endParaRPr lang="en-GB" sz="6000" b="1" dirty="0" smtClean="0">
              <a:solidFill>
                <a:schemeClr val="accent2">
                  <a:lumMod val="75000"/>
                </a:schemeClr>
              </a:solidFill>
              <a:latin typeface="Times New Roman" panose="02020603050405020304" pitchFamily="18" charset="0"/>
              <a:cs typeface="Times New Roman" panose="02020603050405020304" pitchFamily="18" charset="0"/>
            </a:endParaRPr>
          </a:p>
          <a:p>
            <a:endParaRPr lang="en-GB" b="1"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181" y="1399855"/>
            <a:ext cx="4202174" cy="229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86549" y="3570721"/>
            <a:ext cx="11200137" cy="3539430"/>
          </a:xfrm>
          <a:prstGeom prst="rect">
            <a:avLst/>
          </a:prstGeom>
          <a:noFill/>
        </p:spPr>
        <p:txBody>
          <a:bodyPr wrap="square" rtlCol="0">
            <a:spAutoFit/>
          </a:bodyPr>
          <a:lstStyle/>
          <a:p>
            <a:r>
              <a:rPr lang="en-GB" sz="2800" dirty="0" smtClean="0">
                <a:latin typeface="Comic Sans MS" panose="030F0702030302020204" pitchFamily="66" charset="0"/>
              </a:rPr>
              <a:t>You are  going to investigate 6 bridges, you will find out where each bridge is and find some interesting facts about it.  Please go to assignments to find the worksheet.  You can make a poster about the bridges, you can do the work in your jotters or you can fill out the worksheet.</a:t>
            </a:r>
          </a:p>
          <a:p>
            <a:endParaRPr lang="en-GB" sz="2800" dirty="0">
              <a:latin typeface="Comic Sans MS" panose="030F0702030302020204" pitchFamily="66" charset="0"/>
            </a:endParaRPr>
          </a:p>
          <a:p>
            <a:r>
              <a:rPr lang="en-GB" sz="2800" b="1" i="1" dirty="0">
                <a:solidFill>
                  <a:srgbClr val="FF0000"/>
                </a:solidFill>
                <a:latin typeface="Times New Roman" panose="02020603050405020304" pitchFamily="18" charset="0"/>
                <a:cs typeface="Times New Roman" panose="02020603050405020304" pitchFamily="18" charset="0"/>
              </a:rPr>
              <a:t>Please upload into Assignments</a:t>
            </a:r>
            <a:r>
              <a:rPr lang="en-GB" sz="2800" b="1" dirty="0">
                <a:latin typeface="Times New Roman" panose="02020603050405020304" pitchFamily="18" charset="0"/>
                <a:cs typeface="Times New Roman" panose="02020603050405020304" pitchFamily="18" charset="0"/>
              </a:rPr>
              <a:t>.</a:t>
            </a:r>
          </a:p>
          <a:p>
            <a:endParaRPr lang="en-GB" sz="2800" dirty="0">
              <a:latin typeface="Comic Sans MS" panose="030F0702030302020204" pitchFamily="66" charset="0"/>
            </a:endParaRPr>
          </a:p>
        </p:txBody>
      </p:sp>
    </p:spTree>
    <p:extLst>
      <p:ext uri="{BB962C8B-B14F-4D97-AF65-F5344CB8AC3E}">
        <p14:creationId xmlns:p14="http://schemas.microsoft.com/office/powerpoint/2010/main" val="6972728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6341" y="1074286"/>
            <a:ext cx="11361019" cy="4524315"/>
          </a:xfrm>
          <a:prstGeom prst="rect">
            <a:avLst/>
          </a:prstGeom>
          <a:noFill/>
        </p:spPr>
        <p:txBody>
          <a:bodyPr wrap="square" rtlCol="0">
            <a:spAutoFit/>
          </a:bodyPr>
          <a:lstStyle/>
          <a:p>
            <a:pPr algn="ctr"/>
            <a:r>
              <a:rPr lang="en-GB" sz="7200" b="1" dirty="0" smtClean="0">
                <a:solidFill>
                  <a:srgbClr val="FF0000"/>
                </a:solidFill>
                <a:latin typeface="Comic Sans MS" panose="030F0702030302020204" pitchFamily="66" charset="0"/>
              </a:rPr>
              <a:t>Please complete all numeracy work in your numeracy jotters.</a:t>
            </a:r>
          </a:p>
          <a:p>
            <a:endParaRPr lang="en-GB" sz="5400" dirty="0"/>
          </a:p>
          <a:p>
            <a:endParaRPr lang="en-GB" dirty="0"/>
          </a:p>
        </p:txBody>
      </p:sp>
    </p:spTree>
    <p:extLst>
      <p:ext uri="{BB962C8B-B14F-4D97-AF65-F5344CB8AC3E}">
        <p14:creationId xmlns:p14="http://schemas.microsoft.com/office/powerpoint/2010/main" val="27925774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0658765" cy="12865060"/>
          </a:xfrm>
          <a:prstGeom prst="rect">
            <a:avLst/>
          </a:prstGeom>
          <a:noFill/>
          <a:ln>
            <a:solidFill>
              <a:srgbClr val="90F4FC"/>
            </a:solidFill>
          </a:ln>
        </p:spPr>
        <p:txBody>
          <a:bodyPr wrap="square" rtlCol="0">
            <a:spAutoFit/>
          </a:bodyPr>
          <a:lstStyle/>
          <a:p>
            <a:r>
              <a:rPr lang="en-GB" sz="4000" b="1" dirty="0" smtClean="0">
                <a:solidFill>
                  <a:srgbClr val="00B0F0"/>
                </a:solidFill>
                <a:latin typeface="Comic Sans MS" panose="030F0702030302020204" pitchFamily="66" charset="0"/>
              </a:rPr>
              <a:t>NUMERACY TASK 1</a:t>
            </a:r>
          </a:p>
          <a:p>
            <a:endParaRPr lang="en-GB" sz="4000" b="1" dirty="0">
              <a:solidFill>
                <a:srgbClr val="00B0F0"/>
              </a:solidFill>
              <a:latin typeface="Comic Sans MS" panose="030F0702030302020204" pitchFamily="66" charset="0"/>
            </a:endParaRPr>
          </a:p>
          <a:p>
            <a:r>
              <a:rPr lang="en-GB" sz="2000" b="1" u="sng" dirty="0" smtClean="0">
                <a:latin typeface="Comic Sans MS" panose="030F0702030302020204" pitchFamily="66" charset="0"/>
              </a:rPr>
              <a:t>LI – </a:t>
            </a:r>
            <a:r>
              <a:rPr lang="en-GB" sz="2000" b="1" u="sng" dirty="0" smtClean="0">
                <a:latin typeface="Comic Sans MS" panose="030F0702030302020204" pitchFamily="66" charset="0"/>
              </a:rPr>
              <a:t>Multiplying a 2 digit number by a single digit</a:t>
            </a:r>
            <a:endParaRPr lang="en-GB" sz="2000" u="sng" dirty="0"/>
          </a:p>
          <a:p>
            <a:endParaRPr lang="en-GB" b="1" dirty="0">
              <a:latin typeface="Comic Sans MS" panose="030F0702030302020204" pitchFamily="66" charset="0"/>
            </a:endParaRPr>
          </a:p>
          <a:p>
            <a:endParaRPr lang="en-GB" b="1" u="sng" dirty="0" smtClean="0">
              <a:latin typeface="Comic Sans MS" panose="030F0702030302020204" pitchFamily="66" charset="0"/>
            </a:endParaRPr>
          </a:p>
          <a:p>
            <a:endParaRPr lang="en-GB" b="1" u="sng" dirty="0">
              <a:latin typeface="Comic Sans MS" panose="030F0702030302020204" pitchFamily="66" charset="0"/>
            </a:endParaRPr>
          </a:p>
          <a:p>
            <a:r>
              <a:rPr lang="en-GB" b="1" dirty="0">
                <a:latin typeface="Comic Sans MS" panose="030F0702030302020204" pitchFamily="66" charset="0"/>
              </a:rPr>
              <a:t>Please complete page </a:t>
            </a:r>
            <a:r>
              <a:rPr lang="en-GB" b="1" dirty="0" smtClean="0">
                <a:latin typeface="Comic Sans MS" panose="030F0702030302020204" pitchFamily="66" charset="0"/>
              </a:rPr>
              <a:t>42</a:t>
            </a:r>
            <a:r>
              <a:rPr lang="en-GB" b="1" dirty="0" smtClean="0">
                <a:latin typeface="Comic Sans MS" panose="030F0702030302020204" pitchFamily="66" charset="0"/>
              </a:rPr>
              <a:t> </a:t>
            </a:r>
            <a:r>
              <a:rPr lang="en-GB" b="1" dirty="0">
                <a:latin typeface="Comic Sans MS" panose="030F0702030302020204" pitchFamily="66" charset="0"/>
              </a:rPr>
              <a:t>of H5 textbook in your numeracy jotters</a:t>
            </a:r>
            <a:r>
              <a:rPr lang="en-GB" b="1" dirty="0" smtClean="0">
                <a:latin typeface="Comic Sans MS" panose="030F0702030302020204" pitchFamily="66" charset="0"/>
              </a:rPr>
              <a:t>.</a:t>
            </a:r>
          </a:p>
          <a:p>
            <a:r>
              <a:rPr lang="en-GB" b="1" dirty="0" smtClean="0">
                <a:latin typeface="Comic Sans MS" panose="030F0702030302020204" pitchFamily="66" charset="0"/>
              </a:rPr>
              <a:t>Complete </a:t>
            </a:r>
            <a:r>
              <a:rPr lang="en-GB" b="1" dirty="0" smtClean="0">
                <a:latin typeface="Comic Sans MS" panose="030F0702030302020204" pitchFamily="66" charset="0"/>
              </a:rPr>
              <a:t>this after </a:t>
            </a:r>
            <a:r>
              <a:rPr lang="en-GB" b="1" dirty="0" smtClean="0">
                <a:latin typeface="Comic Sans MS" panose="030F0702030302020204" pitchFamily="66" charset="0"/>
              </a:rPr>
              <a:t>our </a:t>
            </a:r>
            <a:r>
              <a:rPr lang="en-GB" b="1" dirty="0" smtClean="0">
                <a:latin typeface="Comic Sans MS" panose="030F0702030302020204" pitchFamily="66" charset="0"/>
              </a:rPr>
              <a:t>numeracy lesson on Monday.</a:t>
            </a:r>
            <a:endParaRPr lang="en-GB" b="1" dirty="0">
              <a:latin typeface="Comic Sans MS" panose="030F0702030302020204" pitchFamily="66" charset="0"/>
            </a:endParaRPr>
          </a:p>
          <a:p>
            <a:endParaRPr lang="en-GB" b="1" dirty="0" smtClean="0">
              <a:latin typeface="Comic Sans MS" panose="030F0702030302020204" pitchFamily="66" charset="0"/>
            </a:endParaRPr>
          </a:p>
          <a:p>
            <a:r>
              <a:rPr lang="en-GB" b="1" dirty="0" smtClean="0">
                <a:latin typeface="Comic Sans MS" panose="030F0702030302020204" pitchFamily="66" charset="0"/>
              </a:rPr>
              <a:t>Remember </a:t>
            </a:r>
            <a:r>
              <a:rPr lang="en-GB" b="1" dirty="0">
                <a:latin typeface="Comic Sans MS" panose="030F0702030302020204" pitchFamily="66" charset="0"/>
              </a:rPr>
              <a:t>to write the date and page number before starting your work</a:t>
            </a:r>
            <a:r>
              <a:rPr lang="en-GB" b="1" dirty="0" smtClean="0">
                <a:latin typeface="Comic Sans MS" panose="030F0702030302020204" pitchFamily="66" charset="0"/>
              </a:rPr>
              <a:t>.</a:t>
            </a:r>
          </a:p>
          <a:p>
            <a:endParaRPr lang="en-GB" b="1" dirty="0">
              <a:latin typeface="Comic Sans MS" panose="030F0702030302020204" pitchFamily="66" charset="0"/>
            </a:endParaRPr>
          </a:p>
          <a:p>
            <a:endParaRPr lang="en-GB" b="1" dirty="0" smtClean="0">
              <a:latin typeface="Comic Sans MS" panose="030F0702030302020204" pitchFamily="66" charset="0"/>
            </a:endParaRPr>
          </a:p>
          <a:p>
            <a:r>
              <a:rPr lang="en-GB" sz="2800" b="1" dirty="0" smtClean="0">
                <a:latin typeface="Comic Sans MS" panose="030F0702030302020204" pitchFamily="66" charset="0"/>
              </a:rPr>
              <a:t>Use the </a:t>
            </a:r>
            <a:r>
              <a:rPr lang="en-GB" sz="2800" b="1" dirty="0" smtClean="0">
                <a:solidFill>
                  <a:srgbClr val="00B0F0"/>
                </a:solidFill>
                <a:latin typeface="Comic Sans MS" panose="030F0702030302020204" pitchFamily="66" charset="0"/>
              </a:rPr>
              <a:t>column method </a:t>
            </a:r>
            <a:r>
              <a:rPr lang="en-GB" sz="2800" b="1" dirty="0" smtClean="0">
                <a:latin typeface="Comic Sans MS" panose="030F0702030302020204" pitchFamily="66" charset="0"/>
              </a:rPr>
              <a:t>strategy for all your calculations!</a:t>
            </a:r>
            <a:endParaRPr lang="en-GB" sz="2800" b="1" dirty="0">
              <a:latin typeface="Comic Sans MS" panose="030F0702030302020204" pitchFamily="66" charset="0"/>
            </a:endParaRPr>
          </a:p>
          <a:p>
            <a:endParaRPr lang="en-GB" b="1" u="sng" dirty="0" smtClean="0">
              <a:latin typeface="Comic Sans MS" panose="030F0702030302020204" pitchFamily="66" charset="0"/>
            </a:endParaRPr>
          </a:p>
          <a:p>
            <a:endParaRPr lang="en-GB" b="1" u="sng" dirty="0">
              <a:latin typeface="Comic Sans MS" panose="030F0702030302020204" pitchFamily="66" charset="0"/>
            </a:endParaRPr>
          </a:p>
          <a:p>
            <a:endParaRPr lang="en-GB" b="1" u="sng" dirty="0" smtClean="0">
              <a:latin typeface="Comic Sans MS" panose="030F0702030302020204" pitchFamily="66" charset="0"/>
            </a:endParaRPr>
          </a:p>
          <a:p>
            <a:endParaRPr lang="en-GB" b="1" u="sng" dirty="0">
              <a:latin typeface="Comic Sans MS" panose="030F0702030302020204" pitchFamily="66" charset="0"/>
            </a:endParaRPr>
          </a:p>
          <a:p>
            <a:endParaRPr lang="en-GB" b="1" dirty="0">
              <a:latin typeface="Comic Sans MS" panose="030F0702030302020204" pitchFamily="66" charset="0"/>
            </a:endParaRPr>
          </a:p>
          <a:p>
            <a:endParaRPr lang="en-GB" b="1" u="sng" dirty="0" smtClean="0">
              <a:solidFill>
                <a:srgbClr val="FF0000"/>
              </a:solidFill>
              <a:latin typeface="Comic Sans MS" panose="030F0702030302020204" pitchFamily="66" charset="0"/>
            </a:endParaRPr>
          </a:p>
          <a:p>
            <a:r>
              <a:rPr lang="en-GB" b="1" u="sng" dirty="0" smtClean="0">
                <a:solidFill>
                  <a:srgbClr val="FF0000"/>
                </a:solidFill>
                <a:latin typeface="Comic Sans MS" panose="030F0702030302020204" pitchFamily="66" charset="0"/>
              </a:rPr>
              <a:t>Please </a:t>
            </a:r>
            <a:r>
              <a:rPr lang="en-GB" b="1" u="sng" dirty="0">
                <a:solidFill>
                  <a:srgbClr val="FF0000"/>
                </a:solidFill>
                <a:latin typeface="Comic Sans MS" panose="030F0702030302020204" pitchFamily="66" charset="0"/>
              </a:rPr>
              <a:t>go to Assignments to find your Task.</a:t>
            </a:r>
          </a:p>
          <a:p>
            <a:endParaRPr lang="en-GB" b="1" dirty="0" smtClean="0">
              <a:latin typeface="Comic Sans MS" panose="030F0702030302020204" pitchFamily="66" charset="0"/>
            </a:endParaRPr>
          </a:p>
          <a:p>
            <a:endParaRPr lang="en-GB" b="1" dirty="0">
              <a:latin typeface="Comic Sans MS" panose="030F0702030302020204" pitchFamily="66" charset="0"/>
            </a:endParaRPr>
          </a:p>
          <a:p>
            <a:endParaRPr lang="en-GB" b="1" i="1" dirty="0" smtClean="0">
              <a:solidFill>
                <a:srgbClr val="FF0000"/>
              </a:solidFill>
              <a:latin typeface="Comic Sans MS" panose="030F0702030302020204" pitchFamily="66" charset="0"/>
            </a:endParaRPr>
          </a:p>
          <a:p>
            <a:endParaRPr lang="en-GB" b="1" i="1" dirty="0">
              <a:solidFill>
                <a:srgbClr val="FF0000"/>
              </a:solidFill>
              <a:latin typeface="Comic Sans MS" panose="030F0702030302020204" pitchFamily="66" charset="0"/>
            </a:endParaRPr>
          </a:p>
          <a:p>
            <a:endParaRPr lang="en-GB" b="1" i="1" dirty="0" smtClean="0">
              <a:solidFill>
                <a:srgbClr val="FF0000"/>
              </a:solidFill>
              <a:latin typeface="Comic Sans MS" panose="030F0702030302020204" pitchFamily="66" charset="0"/>
            </a:endParaRPr>
          </a:p>
          <a:p>
            <a:endParaRPr lang="en-GB" b="1" i="1" dirty="0">
              <a:solidFill>
                <a:srgbClr val="FF0000"/>
              </a:solidFill>
              <a:latin typeface="Comic Sans MS" panose="030F0702030302020204" pitchFamily="66" charset="0"/>
            </a:endParaRPr>
          </a:p>
          <a:p>
            <a:endParaRPr lang="en-GB" b="1" i="1" dirty="0" smtClean="0">
              <a:solidFill>
                <a:srgbClr val="FF0000"/>
              </a:solidFill>
              <a:latin typeface="Comic Sans MS" panose="030F0702030302020204" pitchFamily="66" charset="0"/>
            </a:endParaRPr>
          </a:p>
          <a:p>
            <a:endParaRPr lang="en-GB" b="1" i="1" dirty="0">
              <a:solidFill>
                <a:srgbClr val="FF0000"/>
              </a:solidFill>
              <a:latin typeface="Comic Sans MS" panose="030F0702030302020204" pitchFamily="66" charset="0"/>
            </a:endParaRPr>
          </a:p>
          <a:p>
            <a:endParaRPr lang="en-GB" b="1" i="1" dirty="0" smtClean="0">
              <a:solidFill>
                <a:srgbClr val="FF0000"/>
              </a:solidFill>
              <a:latin typeface="Comic Sans MS" panose="030F0702030302020204" pitchFamily="66" charset="0"/>
            </a:endParaRPr>
          </a:p>
          <a:p>
            <a:endParaRPr lang="en-GB" b="1" i="1" dirty="0">
              <a:solidFill>
                <a:srgbClr val="FF0000"/>
              </a:solidFill>
              <a:latin typeface="Comic Sans MS" panose="030F0702030302020204" pitchFamily="66" charset="0"/>
            </a:endParaRPr>
          </a:p>
          <a:p>
            <a:r>
              <a:rPr lang="en-GB" b="1" i="1" dirty="0" smtClean="0">
                <a:solidFill>
                  <a:srgbClr val="FF0000"/>
                </a:solidFill>
                <a:latin typeface="Comic Sans MS" panose="030F0702030302020204" pitchFamily="66" charset="0"/>
              </a:rPr>
              <a:t>Please </a:t>
            </a:r>
            <a:r>
              <a:rPr lang="en-GB" b="1" i="1" dirty="0">
                <a:solidFill>
                  <a:srgbClr val="FF0000"/>
                </a:solidFill>
                <a:latin typeface="Comic Sans MS" panose="030F0702030302020204" pitchFamily="66" charset="0"/>
              </a:rPr>
              <a:t>upload into </a:t>
            </a:r>
            <a:r>
              <a:rPr lang="en-GB" b="1" i="1" dirty="0" smtClean="0">
                <a:solidFill>
                  <a:srgbClr val="FF0000"/>
                </a:solidFill>
                <a:latin typeface="Comic Sans MS" panose="030F0702030302020204" pitchFamily="66" charset="0"/>
              </a:rPr>
              <a:t>Assignments.</a:t>
            </a:r>
            <a:endParaRPr lang="en-GB" b="1" dirty="0">
              <a:latin typeface="Comic Sans MS" panose="030F0702030302020204" pitchFamily="66" charset="0"/>
            </a:endParaRPr>
          </a:p>
          <a:p>
            <a:endParaRPr lang="en-GB" b="1" dirty="0" smtClean="0">
              <a:latin typeface="Comic Sans MS" panose="030F0702030302020204" pitchFamily="66" charset="0"/>
            </a:endParaRPr>
          </a:p>
          <a:p>
            <a:endParaRPr lang="en-GB" b="1" dirty="0">
              <a:latin typeface="Comic Sans MS" panose="030F0702030302020204" pitchFamily="66" charset="0"/>
            </a:endParaRPr>
          </a:p>
          <a:p>
            <a:endParaRPr lang="en-GB" b="1" dirty="0" smtClean="0">
              <a:latin typeface="Comic Sans MS" panose="030F0702030302020204" pitchFamily="66" charset="0"/>
            </a:endParaRPr>
          </a:p>
          <a:p>
            <a:endParaRPr lang="en-GB" b="1" dirty="0" smtClean="0">
              <a:latin typeface="Comic Sans MS" panose="030F0702030302020204" pitchFamily="66" charset="0"/>
            </a:endParaRPr>
          </a:p>
          <a:p>
            <a:endParaRPr lang="en-GB" b="1" dirty="0">
              <a:latin typeface="Comic Sans MS" panose="030F0702030302020204" pitchFamily="66" charset="0"/>
            </a:endParaRPr>
          </a:p>
          <a:p>
            <a:endParaRPr lang="en-GB" b="1" dirty="0" smtClean="0">
              <a:latin typeface="Comic Sans MS" panose="030F0702030302020204" pitchFamily="66" charset="0"/>
            </a:endParaRPr>
          </a:p>
          <a:p>
            <a:endParaRPr lang="en-GB" b="1" dirty="0">
              <a:latin typeface="Comic Sans MS" panose="030F0702030302020204" pitchFamily="66" charset="0"/>
            </a:endParaRPr>
          </a:p>
          <a:p>
            <a:r>
              <a:rPr lang="en-GB" b="1" dirty="0" smtClean="0">
                <a:latin typeface="Comic Sans MS" panose="030F0702030302020204" pitchFamily="66" charset="0"/>
              </a:rPr>
              <a:t> </a:t>
            </a:r>
          </a:p>
          <a:p>
            <a:endParaRPr lang="en-GB" b="1" u="sng" dirty="0">
              <a:latin typeface="Comic Sans MS" panose="030F0702030302020204" pitchFamily="66" charset="0"/>
            </a:endParaRPr>
          </a:p>
          <a:p>
            <a:endParaRPr lang="en-GB" b="1" u="sng" dirty="0">
              <a:latin typeface="Comic Sans MS" panose="030F0702030302020204" pitchFamily="66" charset="0"/>
            </a:endParaRPr>
          </a:p>
          <a:p>
            <a:endParaRPr lang="en-GB" dirty="0"/>
          </a:p>
          <a:p>
            <a:endParaRPr lang="en-GB" dirty="0"/>
          </a:p>
        </p:txBody>
      </p:sp>
    </p:spTree>
    <p:extLst>
      <p:ext uri="{BB962C8B-B14F-4D97-AF65-F5344CB8AC3E}">
        <p14:creationId xmlns:p14="http://schemas.microsoft.com/office/powerpoint/2010/main" val="17743710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1215CD17B52047BFFC96820279097E" ma:contentTypeVersion="7" ma:contentTypeDescription="Create a new document." ma:contentTypeScope="" ma:versionID="d144fa6156ebc4effbe6280917d5f355">
  <xsd:schema xmlns:xsd="http://www.w3.org/2001/XMLSchema" xmlns:xs="http://www.w3.org/2001/XMLSchema" xmlns:p="http://schemas.microsoft.com/office/2006/metadata/properties" xmlns:ns2="e4988da5-66e0-4896-b4a0-e2243135dd89" targetNamespace="http://schemas.microsoft.com/office/2006/metadata/properties" ma:root="true" ma:fieldsID="8111e9333a0419b34ebe6a4e5cf56b31" ns2:_="">
    <xsd:import namespace="e4988da5-66e0-4896-b4a0-e2243135dd8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988da5-66e0-4896-b4a0-e2243135dd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DA6E795-F1BE-4AC2-8DDD-A8D3D7CFDE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988da5-66e0-4896-b4a0-e2243135dd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1C08275-5A1C-4577-B482-B5574F575E92}">
  <ds:schemaRefs>
    <ds:schemaRef ds:uri="http://schemas.microsoft.com/sharepoint/v3/contenttype/forms"/>
  </ds:schemaRefs>
</ds:datastoreItem>
</file>

<file path=customXml/itemProps3.xml><?xml version="1.0" encoding="utf-8"?>
<ds:datastoreItem xmlns:ds="http://schemas.openxmlformats.org/officeDocument/2006/customXml" ds:itemID="{A4CBDECC-387F-491D-9B56-0A8929294915}">
  <ds:schemaRefs>
    <ds:schemaRef ds:uri="http://purl.org/dc/dcmityp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e4988da5-66e0-4896-b4a0-e2243135dd8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4582</TotalTime>
  <Words>1657</Words>
  <Application>Microsoft Office PowerPoint</Application>
  <PresentationFormat>Widescreen</PresentationFormat>
  <Paragraphs>395</Paragraphs>
  <Slides>20</Slides>
  <Notes>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32" baseType="lpstr">
      <vt:lpstr>Arial</vt:lpstr>
      <vt:lpstr>Calibri</vt:lpstr>
      <vt:lpstr>Calibri Light</vt:lpstr>
      <vt:lpstr>Comic Sans MS</vt:lpstr>
      <vt:lpstr>open-sans</vt:lpstr>
      <vt:lpstr>Segoe UI</vt:lpstr>
      <vt:lpstr>Symbol</vt:lpstr>
      <vt:lpstr>Times New Roman</vt:lpstr>
      <vt:lpstr>wf_segoe-ui_normal</vt:lpstr>
      <vt:lpstr>Office Theme</vt:lpstr>
      <vt:lpstr>Document</vt:lpstr>
      <vt:lpstr>Presentation</vt:lpstr>
      <vt:lpstr>     Linlithgow Bridge Primary School    P5 REMOTE LEARNING  WEEKLY DIARY   w/c Monday 8th March 2021   </vt:lpstr>
      <vt:lpstr> ONLINE LESSONS  for week commencing Monday 8th March 2021                                                       </vt:lpstr>
      <vt:lpstr>PowerPoint Presentation</vt:lpstr>
      <vt:lpstr>GRAMMAR AND PUNCTUATION  </vt:lpstr>
      <vt:lpstr>    COMPREHENSION SUCCESS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PERSONAL READING It is important that you continue to read fiction as much as you can.  Next week we will focus on our personal reading.</vt:lpstr>
      <vt:lpstr>PowerPoint Presentation</vt:lpstr>
      <vt:lpstr>PowerPoint Presentation</vt:lpstr>
      <vt:lpstr>PowerPoint Presentation</vt:lpstr>
    </vt:vector>
  </TitlesOfParts>
  <Company>West Lothian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P5 weekly diary  week commencing 11.01.21</dc:title>
  <dc:creator>Mrs Peters</dc:creator>
  <cp:lastModifiedBy>Mrs Peters</cp:lastModifiedBy>
  <cp:revision>294</cp:revision>
  <cp:lastPrinted>2021-01-27T10:28:35Z</cp:lastPrinted>
  <dcterms:created xsi:type="dcterms:W3CDTF">2021-01-08T18:04:58Z</dcterms:created>
  <dcterms:modified xsi:type="dcterms:W3CDTF">2021-03-07T20:12:55Z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0x010100F11215CD17B52047BFFC96820279097E</vt:lpwstr>
  </property>
</Properties>
</file>