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5"/>
  </p:notesMasterIdLst>
  <p:sldIdLst>
    <p:sldId id="290" r:id="rId5"/>
    <p:sldId id="281" r:id="rId6"/>
    <p:sldId id="313" r:id="rId7"/>
    <p:sldId id="307" r:id="rId8"/>
    <p:sldId id="261" r:id="rId9"/>
    <p:sldId id="321" r:id="rId10"/>
    <p:sldId id="319" r:id="rId11"/>
    <p:sldId id="308" r:id="rId12"/>
    <p:sldId id="324" r:id="rId13"/>
    <p:sldId id="325" r:id="rId14"/>
    <p:sldId id="323" r:id="rId15"/>
    <p:sldId id="286" r:id="rId16"/>
    <p:sldId id="318" r:id="rId17"/>
    <p:sldId id="291" r:id="rId18"/>
    <p:sldId id="312" r:id="rId19"/>
    <p:sldId id="317" r:id="rId20"/>
    <p:sldId id="288" r:id="rId21"/>
    <p:sldId id="309" r:id="rId22"/>
    <p:sldId id="302" r:id="rId23"/>
    <p:sldId id="27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0F4FC"/>
    <a:srgbClr val="FB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1D5D4-F55C-42E5-B62E-2FA7CE88CAAB}" v="3" dt="2021-01-19T14:04:37.861"/>
    <p1510:client id="{7A12E5D5-083E-4849-AC72-897406BDB6A6}" v="19" dt="2021-01-13T08:30:30.578"/>
    <p1510:client id="{7D77B647-A356-4729-94F2-C28C774B745C}" v="297" dt="2021-01-13T08:16:3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8901" autoAdjust="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eters" userId="S::wljane.peters@glow.sch.uk::8483e8a8-2af4-4994-9b28-b301c9ce7e9c" providerId="AD" clId="Web-{7A12E5D5-083E-4849-AC72-897406BDB6A6}"/>
    <pc:docChg chg="modSld">
      <pc:chgData name="Mrs Peters" userId="S::wljane.peters@glow.sch.uk::8483e8a8-2af4-4994-9b28-b301c9ce7e9c" providerId="AD" clId="Web-{7A12E5D5-083E-4849-AC72-897406BDB6A6}" dt="2021-01-13T08:30:30.172" v="8" actId="20577"/>
      <pc:docMkLst>
        <pc:docMk/>
      </pc:docMkLst>
      <pc:sldChg chg="modSp">
        <pc:chgData name="Mrs Peters" userId="S::wljane.peters@glow.sch.uk::8483e8a8-2af4-4994-9b28-b301c9ce7e9c" providerId="AD" clId="Web-{7A12E5D5-083E-4849-AC72-897406BDB6A6}" dt="2021-01-13T08:30:30.172" v="8" actId="20577"/>
        <pc:sldMkLst>
          <pc:docMk/>
          <pc:sldMk cId="1532722742" sldId="259"/>
        </pc:sldMkLst>
        <pc:spChg chg="mod">
          <ac:chgData name="Mrs Peters" userId="S::wljane.peters@glow.sch.uk::8483e8a8-2af4-4994-9b28-b301c9ce7e9c" providerId="AD" clId="Web-{7A12E5D5-083E-4849-AC72-897406BDB6A6}" dt="2021-01-13T08:30:30.172" v="8" actId="20577"/>
          <ac:spMkLst>
            <pc:docMk/>
            <pc:sldMk cId="1532722742" sldId="259"/>
            <ac:spMk id="3" creationId="{00000000-0000-0000-0000-000000000000}"/>
          </ac:spMkLst>
        </pc:spChg>
      </pc:sldChg>
    </pc:docChg>
  </pc:docChgLst>
  <pc:docChgLst>
    <pc:chgData name="Eloise Levey" userId="S::wlelevey@glow.sch.uk::afb5cf3b-b5b4-458b-8f4d-6494b522e025" providerId="AD" clId="Web-{13F1D5D4-F55C-42E5-B62E-2FA7CE88CAAB}"/>
    <pc:docChg chg="modSld">
      <pc:chgData name="Eloise Levey" userId="S::wlelevey@glow.sch.uk::afb5cf3b-b5b4-458b-8f4d-6494b522e025" providerId="AD" clId="Web-{13F1D5D4-F55C-42E5-B62E-2FA7CE88CAAB}" dt="2021-01-19T14:04:37.861" v="2" actId="1076"/>
      <pc:docMkLst>
        <pc:docMk/>
      </pc:docMkLst>
      <pc:sldChg chg="modSp">
        <pc:chgData name="Eloise Levey" userId="S::wlelevey@glow.sch.uk::afb5cf3b-b5b4-458b-8f4d-6494b522e025" providerId="AD" clId="Web-{13F1D5D4-F55C-42E5-B62E-2FA7CE88CAAB}" dt="2021-01-19T14:04:37.861" v="2" actId="1076"/>
        <pc:sldMkLst>
          <pc:docMk/>
          <pc:sldMk cId="4181148923" sldId="270"/>
        </pc:sldMkLst>
        <pc:spChg chg="mod">
          <ac:chgData name="Eloise Levey" userId="S::wlelevey@glow.sch.uk::afb5cf3b-b5b4-458b-8f4d-6494b522e025" providerId="AD" clId="Web-{13F1D5D4-F55C-42E5-B62E-2FA7CE88CAAB}" dt="2021-01-19T14:04:37.861" v="2" actId="1076"/>
          <ac:spMkLst>
            <pc:docMk/>
            <pc:sldMk cId="4181148923" sldId="270"/>
            <ac:spMk id="2" creationId="{00000000-0000-0000-0000-000000000000}"/>
          </ac:spMkLst>
        </pc:spChg>
      </pc:sldChg>
    </pc:docChg>
  </pc:docChgLst>
  <pc:docChgLst>
    <pc:chgData name="Mrs Peters" userId="S::wljane.peters@glow.sch.uk::8483e8a8-2af4-4994-9b28-b301c9ce7e9c" providerId="AD" clId="Web-{7D77B647-A356-4729-94F2-C28C774B745C}"/>
    <pc:docChg chg="modSld">
      <pc:chgData name="Mrs Peters" userId="S::wljane.peters@glow.sch.uk::8483e8a8-2af4-4994-9b28-b301c9ce7e9c" providerId="AD" clId="Web-{7D77B647-A356-4729-94F2-C28C774B745C}" dt="2021-01-13T08:16:39.573" v="149" actId="20577"/>
      <pc:docMkLst>
        <pc:docMk/>
      </pc:docMkLst>
      <pc:sldChg chg="modSp">
        <pc:chgData name="Mrs Peters" userId="S::wljane.peters@glow.sch.uk::8483e8a8-2af4-4994-9b28-b301c9ce7e9c" providerId="AD" clId="Web-{7D77B647-A356-4729-94F2-C28C774B745C}" dt="2021-01-13T08:16:39.573" v="149" actId="20577"/>
        <pc:sldMkLst>
          <pc:docMk/>
          <pc:sldMk cId="2016835503" sldId="282"/>
        </pc:sldMkLst>
        <pc:spChg chg="mod">
          <ac:chgData name="Mrs Peters" userId="S::wljane.peters@glow.sch.uk::8483e8a8-2af4-4994-9b28-b301c9ce7e9c" providerId="AD" clId="Web-{7D77B647-A356-4729-94F2-C28C774B745C}" dt="2021-01-13T08:16:39.573" v="149" actId="20577"/>
          <ac:spMkLst>
            <pc:docMk/>
            <pc:sldMk cId="2016835503" sldId="282"/>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CAA0D5-3F2C-4549-AA10-C008141A7ADA}" type="datetimeFigureOut">
              <a:rPr lang="en-GB" smtClean="0"/>
              <a:t>28/02/2021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A84988C-B490-48AA-8F3A-CF93C961E3C6}" type="slidenum">
              <a:rPr lang="en-GB" smtClean="0"/>
              <a:t>‹#›</a:t>
            </a:fld>
            <a:endParaRPr lang="en-GB"/>
          </a:p>
        </p:txBody>
      </p:sp>
    </p:spTree>
    <p:extLst>
      <p:ext uri="{BB962C8B-B14F-4D97-AF65-F5344CB8AC3E}">
        <p14:creationId xmlns:p14="http://schemas.microsoft.com/office/powerpoint/2010/main" val="33573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1</a:t>
            </a:fld>
            <a:endParaRPr lang="en-GB" dirty="0"/>
          </a:p>
        </p:txBody>
      </p:sp>
    </p:spTree>
    <p:extLst>
      <p:ext uri="{BB962C8B-B14F-4D97-AF65-F5344CB8AC3E}">
        <p14:creationId xmlns:p14="http://schemas.microsoft.com/office/powerpoint/2010/main" val="336352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84988C-B490-48AA-8F3A-CF93C961E3C6}" type="slidenum">
              <a:rPr lang="en-GB" smtClean="0"/>
              <a:t>2</a:t>
            </a:fld>
            <a:endParaRPr lang="en-GB"/>
          </a:p>
        </p:txBody>
      </p:sp>
    </p:spTree>
    <p:extLst>
      <p:ext uri="{BB962C8B-B14F-4D97-AF65-F5344CB8AC3E}">
        <p14:creationId xmlns:p14="http://schemas.microsoft.com/office/powerpoint/2010/main" val="240733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84988C-B490-48AA-8F3A-CF93C961E3C6}" type="slidenum">
              <a:rPr lang="en-GB" smtClean="0"/>
              <a:t>7</a:t>
            </a:fld>
            <a:endParaRPr lang="en-GB"/>
          </a:p>
        </p:txBody>
      </p:sp>
    </p:spTree>
    <p:extLst>
      <p:ext uri="{BB962C8B-B14F-4D97-AF65-F5344CB8AC3E}">
        <p14:creationId xmlns:p14="http://schemas.microsoft.com/office/powerpoint/2010/main" val="192429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60EA64-D806-43AC-9DF2-F8C432F32B4C}"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0227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F9C37B-1D36-470B-8223-D6C91242EC14}"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0795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C6F52A-A82B-47A2-A83A-8C4C91F2D59F}"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226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0A7B3-6521-4DCA-87E5-044747A908C1}"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1209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6742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134690-1557-4C89-A502-4959FE7FAD70}"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88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60EA64-D806-43AC-9DF2-F8C432F32B4C}" type="datetimeFigureOut">
              <a:rPr lang="en-US" smtClean="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645991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037C31-9E7A-4F99-8774-A0E530DE1A42}" type="datetimeFigureOut">
              <a:rPr lang="en-US" smtClean="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1896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283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5497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5251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2/28/2021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690466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Ab3kcaQl8o" TargetMode="External"/><Relationship Id="rId2" Type="http://schemas.openxmlformats.org/officeDocument/2006/relationships/hyperlink" Target="https://www.youtube.com/watch?v=DZhw-AUthR0"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sX5WiNL4xM" TargetMode="External"/><Relationship Id="rId2" Type="http://schemas.openxmlformats.org/officeDocument/2006/relationships/hyperlink" Target="https://www.instructables.com/Simple-Suspension-Bridge-Model/" TargetMode="Externa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ttps://www.youtube.com/channel/UCAxW1XT0iEJo0TYlRfn6rY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pellzone.com/word_lists/list-4807.htm" TargetMode="External"/><Relationship Id="rId2" Type="http://schemas.openxmlformats.org/officeDocument/2006/relationships/hyperlink" Target="../SPELLING/Phonemes%20SS.docx"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oom.com/share/ba935f10e02a4a7d849a9d3ad706d616" TargetMode="External"/><Relationship Id="rId7"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video.link/w/XN6Vb" TargetMode="External"/><Relationship Id="rId5" Type="http://schemas.openxmlformats.org/officeDocument/2006/relationships/hyperlink" Target="https://wordwall.net/play/6948/299/594" TargetMode="External"/><Relationship Id="rId4" Type="http://schemas.openxmlformats.org/officeDocument/2006/relationships/hyperlink" Target="https://wordwall.net/play/11602/673/36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oogle.com/search?q=how+to+build+a+suspension+bridge&amp;rlz=1C1GCEA_enGB914GB915&amp;oq=how+to+build+a+suspension+bridge&amp;aqs=chrome..69i57j0l9.5428j1j1&amp;sourceid=chrome&amp;ie=UTF-8&amp;safe=active&amp;ssui=on#kpvalbx=_f707YKWHHcOf1fAP9NyPkAU1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855" y="3152604"/>
            <a:ext cx="7449045" cy="1729212"/>
          </a:xfrm>
        </p:spPr>
        <p:txBody>
          <a:bodyPr>
            <a:normAutofit fontScale="90000"/>
          </a:bodyPr>
          <a:lstStyle/>
          <a:p>
            <a:pPr algn="l"/>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000" dirty="0">
                <a:latin typeface="Comic Sans MS" panose="030F0702030302020204" pitchFamily="66" charset="0"/>
              </a:rPr>
              <a:t>Linlithgow Bridge Primary School  </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2200" dirty="0">
                <a:latin typeface="Comic Sans MS" panose="030F0702030302020204" pitchFamily="66" charset="0"/>
              </a:rPr>
              <a:t>P5 REMOTE LEARNING</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b="1" dirty="0">
                <a:solidFill>
                  <a:srgbClr val="7030A0"/>
                </a:solidFill>
                <a:latin typeface="Comic Sans MS" panose="030F0702030302020204" pitchFamily="66" charset="0"/>
              </a:rPr>
              <a:t>WEEKLY DIARY </a:t>
            </a:r>
            <a:r>
              <a:rPr lang="en-GB" sz="4400" b="1" dirty="0">
                <a:latin typeface="Comic Sans MS" panose="030F0702030302020204" pitchFamily="66" charset="0"/>
              </a:rPr>
              <a:t/>
            </a:r>
            <a:br>
              <a:rPr lang="en-GB" sz="4400" b="1" dirty="0">
                <a:latin typeface="Comic Sans MS" panose="030F0702030302020204" pitchFamily="66" charset="0"/>
              </a:rPr>
            </a:br>
            <a:r>
              <a:rPr lang="en-GB" sz="4400" b="1" dirty="0">
                <a:latin typeface="Comic Sans MS" panose="030F0702030302020204" pitchFamily="66" charset="0"/>
              </a:rPr>
              <a:t> </a:t>
            </a:r>
            <a:r>
              <a:rPr lang="en-GB" sz="3600" b="1">
                <a:latin typeface="Comic Sans MS" panose="030F0702030302020204" pitchFamily="66" charset="0"/>
              </a:rPr>
              <a:t>w/c </a:t>
            </a:r>
            <a:r>
              <a:rPr lang="en-GB" sz="3600" b="1" smtClean="0">
                <a:latin typeface="Comic Sans MS" panose="030F0702030302020204" pitchFamily="66" charset="0"/>
              </a:rPr>
              <a:t>Monday 1</a:t>
            </a:r>
            <a:r>
              <a:rPr lang="en-GB" sz="3600" b="1" baseline="30000" smtClean="0">
                <a:latin typeface="Comic Sans MS" panose="030F0702030302020204" pitchFamily="66" charset="0"/>
              </a:rPr>
              <a:t>st</a:t>
            </a:r>
            <a:r>
              <a:rPr lang="en-GB" sz="3600" b="1" smtClean="0">
                <a:latin typeface="Comic Sans MS" panose="030F0702030302020204" pitchFamily="66" charset="0"/>
              </a:rPr>
              <a:t> March 2021</a:t>
            </a:r>
            <a:r>
              <a:rPr lang="en-GB" sz="3600" dirty="0">
                <a:latin typeface="Comic Sans MS" panose="030F0702030302020204" pitchFamily="66" charset="0"/>
              </a:rPr>
              <a:t/>
            </a:r>
            <a:br>
              <a:rPr lang="en-GB" sz="3600" dirty="0">
                <a:latin typeface="Comic Sans MS" panose="030F0702030302020204" pitchFamily="66" charset="0"/>
              </a:rPr>
            </a:br>
            <a:r>
              <a:rPr lang="en-GB" sz="4400" dirty="0"/>
              <a:t/>
            </a:r>
            <a:br>
              <a:rPr lang="en-GB" sz="4400" dirty="0"/>
            </a:br>
            <a:r>
              <a:rPr lang="en-GB" sz="4400" dirty="0"/>
              <a:t> </a:t>
            </a:r>
          </a:p>
        </p:txBody>
      </p:sp>
      <p:sp>
        <p:nvSpPr>
          <p:cNvPr id="3" name="Subtitle 2"/>
          <p:cNvSpPr>
            <a:spLocks noGrp="1"/>
          </p:cNvSpPr>
          <p:nvPr>
            <p:ph type="subTitle" idx="1"/>
          </p:nvPr>
        </p:nvSpPr>
        <p:spPr>
          <a:xfrm>
            <a:off x="6103302" y="4122421"/>
            <a:ext cx="6293238" cy="2857499"/>
          </a:xfrm>
        </p:spPr>
        <p:txBody>
          <a:bodyPr>
            <a:normAutofit/>
          </a:bodyPr>
          <a:lstStyle/>
          <a:p>
            <a:r>
              <a:rPr lang="en-GB" sz="2000" dirty="0">
                <a:solidFill>
                  <a:schemeClr val="bg1"/>
                </a:solidFill>
              </a:rPr>
              <a:t>                                          </a:t>
            </a:r>
            <a:endParaRPr lang="en-GB" sz="2400" dirty="0">
              <a:solidFill>
                <a:schemeClr val="bg1"/>
              </a:solidFill>
            </a:endParaRPr>
          </a:p>
          <a:p>
            <a:pPr algn="l"/>
            <a:r>
              <a:rPr lang="en-GB" sz="2400" b="1" dirty="0">
                <a:solidFill>
                  <a:schemeClr val="accent1">
                    <a:lumMod val="50000"/>
                  </a:schemeClr>
                </a:solidFill>
              </a:rPr>
              <a:t>                </a:t>
            </a:r>
          </a:p>
          <a:p>
            <a:pPr algn="l"/>
            <a:endParaRPr lang="en-GB" b="1" i="1" dirty="0">
              <a:solidFill>
                <a:schemeClr val="accent1">
                  <a:lumMod val="50000"/>
                </a:schemeClr>
              </a:solidFill>
            </a:endParaRPr>
          </a:p>
          <a:p>
            <a:pPr algn="l"/>
            <a:r>
              <a:rPr lang="en-GB" sz="1200" b="1" i="1" dirty="0">
                <a:solidFill>
                  <a:srgbClr val="7030A0"/>
                </a:solidFill>
                <a:latin typeface="Comic Sans MS" panose="030F0702030302020204" pitchFamily="66" charset="0"/>
              </a:rPr>
              <a:t>TREASURE YESTERDAY</a:t>
            </a:r>
          </a:p>
          <a:p>
            <a:pPr algn="l"/>
            <a:r>
              <a:rPr lang="en-GB" sz="1200" b="1" i="1" dirty="0">
                <a:solidFill>
                  <a:srgbClr val="7030A0"/>
                </a:solidFill>
                <a:latin typeface="Comic Sans MS" panose="030F0702030302020204" pitchFamily="66" charset="0"/>
              </a:rPr>
              <a:t>        LIVE FOR TODAY</a:t>
            </a:r>
          </a:p>
          <a:p>
            <a:pPr algn="l"/>
            <a:r>
              <a:rPr lang="en-GB" sz="1200" b="1" i="1" dirty="0">
                <a:solidFill>
                  <a:srgbClr val="7030A0"/>
                </a:solidFill>
                <a:latin typeface="Comic Sans MS" panose="030F0702030302020204" pitchFamily="66" charset="0"/>
              </a:rPr>
              <a:t>                 DREAM OF TOMORROW</a:t>
            </a:r>
          </a:p>
        </p:txBody>
      </p:sp>
      <p:graphicFrame>
        <p:nvGraphicFramePr>
          <p:cNvPr id="7" name="Object 6"/>
          <p:cNvGraphicFramePr>
            <a:graphicFrameLocks noChangeAspect="1"/>
          </p:cNvGraphicFramePr>
          <p:nvPr>
            <p:extLst>
              <p:ext uri="{D42A27DB-BD31-4B8C-83A1-F6EECF244321}">
                <p14:modId xmlns:p14="http://schemas.microsoft.com/office/powerpoint/2010/main" val="3294715782"/>
              </p:ext>
            </p:extLst>
          </p:nvPr>
        </p:nvGraphicFramePr>
        <p:xfrm>
          <a:off x="9412973" y="4556696"/>
          <a:ext cx="7741919" cy="3445604"/>
        </p:xfrm>
        <a:graphic>
          <a:graphicData uri="http://schemas.openxmlformats.org/presentationml/2006/ole">
            <mc:AlternateContent xmlns:mc="http://schemas.openxmlformats.org/markup-compatibility/2006">
              <mc:Choice xmlns:v="urn:schemas-microsoft-com:vml" Requires="v">
                <p:oleObj spid="_x0000_s6258" name="Document" r:id="rId4" imgW="8059425" imgH="3865355" progId="Word.Document.8">
                  <p:embed/>
                </p:oleObj>
              </mc:Choice>
              <mc:Fallback>
                <p:oleObj name="Document" r:id="rId4" imgW="8059425" imgH="3865355" progId="Word.Document.8">
                  <p:embed/>
                  <p:pic>
                    <p:nvPicPr>
                      <p:cNvPr id="7" name="Object 6"/>
                      <p:cNvPicPr/>
                      <p:nvPr/>
                    </p:nvPicPr>
                    <p:blipFill>
                      <a:blip r:embed="rId5"/>
                      <a:stretch>
                        <a:fillRect/>
                      </a:stretch>
                    </p:blipFill>
                    <p:spPr>
                      <a:xfrm>
                        <a:off x="9412973" y="4556696"/>
                        <a:ext cx="7741919" cy="3445604"/>
                      </a:xfrm>
                      <a:prstGeom prst="rect">
                        <a:avLst/>
                      </a:prstGeom>
                    </p:spPr>
                  </p:pic>
                </p:oleObj>
              </mc:Fallback>
            </mc:AlternateContent>
          </a:graphicData>
        </a:graphic>
      </p:graphicFrame>
    </p:spTree>
    <p:extLst>
      <p:ext uri="{BB962C8B-B14F-4D97-AF65-F5344CB8AC3E}">
        <p14:creationId xmlns:p14="http://schemas.microsoft.com/office/powerpoint/2010/main" val="220605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05" y="0"/>
            <a:ext cx="11584261" cy="6771084"/>
          </a:xfrm>
          <a:prstGeom prst="rect">
            <a:avLst/>
          </a:prstGeom>
          <a:noFill/>
        </p:spPr>
        <p:txBody>
          <a:bodyPr wrap="none" rtlCol="0">
            <a:spAutoFit/>
          </a:bodyPr>
          <a:lstStyle/>
          <a:p>
            <a:endParaRPr lang="en-GB" dirty="0">
              <a:hlinkClick r:id="rId2"/>
            </a:endParaRPr>
          </a:p>
          <a:p>
            <a:r>
              <a:rPr lang="en-GB" b="1" dirty="0" smtClean="0">
                <a:solidFill>
                  <a:schemeClr val="accent2">
                    <a:lumMod val="75000"/>
                  </a:schemeClr>
                </a:solidFill>
                <a:latin typeface="Times New Roman" panose="02020603050405020304" pitchFamily="18" charset="0"/>
                <a:cs typeface="Times New Roman" panose="02020603050405020304" pitchFamily="18" charset="0"/>
              </a:rPr>
              <a:t>Task 2 – Suspension Bridges</a:t>
            </a: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r>
              <a:rPr lang="en-GB" b="1" dirty="0" smtClean="0">
                <a:solidFill>
                  <a:schemeClr val="accent2">
                    <a:lumMod val="75000"/>
                  </a:schemeClr>
                </a:solidFill>
                <a:latin typeface="Times New Roman" panose="02020603050405020304" pitchFamily="18" charset="0"/>
                <a:cs typeface="Times New Roman" panose="02020603050405020304" pitchFamily="18" charset="0"/>
              </a:rPr>
              <a:t>We have an art task and an engineering task.</a:t>
            </a: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r>
              <a:rPr lang="en-GB" b="1" dirty="0" smtClean="0">
                <a:solidFill>
                  <a:schemeClr val="accent2">
                    <a:lumMod val="75000"/>
                  </a:schemeClr>
                </a:solidFill>
                <a:latin typeface="Times New Roman" panose="02020603050405020304" pitchFamily="18" charset="0"/>
                <a:cs typeface="Times New Roman" panose="02020603050405020304" pitchFamily="18" charset="0"/>
              </a:rPr>
              <a:t>You can choose whether you want to do task 2 or 3 or BOTH!!</a:t>
            </a: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r>
              <a:rPr lang="en-GB" sz="3200" dirty="0" smtClean="0">
                <a:solidFill>
                  <a:schemeClr val="accent2">
                    <a:lumMod val="75000"/>
                  </a:schemeClr>
                </a:solidFill>
                <a:latin typeface="Times New Roman" panose="02020603050405020304" pitchFamily="18" charset="0"/>
                <a:cs typeface="Times New Roman" panose="02020603050405020304" pitchFamily="18" charset="0"/>
              </a:rPr>
              <a:t>ART</a:t>
            </a: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r>
              <a:rPr lang="en-GB" sz="1600" b="1" dirty="0" smtClean="0">
                <a:latin typeface="Times New Roman" panose="02020603050405020304" pitchFamily="18" charset="0"/>
                <a:cs typeface="Times New Roman" panose="02020603050405020304" pitchFamily="18" charset="0"/>
              </a:rPr>
              <a:t>How to draw a suspension bridge.  Watch the first video and </a:t>
            </a:r>
          </a:p>
          <a:p>
            <a:r>
              <a:rPr lang="en-GB" sz="1600" b="1" dirty="0" smtClean="0">
                <a:latin typeface="Times New Roman" panose="02020603050405020304" pitchFamily="18" charset="0"/>
                <a:cs typeface="Times New Roman" panose="02020603050405020304" pitchFamily="18" charset="0"/>
              </a:rPr>
              <a:t>practise drawing a simple suspension bridge.</a:t>
            </a:r>
          </a:p>
          <a:p>
            <a:endParaRPr lang="en-GB" sz="1600" b="1" dirty="0">
              <a:latin typeface="Times New Roman" panose="02020603050405020304" pitchFamily="18" charset="0"/>
              <a:cs typeface="Times New Roman" panose="02020603050405020304" pitchFamily="18" charset="0"/>
            </a:endParaRPr>
          </a:p>
          <a:p>
            <a:r>
              <a:rPr lang="en-GB" sz="1600" b="1" dirty="0" smtClean="0">
                <a:latin typeface="Times New Roman" panose="02020603050405020304" pitchFamily="18" charset="0"/>
                <a:cs typeface="Times New Roman" panose="02020603050405020304" pitchFamily="18" charset="0"/>
              </a:rPr>
              <a:t>Then watch the second, this shows you how to draw one of the most famous suspension bridges in the world – the Golden Gate</a:t>
            </a:r>
          </a:p>
          <a:p>
            <a:r>
              <a:rPr lang="en-GB" sz="1600" b="1" dirty="0" smtClean="0">
                <a:latin typeface="Times New Roman" panose="02020603050405020304" pitchFamily="18" charset="0"/>
                <a:cs typeface="Times New Roman" panose="02020603050405020304" pitchFamily="18" charset="0"/>
              </a:rPr>
              <a:t>Bridge.  Sketch your bridge and then colour it in using pencils, crayons or paint.  Please upload your coloured Golden Gate Bridge</a:t>
            </a:r>
          </a:p>
          <a:p>
            <a:r>
              <a:rPr lang="en-GB" sz="1600" b="1" dirty="0" smtClean="0">
                <a:latin typeface="Times New Roman" panose="02020603050405020304" pitchFamily="18" charset="0"/>
                <a:cs typeface="Times New Roman" panose="02020603050405020304" pitchFamily="18" charset="0"/>
              </a:rPr>
              <a:t>into Assignments.</a:t>
            </a: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r>
              <a:rPr lang="en-GB" b="1" dirty="0" smtClean="0">
                <a:solidFill>
                  <a:schemeClr val="accent2">
                    <a:lumMod val="75000"/>
                  </a:schemeClr>
                </a:solidFill>
                <a:latin typeface="Times New Roman" panose="02020603050405020304" pitchFamily="18" charset="0"/>
                <a:cs typeface="Times New Roman" panose="02020603050405020304" pitchFamily="18" charset="0"/>
              </a:rPr>
              <a:t>FIRST VIDEO</a:t>
            </a:r>
          </a:p>
          <a:p>
            <a:endParaRPr lang="en-GB" b="1" u="sng" dirty="0">
              <a:solidFill>
                <a:schemeClr val="accent2">
                  <a:lumMod val="75000"/>
                </a:schemeClr>
              </a:solidFill>
              <a:latin typeface="Times New Roman" panose="02020603050405020304" pitchFamily="18" charset="0"/>
              <a:cs typeface="Times New Roman" panose="02020603050405020304" pitchFamily="18" charset="0"/>
              <a:hlinkClick r:id="rId2"/>
            </a:endParaRPr>
          </a:p>
          <a:p>
            <a:r>
              <a:rPr lang="en-GB" u="sng" dirty="0" smtClean="0">
                <a:hlinkClick r:id="rId2"/>
              </a:rPr>
              <a:t>https://www.youtube.com/watch?v=DZhw-AUthR0</a:t>
            </a:r>
            <a:endParaRPr lang="en-GB" u="sng" dirty="0" smtClean="0"/>
          </a:p>
          <a:p>
            <a:endParaRPr lang="en-GB" dirty="0"/>
          </a:p>
          <a:p>
            <a:r>
              <a:rPr lang="en-GB" b="1" dirty="0" smtClean="0">
                <a:solidFill>
                  <a:schemeClr val="accent2">
                    <a:lumMod val="75000"/>
                  </a:schemeClr>
                </a:solidFill>
                <a:latin typeface="Times New Roman" panose="02020603050405020304" pitchFamily="18" charset="0"/>
                <a:cs typeface="Times New Roman" panose="02020603050405020304" pitchFamily="18" charset="0"/>
              </a:rPr>
              <a:t>SECOND VIDEO</a:t>
            </a:r>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endParaRPr lang="en-GB" dirty="0"/>
          </a:p>
          <a:p>
            <a:r>
              <a:rPr lang="en-GB" b="1" dirty="0">
                <a:solidFill>
                  <a:schemeClr val="accent2">
                    <a:lumMod val="75000"/>
                  </a:schemeClr>
                </a:solidFill>
                <a:latin typeface="Times New Roman" panose="02020603050405020304" pitchFamily="18" charset="0"/>
                <a:cs typeface="Times New Roman" panose="02020603050405020304" pitchFamily="18" charset="0"/>
                <a:hlinkClick r:id="rId3"/>
              </a:rPr>
              <a:t>https://</a:t>
            </a:r>
            <a:r>
              <a:rPr lang="en-GB" b="1" dirty="0" smtClean="0">
                <a:solidFill>
                  <a:schemeClr val="accent2">
                    <a:lumMod val="75000"/>
                  </a:schemeClr>
                </a:solidFill>
                <a:latin typeface="Times New Roman" panose="02020603050405020304" pitchFamily="18" charset="0"/>
                <a:cs typeface="Times New Roman" panose="02020603050405020304" pitchFamily="18" charset="0"/>
                <a:hlinkClick r:id="rId3"/>
              </a:rPr>
              <a:t>www.youtube.com/watch?v=xAb3kcaQl8o</a:t>
            </a:r>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endParaRPr lang="en-GB" dirty="0" smtClean="0"/>
          </a:p>
        </p:txBody>
      </p:sp>
      <p:pic>
        <p:nvPicPr>
          <p:cNvPr id="3" name="Picture 2" descr="File:Golden Gate Bridge south tower.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050" y="272406"/>
            <a:ext cx="2979073" cy="2234305"/>
          </a:xfrm>
          <a:prstGeom prst="rect">
            <a:avLst/>
          </a:prstGeom>
        </p:spPr>
      </p:pic>
    </p:spTree>
    <p:extLst>
      <p:ext uri="{BB962C8B-B14F-4D97-AF65-F5344CB8AC3E}">
        <p14:creationId xmlns:p14="http://schemas.microsoft.com/office/powerpoint/2010/main" val="377359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1" y="545979"/>
            <a:ext cx="10331115" cy="5970865"/>
          </a:xfrm>
          <a:prstGeom prst="rect">
            <a:avLst/>
          </a:prstGeom>
        </p:spPr>
        <p:txBody>
          <a:bodyPr wrap="square">
            <a:spAutoFit/>
          </a:bodyPr>
          <a:lstStyle/>
          <a:p>
            <a:r>
              <a:rPr lang="en-GB" sz="4000" b="1" dirty="0">
                <a:solidFill>
                  <a:schemeClr val="accent2">
                    <a:lumMod val="75000"/>
                  </a:schemeClr>
                </a:solidFill>
                <a:latin typeface="Times New Roman" panose="02020603050405020304" pitchFamily="18" charset="0"/>
                <a:cs typeface="Times New Roman" panose="02020603050405020304" pitchFamily="18" charset="0"/>
              </a:rPr>
              <a:t>Task </a:t>
            </a:r>
            <a:r>
              <a:rPr lang="en-GB" sz="4000" b="1" dirty="0" smtClean="0">
                <a:solidFill>
                  <a:schemeClr val="accent2">
                    <a:lumMod val="75000"/>
                  </a:schemeClr>
                </a:solidFill>
                <a:latin typeface="Times New Roman" panose="02020603050405020304" pitchFamily="18" charset="0"/>
                <a:cs typeface="Times New Roman" panose="02020603050405020304" pitchFamily="18" charset="0"/>
              </a:rPr>
              <a:t>3 </a:t>
            </a:r>
            <a:r>
              <a:rPr lang="en-GB" sz="4000" b="1" dirty="0">
                <a:solidFill>
                  <a:schemeClr val="accent2">
                    <a:lumMod val="75000"/>
                  </a:schemeClr>
                </a:solidFill>
                <a:latin typeface="Times New Roman" panose="02020603050405020304" pitchFamily="18" charset="0"/>
                <a:cs typeface="Times New Roman" panose="02020603050405020304" pitchFamily="18" charset="0"/>
              </a:rPr>
              <a:t>– Suspension </a:t>
            </a:r>
            <a:r>
              <a:rPr lang="en-GB" sz="4000" b="1" dirty="0" smtClean="0">
                <a:solidFill>
                  <a:schemeClr val="accent2">
                    <a:lumMod val="75000"/>
                  </a:schemeClr>
                </a:solidFill>
                <a:latin typeface="Times New Roman" panose="02020603050405020304" pitchFamily="18" charset="0"/>
                <a:cs typeface="Times New Roman" panose="02020603050405020304" pitchFamily="18" charset="0"/>
              </a:rPr>
              <a:t>Bridges</a:t>
            </a:r>
          </a:p>
          <a:p>
            <a:r>
              <a:rPr lang="en-GB" sz="4000" b="1" dirty="0" smtClean="0">
                <a:solidFill>
                  <a:schemeClr val="accent2">
                    <a:lumMod val="75000"/>
                  </a:schemeClr>
                </a:solidFill>
                <a:latin typeface="Times New Roman" panose="02020603050405020304" pitchFamily="18" charset="0"/>
                <a:cs typeface="Times New Roman" panose="02020603050405020304" pitchFamily="18" charset="0"/>
              </a:rPr>
              <a:t>(remember you can do task 3 or 2 or both)</a:t>
            </a:r>
            <a:endParaRPr lang="en-GB" sz="4000" b="1" dirty="0">
              <a:solidFill>
                <a:schemeClr val="accent2">
                  <a:lumMod val="75000"/>
                </a:schemeClr>
              </a:solidFill>
              <a:latin typeface="Times New Roman" panose="02020603050405020304" pitchFamily="18" charset="0"/>
              <a:cs typeface="Times New Roman" panose="02020603050405020304" pitchFamily="18" charset="0"/>
            </a:endParaRPr>
          </a:p>
          <a:p>
            <a:endParaRPr lang="en-GB" sz="4000" b="1" dirty="0" smtClean="0">
              <a:latin typeface="Times New Roman" panose="02020603050405020304" pitchFamily="18" charset="0"/>
              <a:cs typeface="Times New Roman" panose="02020603050405020304" pitchFamily="18" charset="0"/>
            </a:endParaRPr>
          </a:p>
          <a:p>
            <a:r>
              <a:rPr lang="en-GB" sz="4000" b="1" dirty="0" smtClean="0">
                <a:latin typeface="Times New Roman" panose="02020603050405020304" pitchFamily="18" charset="0"/>
                <a:cs typeface="Times New Roman" panose="02020603050405020304" pitchFamily="18" charset="0"/>
              </a:rPr>
              <a:t>Build your own suspension bridge.</a:t>
            </a:r>
          </a:p>
          <a:p>
            <a:endParaRPr lang="en-GB" sz="4000" b="1" dirty="0">
              <a:solidFill>
                <a:schemeClr val="accent2">
                  <a:lumMod val="75000"/>
                </a:schemeClr>
              </a:solidFill>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You can look at diagrams and videos to get ideas – here are some below.  You can use any materials you want and it can be any size. Please show that your bridge can hold a small tin of tuna or something of the equivalent mass.  Be as creative as you like.</a:t>
            </a:r>
          </a:p>
          <a:p>
            <a:endParaRPr lang="en-GB" b="1" dirty="0" smtClean="0">
              <a:latin typeface="Times New Roman" panose="02020603050405020304" pitchFamily="18" charset="0"/>
              <a:cs typeface="Times New Roman" panose="02020603050405020304" pitchFamily="18" charset="0"/>
            </a:endParaRPr>
          </a:p>
          <a:p>
            <a:r>
              <a:rPr lang="en-GB" sz="2000" b="1" dirty="0" smtClean="0">
                <a:solidFill>
                  <a:schemeClr val="accent2">
                    <a:lumMod val="75000"/>
                  </a:schemeClr>
                </a:solidFill>
                <a:latin typeface="Times New Roman" panose="02020603050405020304" pitchFamily="18" charset="0"/>
                <a:cs typeface="Times New Roman" panose="02020603050405020304" pitchFamily="18" charset="0"/>
              </a:rPr>
              <a:t>If you want some ideas you can watch the videos below.</a:t>
            </a:r>
          </a:p>
          <a:p>
            <a:r>
              <a:rPr lang="en-GB" b="1" dirty="0" smtClean="0">
                <a:solidFill>
                  <a:schemeClr val="accent2">
                    <a:lumMod val="75000"/>
                  </a:schemeClr>
                </a:solidFill>
                <a:latin typeface="Times New Roman" panose="02020603050405020304" pitchFamily="18" charset="0"/>
                <a:cs typeface="Times New Roman" panose="02020603050405020304" pitchFamily="18" charset="0"/>
                <a:hlinkClick r:id="rId2"/>
              </a:rPr>
              <a:t>https</a:t>
            </a:r>
            <a:r>
              <a:rPr lang="en-GB" b="1" dirty="0">
                <a:solidFill>
                  <a:schemeClr val="accent2">
                    <a:lumMod val="75000"/>
                  </a:schemeClr>
                </a:solidFill>
                <a:latin typeface="Times New Roman" panose="02020603050405020304" pitchFamily="18" charset="0"/>
                <a:cs typeface="Times New Roman" panose="02020603050405020304" pitchFamily="18" charset="0"/>
                <a:hlinkClick r:id="rId2"/>
              </a:rPr>
              <a:t>://www.instructables.com/Simple-Suspension-Bridge-Model</a:t>
            </a:r>
            <a:r>
              <a:rPr lang="en-GB" b="1" dirty="0" smtClean="0">
                <a:solidFill>
                  <a:schemeClr val="accent2">
                    <a:lumMod val="75000"/>
                  </a:schemeClr>
                </a:solidFill>
                <a:latin typeface="Times New Roman" panose="02020603050405020304" pitchFamily="18" charset="0"/>
                <a:cs typeface="Times New Roman" panose="02020603050405020304" pitchFamily="18" charset="0"/>
                <a:hlinkClick r:id="rId2"/>
              </a:rPr>
              <a:t>/</a:t>
            </a:r>
            <a:endParaRPr lang="en-GB"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GB" b="1" dirty="0" smtClean="0">
              <a:solidFill>
                <a:schemeClr val="accent2">
                  <a:lumMod val="75000"/>
                </a:schemeClr>
              </a:solidFill>
              <a:latin typeface="Times New Roman" panose="02020603050405020304" pitchFamily="18" charset="0"/>
              <a:cs typeface="Times New Roman" panose="02020603050405020304" pitchFamily="18" charset="0"/>
              <a:hlinkClick r:id="rId3"/>
            </a:endParaRPr>
          </a:p>
          <a:p>
            <a:r>
              <a:rPr lang="en-GB" b="1" dirty="0" smtClean="0">
                <a:solidFill>
                  <a:schemeClr val="accent2">
                    <a:lumMod val="75000"/>
                  </a:schemeClr>
                </a:solidFill>
                <a:latin typeface="Times New Roman" panose="02020603050405020304" pitchFamily="18" charset="0"/>
                <a:cs typeface="Times New Roman" panose="02020603050405020304" pitchFamily="18" charset="0"/>
                <a:hlinkClick r:id="rId3"/>
              </a:rPr>
              <a:t>https://www.youtube.com/watch?v=hsX5WiNL4xM</a:t>
            </a:r>
            <a:endParaRPr lang="en-GB"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a:p>
            <a:endParaRPr lang="en-GB"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0029" y="1790297"/>
            <a:ext cx="1667148" cy="1328287"/>
          </a:xfrm>
          <a:prstGeom prst="rect">
            <a:avLst/>
          </a:prstGeom>
        </p:spPr>
      </p:pic>
    </p:spTree>
    <p:extLst>
      <p:ext uri="{BB962C8B-B14F-4D97-AF65-F5344CB8AC3E}">
        <p14:creationId xmlns:p14="http://schemas.microsoft.com/office/powerpoint/2010/main" val="697272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58765" cy="12187952"/>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 TASK 1</a:t>
            </a:r>
          </a:p>
          <a:p>
            <a:endParaRPr lang="en-GB" sz="4000" b="1" dirty="0">
              <a:solidFill>
                <a:srgbClr val="00B0F0"/>
              </a:solidFill>
              <a:latin typeface="Comic Sans MS" panose="030F0702030302020204" pitchFamily="66" charset="0"/>
            </a:endParaRPr>
          </a:p>
          <a:p>
            <a:r>
              <a:rPr lang="en-GB" sz="2000" b="1" dirty="0" smtClean="0">
                <a:latin typeface="Comic Sans MS" panose="030F0702030302020204" pitchFamily="66" charset="0"/>
              </a:rPr>
              <a:t>LI – Factors and Factor Trees</a:t>
            </a:r>
          </a:p>
          <a:p>
            <a:endParaRPr lang="en-GB" sz="2000" dirty="0"/>
          </a:p>
          <a:p>
            <a:endParaRPr lang="en-GB"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b="1" dirty="0">
                <a:latin typeface="Comic Sans MS" panose="030F0702030302020204" pitchFamily="66" charset="0"/>
              </a:rPr>
              <a:t>Please complete page </a:t>
            </a:r>
            <a:r>
              <a:rPr lang="en-GB" b="1" dirty="0" smtClean="0">
                <a:latin typeface="Comic Sans MS" panose="030F0702030302020204" pitchFamily="66" charset="0"/>
              </a:rPr>
              <a:t>76 </a:t>
            </a:r>
            <a:r>
              <a:rPr lang="en-GB" b="1" dirty="0">
                <a:latin typeface="Comic Sans MS" panose="030F0702030302020204" pitchFamily="66" charset="0"/>
              </a:rPr>
              <a:t>of H5 textbook in your numeracy jotters</a:t>
            </a:r>
            <a:r>
              <a:rPr lang="en-GB" b="1" dirty="0" smtClean="0">
                <a:latin typeface="Comic Sans MS" panose="030F0702030302020204" pitchFamily="66" charset="0"/>
              </a:rPr>
              <a:t>.</a:t>
            </a:r>
          </a:p>
          <a:p>
            <a:r>
              <a:rPr lang="en-GB" b="1" dirty="0" smtClean="0">
                <a:latin typeface="Comic Sans MS" panose="030F0702030302020204" pitchFamily="66" charset="0"/>
              </a:rPr>
              <a:t>Complete the factor trees worksheet</a:t>
            </a:r>
            <a:r>
              <a:rPr lang="en-GB" b="1" dirty="0" smtClean="0">
                <a:latin typeface="Comic Sans MS" panose="030F0702030302020204" pitchFamily="66" charset="0"/>
              </a:rPr>
              <a:t>.  Complete this after out numeracy lesson on Monday.</a:t>
            </a:r>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b="1" dirty="0" smtClean="0">
                <a:latin typeface="Comic Sans MS" panose="030F0702030302020204" pitchFamily="66" charset="0"/>
              </a:rPr>
              <a:t>Remember </a:t>
            </a:r>
            <a:r>
              <a:rPr lang="en-GB" b="1" dirty="0">
                <a:latin typeface="Comic Sans MS" panose="030F0702030302020204" pitchFamily="66" charset="0"/>
              </a:rPr>
              <a:t>to write the date and page number before starting your work.</a:t>
            </a: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dirty="0">
              <a:latin typeface="Comic Sans MS" panose="030F0702030302020204" pitchFamily="66" charset="0"/>
            </a:endParaRPr>
          </a:p>
          <a:p>
            <a:endParaRPr lang="en-GB" b="1" u="sng" dirty="0" smtClean="0">
              <a:solidFill>
                <a:srgbClr val="FF0000"/>
              </a:solidFill>
              <a:latin typeface="Comic Sans MS" panose="030F0702030302020204" pitchFamily="66" charset="0"/>
            </a:endParaRPr>
          </a:p>
          <a:p>
            <a:r>
              <a:rPr lang="en-GB" b="1" u="sng" dirty="0" smtClean="0">
                <a:solidFill>
                  <a:srgbClr val="FF0000"/>
                </a:solidFill>
                <a:latin typeface="Comic Sans MS" panose="030F0702030302020204" pitchFamily="66" charset="0"/>
              </a:rPr>
              <a:t>Please </a:t>
            </a:r>
            <a:r>
              <a:rPr lang="en-GB" b="1" u="sng" dirty="0">
                <a:solidFill>
                  <a:srgbClr val="FF0000"/>
                </a:solidFill>
                <a:latin typeface="Comic Sans MS" panose="030F0702030302020204" pitchFamily="66" charset="0"/>
              </a:rPr>
              <a:t>go to Assignments to find your Task.</a:t>
            </a: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r>
              <a:rPr lang="en-GB" b="1" i="1" dirty="0" smtClean="0">
                <a:solidFill>
                  <a:srgbClr val="FF0000"/>
                </a:solidFill>
                <a:latin typeface="Comic Sans MS" panose="030F0702030302020204" pitchFamily="66" charset="0"/>
              </a:rPr>
              <a:t>Please </a:t>
            </a:r>
            <a:r>
              <a:rPr lang="en-GB" b="1" i="1" dirty="0">
                <a:solidFill>
                  <a:srgbClr val="FF0000"/>
                </a:solidFill>
                <a:latin typeface="Comic Sans MS" panose="030F0702030302020204" pitchFamily="66" charset="0"/>
              </a:rPr>
              <a:t>upload into </a:t>
            </a:r>
            <a:r>
              <a:rPr lang="en-GB" b="1" i="1" dirty="0" smtClean="0">
                <a:solidFill>
                  <a:srgbClr val="FF0000"/>
                </a:solidFill>
                <a:latin typeface="Comic Sans MS" panose="030F0702030302020204" pitchFamily="66" charset="0"/>
              </a:rPr>
              <a:t>Assignments.</a:t>
            </a:r>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pic>
        <p:nvPicPr>
          <p:cNvPr id="3" name="Picture 2" descr="1001 Math Proble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341" y="587140"/>
            <a:ext cx="4440743" cy="1723674"/>
          </a:xfrm>
          <a:prstGeom prst="rect">
            <a:avLst/>
          </a:prstGeom>
        </p:spPr>
      </p:pic>
    </p:spTree>
    <p:extLst>
      <p:ext uri="{BB962C8B-B14F-4D97-AF65-F5344CB8AC3E}">
        <p14:creationId xmlns:p14="http://schemas.microsoft.com/office/powerpoint/2010/main" val="1774371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30" y="86627"/>
            <a:ext cx="10658765" cy="11849398"/>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 TASK 2</a:t>
            </a:r>
          </a:p>
          <a:p>
            <a:r>
              <a:rPr lang="en-GB" sz="4000" b="1" dirty="0" smtClean="0">
                <a:solidFill>
                  <a:srgbClr val="00B0F0"/>
                </a:solidFill>
                <a:latin typeface="Comic Sans MS" panose="030F0702030302020204" pitchFamily="66" charset="0"/>
              </a:rPr>
              <a:t>                           </a:t>
            </a:r>
            <a:r>
              <a:rPr lang="en-GB" sz="2800" b="1" dirty="0" smtClean="0">
                <a:solidFill>
                  <a:srgbClr val="7030A0"/>
                </a:solidFill>
                <a:latin typeface="Comic Sans MS" panose="030F0702030302020204" pitchFamily="66" charset="0"/>
              </a:rPr>
              <a:t>400 x 300 = 1200</a:t>
            </a:r>
            <a:endParaRPr lang="en-GB" sz="2800" b="1" dirty="0">
              <a:solidFill>
                <a:srgbClr val="7030A0"/>
              </a:solidFill>
              <a:latin typeface="Comic Sans MS" panose="030F0702030302020204" pitchFamily="66" charset="0"/>
            </a:endParaRPr>
          </a:p>
          <a:p>
            <a:r>
              <a:rPr lang="en-GB" sz="2000" b="1" dirty="0">
                <a:latin typeface="Comic Sans MS" panose="030F0702030302020204" pitchFamily="66" charset="0"/>
              </a:rPr>
              <a:t>LI – </a:t>
            </a:r>
            <a:r>
              <a:rPr lang="en-GB" sz="2000" b="1" dirty="0" err="1">
                <a:latin typeface="Comic Sans MS" panose="030F0702030302020204" pitchFamily="66" charset="0"/>
              </a:rPr>
              <a:t>Mulitplication</a:t>
            </a:r>
            <a:r>
              <a:rPr lang="en-GB" sz="2000" b="1" dirty="0">
                <a:latin typeface="Comic Sans MS" panose="030F0702030302020204" pitchFamily="66" charset="0"/>
              </a:rPr>
              <a:t> Tables - facts</a:t>
            </a:r>
          </a:p>
          <a:p>
            <a:endParaRPr lang="en-GB" sz="2000" b="1" dirty="0" smtClean="0">
              <a:solidFill>
                <a:srgbClr val="00B0F0"/>
              </a:solidFill>
              <a:latin typeface="Comic Sans MS" panose="030F0702030302020204" pitchFamily="66" charset="0"/>
            </a:endParaRPr>
          </a:p>
          <a:p>
            <a:endParaRPr lang="en-GB" sz="2000" b="1" dirty="0">
              <a:solidFill>
                <a:srgbClr val="00B0F0"/>
              </a:solidFill>
              <a:latin typeface="Comic Sans MS" panose="030F0702030302020204" pitchFamily="66" charset="0"/>
            </a:endParaRPr>
          </a:p>
          <a:p>
            <a:r>
              <a:rPr lang="en-GB" sz="2000" b="1" u="sng" dirty="0">
                <a:latin typeface="Comic Sans MS" panose="030F0702030302020204" pitchFamily="66" charset="0"/>
              </a:rPr>
              <a:t>LI – multiplying a two digit multiple of 10 by a three digit multiple of </a:t>
            </a:r>
            <a:r>
              <a:rPr lang="en-GB" sz="2000" b="1" u="sng" dirty="0" smtClean="0">
                <a:latin typeface="Comic Sans MS" panose="030F0702030302020204" pitchFamily="66" charset="0"/>
              </a:rPr>
              <a:t>100</a:t>
            </a:r>
          </a:p>
          <a:p>
            <a:endParaRPr lang="en-GB" sz="4000" b="1" dirty="0">
              <a:latin typeface="Comic Sans MS" panose="030F0702030302020204" pitchFamily="66" charset="0"/>
            </a:endParaRPr>
          </a:p>
          <a:p>
            <a:endParaRPr lang="en-GB" sz="2400" b="1" dirty="0" smtClean="0">
              <a:latin typeface="Comic Sans MS" panose="030F0702030302020204" pitchFamily="66" charset="0"/>
            </a:endParaRPr>
          </a:p>
          <a:p>
            <a:r>
              <a:rPr lang="en-GB" sz="2400" b="1" dirty="0" smtClean="0">
                <a:latin typeface="Comic Sans MS" panose="030F0702030302020204" pitchFamily="66" charset="0"/>
              </a:rPr>
              <a:t>Please complete page 38 and then page 37 of your H5 textbook in your numeracy jotters.</a:t>
            </a:r>
          </a:p>
          <a:p>
            <a:endParaRPr lang="en-GB" sz="2400" b="1" dirty="0" smtClean="0">
              <a:latin typeface="Comic Sans MS" panose="030F0702030302020204" pitchFamily="66" charset="0"/>
            </a:endParaRPr>
          </a:p>
          <a:p>
            <a:r>
              <a:rPr lang="en-GB" sz="2400" b="1" dirty="0" smtClean="0">
                <a:latin typeface="Comic Sans MS" panose="030F0702030302020204" pitchFamily="66" charset="0"/>
              </a:rPr>
              <a:t>Remember to write the date and page number before starting your work.</a:t>
            </a:r>
          </a:p>
          <a:p>
            <a:endParaRPr lang="en-GB" sz="2400" b="1" dirty="0" smtClean="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b="1" u="sng" dirty="0" smtClean="0">
                <a:solidFill>
                  <a:srgbClr val="FF0000"/>
                </a:solidFill>
                <a:latin typeface="Comic Sans MS" panose="030F0702030302020204" pitchFamily="66" charset="0"/>
              </a:rPr>
              <a:t>Please go to Assignments to find your Task.</a:t>
            </a:r>
          </a:p>
          <a:p>
            <a:endParaRPr lang="en-GB" b="1" u="sng" dirty="0">
              <a:latin typeface="Comic Sans MS" panose="030F0702030302020204" pitchFamily="66" charset="0"/>
            </a:endParaRPr>
          </a:p>
          <a:p>
            <a:endParaRPr lang="en-GB" b="1" dirty="0">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3196736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32" y="205571"/>
            <a:ext cx="11447549" cy="6678751"/>
          </a:xfrm>
          <a:prstGeom prst="rect">
            <a:avLst/>
          </a:prstGeom>
        </p:spPr>
        <p:txBody>
          <a:bodyPr wrap="square">
            <a:spAutoFit/>
          </a:bodyPr>
          <a:lstStyle/>
          <a:p>
            <a:r>
              <a:rPr lang="en-GB" sz="4000" b="1" dirty="0" smtClean="0">
                <a:solidFill>
                  <a:srgbClr val="00B0F0"/>
                </a:solidFill>
                <a:latin typeface="Comic Sans MS" panose="030F0702030302020204" pitchFamily="66" charset="0"/>
              </a:rPr>
              <a:t>NUMERACY – TASK 3</a:t>
            </a:r>
          </a:p>
          <a:p>
            <a:endParaRPr lang="en-GB" sz="4000" b="1" dirty="0">
              <a:solidFill>
                <a:srgbClr val="00B0F0"/>
              </a:solidFill>
              <a:latin typeface="Comic Sans MS" panose="030F0702030302020204" pitchFamily="66" charset="0"/>
            </a:endParaRPr>
          </a:p>
          <a:p>
            <a:r>
              <a:rPr lang="en-GB" sz="4000" b="1" u="sng" dirty="0">
                <a:latin typeface="Comic Sans MS" panose="030F0702030302020204" pitchFamily="66" charset="0"/>
              </a:rPr>
              <a:t>LI – </a:t>
            </a:r>
            <a:r>
              <a:rPr lang="en-GB" sz="4000" b="1" u="sng" dirty="0" smtClean="0">
                <a:latin typeface="Comic Sans MS" panose="030F0702030302020204" pitchFamily="66" charset="0"/>
              </a:rPr>
              <a:t>finding the product of numbers</a:t>
            </a:r>
            <a:endParaRPr lang="en-GB" sz="4000" b="1" dirty="0" smtClean="0">
              <a:solidFill>
                <a:srgbClr val="00B0F0"/>
              </a:solidFill>
              <a:latin typeface="Comic Sans MS" panose="030F0702030302020204" pitchFamily="66" charset="0"/>
            </a:endParaRPr>
          </a:p>
          <a:p>
            <a:endParaRPr lang="en-GB" sz="4000" b="1" dirty="0">
              <a:solidFill>
                <a:srgbClr val="00B0F0"/>
              </a:solidFill>
              <a:latin typeface="Comic Sans MS" panose="030F0702030302020204" pitchFamily="66" charset="0"/>
            </a:endParaRPr>
          </a:p>
          <a:p>
            <a:r>
              <a:rPr lang="en-GB" sz="2400" b="1" dirty="0" smtClean="0">
                <a:latin typeface="Comic Sans MS" panose="030F0702030302020204" pitchFamily="66" charset="0"/>
              </a:rPr>
              <a:t>Please </a:t>
            </a:r>
            <a:r>
              <a:rPr lang="en-GB" sz="2400" b="1" dirty="0">
                <a:latin typeface="Comic Sans MS" panose="030F0702030302020204" pitchFamily="66" charset="0"/>
              </a:rPr>
              <a:t>complete page </a:t>
            </a:r>
            <a:r>
              <a:rPr lang="en-GB" sz="2400" b="1" dirty="0" smtClean="0">
                <a:latin typeface="Comic Sans MS" panose="030F0702030302020204" pitchFamily="66" charset="0"/>
              </a:rPr>
              <a:t>39 </a:t>
            </a:r>
            <a:r>
              <a:rPr lang="en-GB" sz="2400" b="1" dirty="0">
                <a:latin typeface="Comic Sans MS" panose="030F0702030302020204" pitchFamily="66" charset="0"/>
              </a:rPr>
              <a:t>of H5 textbook in your numeracy jotters.</a:t>
            </a:r>
          </a:p>
          <a:p>
            <a:r>
              <a:rPr lang="en-GB" sz="2400" b="1" dirty="0">
                <a:latin typeface="Comic Sans MS" panose="030F0702030302020204" pitchFamily="66" charset="0"/>
              </a:rPr>
              <a:t>Remember to write the date and page number before starting your work</a:t>
            </a:r>
            <a:r>
              <a:rPr lang="en-GB" sz="2400" b="1" dirty="0" smtClean="0">
                <a:latin typeface="Comic Sans MS" panose="030F0702030302020204" pitchFamily="66" charset="0"/>
              </a:rPr>
              <a:t>.</a:t>
            </a:r>
          </a:p>
          <a:p>
            <a:endParaRPr lang="en-GB" sz="2400" b="1" dirty="0">
              <a:latin typeface="Comic Sans MS" panose="030F0702030302020204" pitchFamily="66" charset="0"/>
            </a:endParaRPr>
          </a:p>
          <a:p>
            <a:r>
              <a:rPr lang="en-GB" b="1" i="1" dirty="0" smtClean="0">
                <a:latin typeface="Comic Sans MS" panose="030F0702030302020204" pitchFamily="66" charset="0"/>
              </a:rPr>
              <a:t>I have included a ‘Missing numbers multiplication facts worksheet’ – this is something you can do for extra practice – you do not need to upload this, we all need to go over our tables regularly!</a:t>
            </a:r>
          </a:p>
          <a:p>
            <a:endParaRPr lang="en-GB" sz="2400" b="1" dirty="0">
              <a:latin typeface="Comic Sans MS" panose="030F0702030302020204" pitchFamily="66" charset="0"/>
            </a:endParaRPr>
          </a:p>
          <a:p>
            <a:r>
              <a:rPr lang="en-GB" sz="2400" b="1" dirty="0" smtClean="0">
                <a:latin typeface="Comic Sans MS" panose="030F0702030302020204" pitchFamily="66" charset="0"/>
              </a:rPr>
              <a:t>EXTENSION WORK </a:t>
            </a:r>
            <a:r>
              <a:rPr lang="en-GB" sz="2400" b="1" dirty="0" smtClean="0">
                <a:latin typeface="Comic Sans MS" panose="030F0702030302020204" pitchFamily="66" charset="0"/>
              </a:rPr>
              <a:t>(optional) </a:t>
            </a:r>
            <a:r>
              <a:rPr lang="en-GB" sz="2400" b="1" dirty="0" smtClean="0">
                <a:latin typeface="Comic Sans MS" panose="030F0702030302020204" pitchFamily="66" charset="0"/>
              </a:rPr>
              <a:t>– </a:t>
            </a:r>
            <a:r>
              <a:rPr lang="en-GB" sz="2400" b="1" dirty="0" smtClean="0">
                <a:latin typeface="Comic Sans MS" panose="030F0702030302020204" pitchFamily="66" charset="0"/>
              </a:rPr>
              <a:t>page 40</a:t>
            </a:r>
            <a:endParaRPr lang="en-GB" sz="2400" b="1" dirty="0">
              <a:latin typeface="Comic Sans MS" panose="030F0702030302020204" pitchFamily="66" charset="0"/>
            </a:endParaRPr>
          </a:p>
          <a:p>
            <a:endParaRPr lang="en-GB" sz="3600" b="1" u="sng" dirty="0" smtClean="0">
              <a:solidFill>
                <a:srgbClr val="FF0000"/>
              </a:solidFill>
              <a:latin typeface="Comic Sans MS" panose="030F0702030302020204" pitchFamily="66" charset="0"/>
            </a:endParaRPr>
          </a:p>
          <a:p>
            <a:r>
              <a:rPr lang="en-GB" sz="2400" b="1" u="sng" dirty="0" smtClean="0">
                <a:solidFill>
                  <a:srgbClr val="FF0000"/>
                </a:solidFill>
                <a:latin typeface="Comic Sans MS" panose="030F0702030302020204" pitchFamily="66" charset="0"/>
              </a:rPr>
              <a:t>Please </a:t>
            </a:r>
            <a:r>
              <a:rPr lang="en-GB" sz="2400" b="1" u="sng" dirty="0">
                <a:solidFill>
                  <a:srgbClr val="FF0000"/>
                </a:solidFill>
                <a:latin typeface="Comic Sans MS" panose="030F0702030302020204" pitchFamily="66" charset="0"/>
              </a:rPr>
              <a:t>go to Assignments to find your Task</a:t>
            </a:r>
            <a:endParaRPr lang="en-GB" sz="2400" b="1" u="sng" dirty="0" smtClean="0">
              <a:solidFill>
                <a:srgbClr val="7030A0"/>
              </a:solidFill>
              <a:latin typeface="Comic Sans MS" panose="030F0702030302020204" pitchFamily="66" charset="0"/>
            </a:endParaRPr>
          </a:p>
          <a:p>
            <a:endParaRPr lang="en-GB" sz="4000" b="1" u="sng" dirty="0" smtClean="0">
              <a:latin typeface="Comic Sans MS" panose="030F0702030302020204" pitchFamily="66" charset="0"/>
            </a:endParaRPr>
          </a:p>
        </p:txBody>
      </p:sp>
      <p:sp>
        <p:nvSpPr>
          <p:cNvPr id="3" name="Rectangle 2"/>
          <p:cNvSpPr/>
          <p:nvPr/>
        </p:nvSpPr>
        <p:spPr>
          <a:xfrm>
            <a:off x="282632" y="5743158"/>
            <a:ext cx="6096000" cy="646331"/>
          </a:xfrm>
          <a:prstGeom prst="rect">
            <a:avLst/>
          </a:prstGeom>
        </p:spPr>
        <p:txBody>
          <a:bodyPr>
            <a:spAutoFit/>
          </a:bodyPr>
          <a:lstStyle/>
          <a:p>
            <a:r>
              <a:rPr lang="en-GB" b="1" i="1" dirty="0" smtClean="0">
                <a:solidFill>
                  <a:srgbClr val="FF0000"/>
                </a:solidFill>
                <a:latin typeface="Comic Sans MS" panose="030F0702030302020204" pitchFamily="66" charset="0"/>
              </a:rPr>
              <a:t>.</a:t>
            </a:r>
            <a:endParaRPr lang="en-GB" b="1" dirty="0">
              <a:latin typeface="Comic Sans MS" panose="030F0702030302020204" pitchFamily="66" charset="0"/>
            </a:endParaRPr>
          </a:p>
          <a:p>
            <a:endParaRPr lang="en-GB" b="1" dirty="0">
              <a:latin typeface="Comic Sans MS" panose="030F0702030302020204" pitchFamily="66" charset="0"/>
            </a:endParaRPr>
          </a:p>
        </p:txBody>
      </p:sp>
    </p:spTree>
    <p:extLst>
      <p:ext uri="{BB962C8B-B14F-4D97-AF65-F5344CB8AC3E}">
        <p14:creationId xmlns:p14="http://schemas.microsoft.com/office/powerpoint/2010/main" val="3773468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58765" cy="9879628"/>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 – TASK 4</a:t>
            </a:r>
          </a:p>
          <a:p>
            <a:endParaRPr lang="en-GB" sz="4000" b="1" dirty="0">
              <a:solidFill>
                <a:srgbClr val="00B0F0"/>
              </a:solidFill>
              <a:latin typeface="Comic Sans MS" panose="030F0702030302020204" pitchFamily="66" charset="0"/>
            </a:endParaRPr>
          </a:p>
          <a:p>
            <a:r>
              <a:rPr lang="en-GB" sz="2800" u="sng" dirty="0" smtClean="0">
                <a:latin typeface="Comic Sans MS" panose="030F0702030302020204" pitchFamily="66" charset="0"/>
              </a:rPr>
              <a:t>LI – multiplying a 2 digit number by </a:t>
            </a:r>
            <a:r>
              <a:rPr lang="en-GB" sz="2800" u="sng" dirty="0" smtClean="0">
                <a:latin typeface="Comic Sans MS" panose="030F0702030302020204" pitchFamily="66" charset="0"/>
              </a:rPr>
              <a:t>6,7,8,9</a:t>
            </a:r>
          </a:p>
          <a:p>
            <a:endParaRPr lang="en-GB" sz="2800" dirty="0">
              <a:latin typeface="Comic Sans MS" panose="030F0702030302020204" pitchFamily="66" charset="0"/>
            </a:endParaRPr>
          </a:p>
          <a:p>
            <a:r>
              <a:rPr lang="en-GB" sz="2800" b="1" dirty="0" smtClean="0">
                <a:solidFill>
                  <a:srgbClr val="7030A0"/>
                </a:solidFill>
                <a:latin typeface="Comic Sans MS" panose="030F0702030302020204" pitchFamily="66" charset="0"/>
              </a:rPr>
              <a:t>45 x 7 = </a:t>
            </a:r>
          </a:p>
          <a:p>
            <a:r>
              <a:rPr lang="en-GB" sz="2800" b="1" dirty="0" smtClean="0">
                <a:solidFill>
                  <a:srgbClr val="7030A0"/>
                </a:solidFill>
                <a:latin typeface="Comic Sans MS" panose="030F0702030302020204" pitchFamily="66" charset="0"/>
              </a:rPr>
              <a:t>40 x 7 = 280               or       The column method</a:t>
            </a:r>
          </a:p>
          <a:p>
            <a:r>
              <a:rPr lang="en-GB" sz="2800" b="1" dirty="0" smtClean="0">
                <a:solidFill>
                  <a:srgbClr val="7030A0"/>
                </a:solidFill>
                <a:latin typeface="Comic Sans MS" panose="030F0702030302020204" pitchFamily="66" charset="0"/>
              </a:rPr>
              <a:t>5 x 7 = 35 </a:t>
            </a:r>
          </a:p>
          <a:p>
            <a:r>
              <a:rPr lang="en-GB" sz="2800" b="1" dirty="0" smtClean="0">
                <a:solidFill>
                  <a:srgbClr val="7030A0"/>
                </a:solidFill>
                <a:latin typeface="Comic Sans MS" panose="030F0702030302020204" pitchFamily="66" charset="0"/>
              </a:rPr>
              <a:t>280 + 35 =315</a:t>
            </a:r>
          </a:p>
          <a:p>
            <a:endParaRPr lang="en-GB" sz="2800" b="1" dirty="0">
              <a:solidFill>
                <a:srgbClr val="7030A0"/>
              </a:solidFill>
              <a:latin typeface="Comic Sans MS" panose="030F0702030302020204" pitchFamily="66" charset="0"/>
            </a:endParaRPr>
          </a:p>
          <a:p>
            <a:r>
              <a:rPr lang="en-GB" b="1" dirty="0" smtClean="0">
                <a:latin typeface="Comic Sans MS" panose="030F0702030302020204" pitchFamily="66" charset="0"/>
              </a:rPr>
              <a:t>Please </a:t>
            </a:r>
            <a:r>
              <a:rPr lang="en-GB" b="1" dirty="0">
                <a:latin typeface="Comic Sans MS" panose="030F0702030302020204" pitchFamily="66" charset="0"/>
              </a:rPr>
              <a:t>complete page </a:t>
            </a:r>
            <a:r>
              <a:rPr lang="en-GB" b="1" dirty="0" smtClean="0">
                <a:latin typeface="Comic Sans MS" panose="030F0702030302020204" pitchFamily="66" charset="0"/>
              </a:rPr>
              <a:t>41 </a:t>
            </a:r>
            <a:r>
              <a:rPr lang="en-GB" b="1" dirty="0">
                <a:latin typeface="Comic Sans MS" panose="030F0702030302020204" pitchFamily="66" charset="0"/>
              </a:rPr>
              <a:t>of H5 textbook in your numeracy jotters</a:t>
            </a:r>
            <a:r>
              <a:rPr lang="en-GB" b="1" dirty="0" smtClean="0">
                <a:latin typeface="Comic Sans MS" panose="030F0702030302020204" pitchFamily="66" charset="0"/>
              </a:rPr>
              <a:t>. </a:t>
            </a:r>
          </a:p>
          <a:p>
            <a:endParaRPr lang="en-GB" b="1" dirty="0">
              <a:latin typeface="Comic Sans MS" panose="030F0702030302020204" pitchFamily="66" charset="0"/>
            </a:endParaRPr>
          </a:p>
          <a:p>
            <a:r>
              <a:rPr lang="en-GB" b="1" dirty="0" smtClean="0">
                <a:latin typeface="Comic Sans MS" panose="030F0702030302020204" pitchFamily="66" charset="0"/>
              </a:rPr>
              <a:t>Complete this after our numeracy lesson on Wednesday.</a:t>
            </a:r>
            <a:endParaRPr lang="en-GB" b="1" dirty="0">
              <a:latin typeface="Comic Sans MS" panose="030F0702030302020204" pitchFamily="66" charset="0"/>
            </a:endParaRPr>
          </a:p>
          <a:p>
            <a:endParaRPr lang="en-GB" b="1" dirty="0">
              <a:latin typeface="Comic Sans MS" panose="030F0702030302020204" pitchFamily="66" charset="0"/>
            </a:endParaRPr>
          </a:p>
          <a:p>
            <a:r>
              <a:rPr lang="en-GB" b="1" dirty="0">
                <a:latin typeface="Comic Sans MS" panose="030F0702030302020204" pitchFamily="66" charset="0"/>
              </a:rPr>
              <a:t>Remember to write the date and page number before starting your work.</a:t>
            </a:r>
          </a:p>
          <a:p>
            <a:endParaRPr lang="en-GB" b="1" u="sng" dirty="0" smtClean="0">
              <a:solidFill>
                <a:srgbClr val="FF0000"/>
              </a:solidFill>
              <a:latin typeface="Comic Sans MS" panose="030F0702030302020204" pitchFamily="66" charset="0"/>
            </a:endParaRPr>
          </a:p>
          <a:p>
            <a:endParaRPr lang="en-GB" b="1" u="sng" dirty="0">
              <a:solidFill>
                <a:srgbClr val="FF0000"/>
              </a:solidFill>
              <a:latin typeface="Comic Sans MS" panose="030F0702030302020204" pitchFamily="66" charset="0"/>
            </a:endParaRPr>
          </a:p>
          <a:p>
            <a:r>
              <a:rPr lang="en-GB" b="1" u="sng" dirty="0" smtClean="0">
                <a:solidFill>
                  <a:srgbClr val="FF0000"/>
                </a:solidFill>
                <a:latin typeface="Comic Sans MS" panose="030F0702030302020204" pitchFamily="66" charset="0"/>
              </a:rPr>
              <a:t>Please </a:t>
            </a:r>
            <a:r>
              <a:rPr lang="en-GB" b="1" u="sng" dirty="0">
                <a:solidFill>
                  <a:srgbClr val="FF0000"/>
                </a:solidFill>
                <a:latin typeface="Comic Sans MS" panose="030F0702030302020204" pitchFamily="66" charset="0"/>
              </a:rPr>
              <a:t>go to Assignments to find your Task</a:t>
            </a:r>
            <a:r>
              <a:rPr lang="en-GB" b="1" i="1" dirty="0" smtClean="0">
                <a:solidFill>
                  <a:srgbClr val="FF0000"/>
                </a:solidFill>
                <a:latin typeface="Comic Sans MS" panose="030F0702030302020204" pitchFamily="66" charset="0"/>
              </a:rPr>
              <a:t>.</a:t>
            </a:r>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198552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11387733"/>
          </a:xfrm>
          <a:prstGeom prst="rect">
            <a:avLst/>
          </a:prstGeom>
          <a:noFill/>
        </p:spPr>
        <p:txBody>
          <a:bodyPr wrap="square" rtlCol="0">
            <a:spAutoFit/>
          </a:bodyPr>
          <a:lstStyle/>
          <a:p>
            <a:r>
              <a:rPr lang="en-GB" sz="5400" b="1" dirty="0" smtClean="0">
                <a:solidFill>
                  <a:srgbClr val="00B050"/>
                </a:solidFill>
                <a:latin typeface="Comic Sans MS" panose="030F0702030302020204" pitchFamily="66" charset="0"/>
              </a:rPr>
              <a:t>Health </a:t>
            </a:r>
            <a:r>
              <a:rPr lang="en-GB" sz="5400" b="1" dirty="0">
                <a:solidFill>
                  <a:srgbClr val="00B050"/>
                </a:solidFill>
                <a:latin typeface="Comic Sans MS" panose="030F0702030302020204" pitchFamily="66" charset="0"/>
              </a:rPr>
              <a:t>and Wellbeing </a:t>
            </a:r>
          </a:p>
          <a:p>
            <a:endParaRPr lang="en-GB" sz="5400" dirty="0">
              <a:solidFill>
                <a:srgbClr val="00B050"/>
              </a:solidFill>
              <a:latin typeface="Comic Sans MS" panose="030F0702030302020204" pitchFamily="66" charset="0"/>
            </a:endParaRPr>
          </a:p>
          <a:p>
            <a:endParaRPr lang="en-GB" sz="2800" dirty="0" smtClean="0">
              <a:latin typeface="Comic Sans MS" panose="030F0702030302020204" pitchFamily="66" charset="0"/>
            </a:endParaRPr>
          </a:p>
          <a:p>
            <a:r>
              <a:rPr lang="en-GB" sz="2800" b="1" dirty="0" smtClean="0">
                <a:solidFill>
                  <a:srgbClr val="002060"/>
                </a:solidFill>
                <a:latin typeface="Comic Sans MS" panose="030F0702030302020204" pitchFamily="66" charset="0"/>
              </a:rPr>
              <a:t>Another walk around Linlithgow…..</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r>
              <a:rPr lang="en-GB" sz="2800" dirty="0" smtClean="0">
                <a:latin typeface="Comic Sans MS" panose="030F0702030302020204" pitchFamily="66" charset="0"/>
              </a:rPr>
              <a:t>Please go to Assignments to find out what</a:t>
            </a:r>
          </a:p>
          <a:p>
            <a:r>
              <a:rPr lang="en-GB" sz="2800" dirty="0">
                <a:latin typeface="Comic Sans MS" panose="030F0702030302020204" pitchFamily="66" charset="0"/>
              </a:rPr>
              <a:t>y</a:t>
            </a:r>
            <a:r>
              <a:rPr lang="en-GB" sz="2800" dirty="0" smtClean="0">
                <a:latin typeface="Comic Sans MS" panose="030F0702030302020204" pitchFamily="66" charset="0"/>
              </a:rPr>
              <a:t>our task is.  </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r>
              <a:rPr lang="en-GB" sz="2800" i="1" dirty="0" smtClean="0">
                <a:latin typeface="Comic Sans MS" panose="030F0702030302020204" pitchFamily="66" charset="0"/>
              </a:rPr>
              <a:t>The due date for this task is in three weeks time.</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3600" dirty="0">
              <a:latin typeface="Comic Sans MS" panose="030F0702030302020204" pitchFamily="66" charset="0"/>
            </a:endParaRPr>
          </a:p>
          <a:p>
            <a:endParaRPr lang="en-GB" sz="28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descr="Scotland's first statue of Mary, Queen of Scots, unveiled outside Linlithgow  Palace | Culture24"/>
          <p:cNvPicPr/>
          <p:nvPr/>
        </p:nvPicPr>
        <p:blipFill rotWithShape="1">
          <a:blip r:embed="rId2">
            <a:extLst>
              <a:ext uri="{28A0092B-C50C-407E-A947-70E740481C1C}">
                <a14:useLocalDpi xmlns:a14="http://schemas.microsoft.com/office/drawing/2010/main" val="0"/>
              </a:ext>
            </a:extLst>
          </a:blip>
          <a:srcRect l="22381" t="592" r="21746" b="1578"/>
          <a:stretch/>
        </p:blipFill>
        <p:spPr bwMode="auto">
          <a:xfrm>
            <a:off x="8713002" y="1594317"/>
            <a:ext cx="2235200" cy="314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1513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PERSONAL READING</a:t>
            </a:r>
            <a:br>
              <a:rPr lang="en-GB" dirty="0" smtClean="0">
                <a:latin typeface="Comic Sans MS" panose="030F0702030302020204" pitchFamily="66" charset="0"/>
              </a:rPr>
            </a:br>
            <a:r>
              <a:rPr lang="en-GB" sz="2000" dirty="0" smtClean="0">
                <a:latin typeface="Comic Sans MS" panose="030F0702030302020204" pitchFamily="66" charset="0"/>
              </a:rPr>
              <a:t>It is important that you continue to read fiction as much as you can.  Next week we will focus on our personal reading.</a:t>
            </a:r>
            <a:endParaRPr lang="en-GB" dirty="0">
              <a:latin typeface="Comic Sans MS" panose="030F0702030302020204" pitchFamily="66" charset="0"/>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445508525"/>
              </p:ext>
            </p:extLst>
          </p:nvPr>
        </p:nvGraphicFramePr>
        <p:xfrm>
          <a:off x="4708525" y="2033588"/>
          <a:ext cx="2774950" cy="3937000"/>
        </p:xfrm>
        <a:graphic>
          <a:graphicData uri="http://schemas.openxmlformats.org/presentationml/2006/ole">
            <mc:AlternateContent xmlns:mc="http://schemas.openxmlformats.org/markup-compatibility/2006">
              <mc:Choice xmlns:v="urn:schemas-microsoft-com:vml" Requires="v">
                <p:oleObj spid="_x0000_s5237" name="Presentation" r:id="rId3" imgW="2774880" imgH="3936960" progId="PowerPoint.Show.12">
                  <p:embed/>
                </p:oleObj>
              </mc:Choice>
              <mc:Fallback>
                <p:oleObj name="Presentation" r:id="rId3" imgW="2774880" imgH="3936960" progId="PowerPoint.Show.12">
                  <p:embed/>
                  <p:pic>
                    <p:nvPicPr>
                      <p:cNvPr id="0" name=""/>
                      <p:cNvPicPr/>
                      <p:nvPr/>
                    </p:nvPicPr>
                    <p:blipFill>
                      <a:blip r:embed="rId4"/>
                      <a:stretch>
                        <a:fillRect/>
                      </a:stretch>
                    </p:blipFill>
                    <p:spPr>
                      <a:xfrm>
                        <a:off x="4708525" y="2033588"/>
                        <a:ext cx="2774950" cy="3937000"/>
                      </a:xfrm>
                      <a:prstGeom prst="rect">
                        <a:avLst/>
                      </a:prstGeom>
                    </p:spPr>
                  </p:pic>
                </p:oleObj>
              </mc:Fallback>
            </mc:AlternateContent>
          </a:graphicData>
        </a:graphic>
      </p:graphicFrame>
      <p:sp>
        <p:nvSpPr>
          <p:cNvPr id="3" name="TextBox 2"/>
          <p:cNvSpPr txBox="1"/>
          <p:nvPr/>
        </p:nvSpPr>
        <p:spPr>
          <a:xfrm>
            <a:off x="7915564" y="3078758"/>
            <a:ext cx="3529171" cy="923330"/>
          </a:xfrm>
          <a:prstGeom prst="rect">
            <a:avLst/>
          </a:prstGeom>
          <a:noFill/>
        </p:spPr>
        <p:txBody>
          <a:bodyPr wrap="none" rtlCol="0">
            <a:spAutoFit/>
          </a:bodyPr>
          <a:lstStyle/>
          <a:p>
            <a:r>
              <a:rPr lang="en-GB" dirty="0" smtClean="0"/>
              <a:t>Click on this page.</a:t>
            </a:r>
          </a:p>
          <a:p>
            <a:endParaRPr lang="en-GB" dirty="0"/>
          </a:p>
          <a:p>
            <a:r>
              <a:rPr lang="en-GB" dirty="0" smtClean="0"/>
              <a:t>Remember to fill out your passport.</a:t>
            </a:r>
            <a:endParaRPr lang="en-GB" dirty="0"/>
          </a:p>
        </p:txBody>
      </p:sp>
    </p:spTree>
    <p:extLst>
      <p:ext uri="{BB962C8B-B14F-4D97-AF65-F5344CB8AC3E}">
        <p14:creationId xmlns:p14="http://schemas.microsoft.com/office/powerpoint/2010/main" val="309105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45" y="1212623"/>
            <a:ext cx="9144000" cy="5145024"/>
          </a:xfrm>
          <a:prstGeom prst="rect">
            <a:avLst/>
          </a:prstGeom>
        </p:spPr>
      </p:pic>
      <p:sp>
        <p:nvSpPr>
          <p:cNvPr id="3" name="Rectangle 2"/>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4" name="Rectangle 3"/>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5" name="Rectangle 4"/>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6" name="TextBox 5"/>
          <p:cNvSpPr txBox="1"/>
          <p:nvPr/>
        </p:nvSpPr>
        <p:spPr>
          <a:xfrm>
            <a:off x="741145" y="327260"/>
            <a:ext cx="7096815" cy="1200329"/>
          </a:xfrm>
          <a:prstGeom prst="rect">
            <a:avLst/>
          </a:prstGeom>
          <a:noFill/>
        </p:spPr>
        <p:txBody>
          <a:bodyPr wrap="none" rtlCol="0">
            <a:spAutoFit/>
          </a:bodyPr>
          <a:lstStyle/>
          <a:p>
            <a:r>
              <a:rPr lang="en-GB" sz="5400" dirty="0">
                <a:solidFill>
                  <a:srgbClr val="00B050"/>
                </a:solidFill>
                <a:latin typeface="Comic Sans MS" panose="030F0702030302020204" pitchFamily="66" charset="0"/>
              </a:rPr>
              <a:t>Health and Wellbeing</a:t>
            </a:r>
          </a:p>
          <a:p>
            <a:endParaRPr lang="en-GB" dirty="0"/>
          </a:p>
        </p:txBody>
      </p:sp>
    </p:spTree>
    <p:extLst>
      <p:ext uri="{BB962C8B-B14F-4D97-AF65-F5344CB8AC3E}">
        <p14:creationId xmlns:p14="http://schemas.microsoft.com/office/powerpoint/2010/main" val="4061178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434" y="646035"/>
            <a:ext cx="10042358" cy="7386638"/>
          </a:xfrm>
          <a:prstGeom prst="rect">
            <a:avLst/>
          </a:prstGeom>
        </p:spPr>
        <p:txBody>
          <a:bodyPr wrap="square">
            <a:spAutoFit/>
          </a:bodyPr>
          <a:lstStyle/>
          <a:p>
            <a:r>
              <a:rPr lang="en-GB" sz="4400" dirty="0">
                <a:solidFill>
                  <a:srgbClr val="00B050"/>
                </a:solidFill>
                <a:latin typeface="Comic Sans MS" panose="030F0702030302020204" pitchFamily="66" charset="0"/>
              </a:rPr>
              <a:t>Health and Wellbeing</a:t>
            </a:r>
          </a:p>
          <a:p>
            <a:endParaRPr lang="en-GB" sz="4400" b="1" dirty="0" smtClean="0">
              <a:solidFill>
                <a:srgbClr val="00B0F0"/>
              </a:solidFill>
              <a:latin typeface="Comic Sans MS" panose="030F0702030302020204" pitchFamily="66" charset="0"/>
            </a:endParaRPr>
          </a:p>
          <a:p>
            <a:r>
              <a:rPr lang="en-GB" sz="4400" b="1" dirty="0" smtClean="0">
                <a:solidFill>
                  <a:srgbClr val="00B0F0"/>
                </a:solidFill>
                <a:latin typeface="Comic Sans MS" panose="030F0702030302020204" pitchFamily="66" charset="0"/>
              </a:rPr>
              <a:t>Joe </a:t>
            </a:r>
            <a:r>
              <a:rPr lang="en-GB" sz="4400" b="1" dirty="0">
                <a:solidFill>
                  <a:srgbClr val="00B0F0"/>
                </a:solidFill>
                <a:latin typeface="Comic Sans MS" panose="030F0702030302020204" pitchFamily="66" charset="0"/>
              </a:rPr>
              <a:t>Wicks’ PE </a:t>
            </a:r>
            <a:r>
              <a:rPr lang="en-GB" sz="4400" b="1" dirty="0" smtClean="0">
                <a:solidFill>
                  <a:srgbClr val="00B0F0"/>
                </a:solidFill>
                <a:latin typeface="Comic Sans MS" panose="030F0702030302020204" pitchFamily="66" charset="0"/>
              </a:rPr>
              <a:t>lessons</a:t>
            </a:r>
          </a:p>
          <a:p>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This is a great way to start the day.  </a:t>
            </a:r>
            <a:endParaRPr lang="en-GB" b="1" dirty="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These sessions are </a:t>
            </a:r>
            <a:r>
              <a:rPr lang="en-GB" b="1" dirty="0" smtClean="0">
                <a:latin typeface="Comic Sans MS" panose="030F0702030302020204" pitchFamily="66" charset="0"/>
              </a:rPr>
              <a:t>live </a:t>
            </a:r>
            <a:r>
              <a:rPr lang="en-GB" b="1" dirty="0">
                <a:latin typeface="Comic Sans MS" panose="030F0702030302020204" pitchFamily="66" charset="0"/>
              </a:rPr>
              <a:t>on YouTube on Mondays, Wednesdays and Fridays at </a:t>
            </a:r>
            <a:r>
              <a:rPr lang="en-GB" b="1" dirty="0" smtClean="0">
                <a:latin typeface="Comic Sans MS" panose="030F0702030302020204" pitchFamily="66" charset="0"/>
              </a:rPr>
              <a:t>9am.</a:t>
            </a:r>
            <a:endParaRPr lang="en-GB" b="1" dirty="0">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are 20-minutes</a:t>
            </a:r>
            <a:r>
              <a:rPr lang="en-GB" b="1" dirty="0">
                <a:solidFill>
                  <a:srgbClr val="343434"/>
                </a:solidFill>
                <a:latin typeface="Comic Sans MS" panose="030F0702030302020204" pitchFamily="66" charset="0"/>
              </a:rPr>
              <a:t>, half the length of last </a:t>
            </a:r>
            <a:r>
              <a:rPr lang="en-GB" b="1" dirty="0" smtClean="0">
                <a:solidFill>
                  <a:srgbClr val="343434"/>
                </a:solidFill>
                <a:latin typeface="Comic Sans MS" panose="030F0702030302020204" pitchFamily="66" charset="0"/>
              </a:rPr>
              <a:t>lockdown’s sessions.</a:t>
            </a:r>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do not </a:t>
            </a:r>
            <a:r>
              <a:rPr lang="en-GB" b="1" dirty="0">
                <a:solidFill>
                  <a:srgbClr val="343434"/>
                </a:solidFill>
                <a:latin typeface="Comic Sans MS" panose="030F0702030302020204" pitchFamily="66" charset="0"/>
              </a:rPr>
              <a:t>require any specialist equipment or large amounts of space</a:t>
            </a:r>
            <a:r>
              <a:rPr lang="en-GB" b="1" dirty="0" smtClean="0">
                <a:solidFill>
                  <a:srgbClr val="343434"/>
                </a:solidFill>
                <a:latin typeface="Comic Sans MS" panose="030F0702030302020204" pitchFamily="66" charset="0"/>
              </a:rPr>
              <a:t>.</a:t>
            </a:r>
          </a:p>
          <a:p>
            <a:endParaRPr lang="en-GB" b="0" i="0" dirty="0">
              <a:solidFill>
                <a:srgbClr val="343434"/>
              </a:solidFill>
              <a:effectLst/>
              <a:latin typeface="Comic Sans MS" panose="030F0702030302020204" pitchFamily="66" charset="0"/>
            </a:endParaRPr>
          </a:p>
          <a:p>
            <a:endParaRPr lang="en-GB" dirty="0" smtClean="0">
              <a:solidFill>
                <a:srgbClr val="343434"/>
              </a:solidFill>
              <a:latin typeface="open-sans"/>
            </a:endParaRPr>
          </a:p>
          <a:p>
            <a:r>
              <a:rPr lang="en-GB" b="0" i="0" dirty="0" smtClean="0">
                <a:solidFill>
                  <a:srgbClr val="343434"/>
                </a:solidFill>
                <a:effectLst/>
                <a:latin typeface="open-sans"/>
                <a:hlinkClick r:id="rId2"/>
              </a:rPr>
              <a:t>ttps://www.youtube.com/channel/UCAxW1XT0iEJo0TYlRfn6rYQ</a:t>
            </a:r>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p:txBody>
      </p:sp>
      <p:pic>
        <p:nvPicPr>
          <p:cNvPr id="3" name="Picture 2" descr="Call for free fitness videos to boost exercise during t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318" y="223786"/>
            <a:ext cx="4514248" cy="2526288"/>
          </a:xfrm>
          <a:prstGeom prst="rect">
            <a:avLst/>
          </a:prstGeom>
        </p:spPr>
      </p:pic>
    </p:spTree>
    <p:extLst>
      <p:ext uri="{BB962C8B-B14F-4D97-AF65-F5344CB8AC3E}">
        <p14:creationId xmlns:p14="http://schemas.microsoft.com/office/powerpoint/2010/main" val="253876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360" y="273685"/>
            <a:ext cx="10515600" cy="1325563"/>
          </a:xfrm>
        </p:spPr>
        <p:txBody>
          <a:bodyPr>
            <a:normAutofit fontScale="90000"/>
          </a:bodyPr>
          <a:lstStyle/>
          <a:p>
            <a:r>
              <a:rPr lang="en-GB" dirty="0"/>
              <a:t/>
            </a:r>
            <a:br>
              <a:rPr lang="en-GB" dirty="0"/>
            </a:br>
            <a:r>
              <a:rPr lang="en-GB" sz="2200" b="1" dirty="0" smtClean="0">
                <a:solidFill>
                  <a:srgbClr val="0070C0"/>
                </a:solidFill>
                <a:latin typeface="Comic Sans MS" panose="030F0702030302020204" pitchFamily="66" charset="0"/>
              </a:rPr>
              <a:t>ONLINE </a:t>
            </a:r>
            <a:r>
              <a:rPr lang="en-GB" sz="2200" b="1" dirty="0">
                <a:solidFill>
                  <a:srgbClr val="0070C0"/>
                </a:solidFill>
                <a:latin typeface="Comic Sans MS" panose="030F0702030302020204" pitchFamily="66" charset="0"/>
              </a:rPr>
              <a:t>LESSONS </a:t>
            </a:r>
            <a:br>
              <a:rPr lang="en-GB" sz="2200" b="1" dirty="0">
                <a:solidFill>
                  <a:srgbClr val="0070C0"/>
                </a:solidFill>
                <a:latin typeface="Comic Sans MS" panose="030F0702030302020204" pitchFamily="66" charset="0"/>
              </a:rPr>
            </a:br>
            <a:r>
              <a:rPr lang="en-GB" sz="2200" b="1" dirty="0">
                <a:solidFill>
                  <a:srgbClr val="0070C0"/>
                </a:solidFill>
                <a:latin typeface="Comic Sans MS" panose="030F0702030302020204" pitchFamily="66" charset="0"/>
              </a:rPr>
              <a:t>for week </a:t>
            </a:r>
            <a:r>
              <a:rPr lang="en-GB" sz="2200" b="1" dirty="0" smtClean="0">
                <a:solidFill>
                  <a:srgbClr val="0070C0"/>
                </a:solidFill>
                <a:latin typeface="Comic Sans MS" panose="030F0702030302020204" pitchFamily="66" charset="0"/>
              </a:rPr>
              <a:t>commencing Monday 1</a:t>
            </a:r>
            <a:r>
              <a:rPr lang="en-GB" sz="2200" b="1" baseline="30000" dirty="0" smtClean="0">
                <a:solidFill>
                  <a:srgbClr val="0070C0"/>
                </a:solidFill>
                <a:latin typeface="Comic Sans MS" panose="030F0702030302020204" pitchFamily="66" charset="0"/>
              </a:rPr>
              <a:t>st</a:t>
            </a:r>
            <a:r>
              <a:rPr lang="en-GB" sz="2200" b="1" dirty="0" smtClean="0">
                <a:solidFill>
                  <a:srgbClr val="0070C0"/>
                </a:solidFill>
                <a:latin typeface="Comic Sans MS" panose="030F0702030302020204" pitchFamily="66" charset="0"/>
              </a:rPr>
              <a:t> March 2021</a:t>
            </a:r>
            <a:r>
              <a:rPr lang="en-GB" b="1" dirty="0" smtClean="0">
                <a:solidFill>
                  <a:srgbClr val="7030A0"/>
                </a:solidFill>
                <a:latin typeface="Comic Sans MS" panose="030F0702030302020204" pitchFamily="66" charset="0"/>
              </a:rPr>
              <a:t/>
            </a:r>
            <a:br>
              <a:rPr lang="en-GB" b="1" dirty="0" smtClean="0">
                <a:solidFill>
                  <a:srgbClr val="7030A0"/>
                </a:solidFill>
                <a:latin typeface="Comic Sans MS" panose="030F0702030302020204" pitchFamily="66" charset="0"/>
              </a:rPr>
            </a:br>
            <a:r>
              <a:rPr lang="en-GB" sz="2000" dirty="0" smtClean="0">
                <a:latin typeface="Comic Sans MS" panose="030F0702030302020204" pitchFamily="66" charset="0"/>
              </a:rPr>
              <a:t> </a:t>
            </a:r>
            <a:r>
              <a:rPr lang="en-GB" sz="2000" dirty="0" smtClean="0">
                <a:solidFill>
                  <a:srgbClr val="7030A0"/>
                </a:solidFill>
                <a:latin typeface="Comic Sans MS" panose="030F0702030302020204" pitchFamily="66" charset="0"/>
              </a:rPr>
              <a:t/>
            </a:r>
            <a:br>
              <a:rPr lang="en-GB" sz="2000" dirty="0" smtClean="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t>
            </a:r>
            <a:r>
              <a:rPr lang="en-GB" sz="2000" dirty="0" smtClean="0">
                <a:solidFill>
                  <a:srgbClr val="7030A0"/>
                </a:solidFill>
                <a:latin typeface="Comic Sans MS" panose="030F0702030302020204" pitchFamily="66" charset="0"/>
              </a:rPr>
              <a:t>                                                   </a:t>
            </a:r>
            <a:endParaRPr lang="en-GB" sz="2000" dirty="0">
              <a:solidFill>
                <a:srgbClr val="7030A0"/>
              </a:solidFill>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82776192"/>
              </p:ext>
            </p:extLst>
          </p:nvPr>
        </p:nvGraphicFramePr>
        <p:xfrm>
          <a:off x="445288" y="1376413"/>
          <a:ext cx="10053320" cy="3968299"/>
        </p:xfrm>
        <a:graphic>
          <a:graphicData uri="http://schemas.openxmlformats.org/drawingml/2006/table">
            <a:tbl>
              <a:tblPr firstRow="1" bandRow="1">
                <a:tableStyleId>{5C22544A-7EE6-4342-B048-85BDC9FD1C3A}</a:tableStyleId>
              </a:tblPr>
              <a:tblGrid>
                <a:gridCol w="1677801">
                  <a:extLst>
                    <a:ext uri="{9D8B030D-6E8A-4147-A177-3AD203B41FA5}">
                      <a16:colId xmlns:a16="http://schemas.microsoft.com/office/drawing/2014/main" val="821586757"/>
                    </a:ext>
                  </a:extLst>
                </a:gridCol>
                <a:gridCol w="3836276">
                  <a:extLst>
                    <a:ext uri="{9D8B030D-6E8A-4147-A177-3AD203B41FA5}">
                      <a16:colId xmlns:a16="http://schemas.microsoft.com/office/drawing/2014/main" val="474766522"/>
                    </a:ext>
                  </a:extLst>
                </a:gridCol>
                <a:gridCol w="3289738">
                  <a:extLst>
                    <a:ext uri="{9D8B030D-6E8A-4147-A177-3AD203B41FA5}">
                      <a16:colId xmlns:a16="http://schemas.microsoft.com/office/drawing/2014/main" val="1385853734"/>
                    </a:ext>
                  </a:extLst>
                </a:gridCol>
                <a:gridCol w="1249505">
                  <a:extLst>
                    <a:ext uri="{9D8B030D-6E8A-4147-A177-3AD203B41FA5}">
                      <a16:colId xmlns:a16="http://schemas.microsoft.com/office/drawing/2014/main" val="2615482920"/>
                    </a:ext>
                  </a:extLst>
                </a:gridCol>
              </a:tblGrid>
              <a:tr h="385010">
                <a:tc>
                  <a:txBody>
                    <a:bodyPr/>
                    <a:lstStyle/>
                    <a:p>
                      <a:r>
                        <a:rPr lang="en-GB" dirty="0" smtClean="0">
                          <a:solidFill>
                            <a:schemeClr val="tx1"/>
                          </a:solidFill>
                        </a:rPr>
                        <a:t>Monday</a:t>
                      </a:r>
                      <a:endParaRPr lang="en-GB" dirty="0">
                        <a:solidFill>
                          <a:schemeClr val="tx1"/>
                        </a:solidFill>
                      </a:endParaRPr>
                    </a:p>
                  </a:txBody>
                  <a:tcPr>
                    <a:solidFill>
                      <a:schemeClr val="accent1">
                        <a:lumMod val="40000"/>
                        <a:lumOff val="60000"/>
                      </a:schemeClr>
                    </a:solidFill>
                  </a:tcPr>
                </a:tc>
                <a:tc>
                  <a:txBody>
                    <a:bodyPr/>
                    <a:lstStyle/>
                    <a:p>
                      <a:r>
                        <a:rPr lang="en-GB" dirty="0" smtClean="0">
                          <a:solidFill>
                            <a:schemeClr val="tx1"/>
                          </a:solidFill>
                        </a:rPr>
                        <a:t>1</a:t>
                      </a:r>
                      <a:r>
                        <a:rPr lang="en-GB" baseline="30000" dirty="0" smtClean="0">
                          <a:solidFill>
                            <a:schemeClr val="tx1"/>
                          </a:solidFill>
                        </a:rPr>
                        <a:t>st</a:t>
                      </a:r>
                      <a:r>
                        <a:rPr lang="en-GB" baseline="0" dirty="0" smtClean="0">
                          <a:solidFill>
                            <a:schemeClr val="tx1"/>
                          </a:solidFill>
                        </a:rPr>
                        <a:t> March </a:t>
                      </a:r>
                      <a:endParaRPr lang="en-GB" dirty="0">
                        <a:solidFill>
                          <a:schemeClr val="tx1"/>
                        </a:solidFill>
                      </a:endParaRPr>
                    </a:p>
                  </a:txBody>
                  <a:tcPr>
                    <a:solidFill>
                      <a:schemeClr val="accent1">
                        <a:lumMod val="40000"/>
                        <a:lumOff val="60000"/>
                      </a:schemeClr>
                    </a:solidFill>
                  </a:tcPr>
                </a:tc>
                <a:tc>
                  <a:txBody>
                    <a:bodyPr/>
                    <a:lstStyle/>
                    <a:p>
                      <a:r>
                        <a:rPr lang="en-GB" dirty="0" smtClean="0">
                          <a:solidFill>
                            <a:schemeClr val="tx1"/>
                          </a:solidFill>
                        </a:rPr>
                        <a:t>Check-in</a:t>
                      </a:r>
                      <a:endParaRPr lang="en-GB" dirty="0">
                        <a:solidFill>
                          <a:schemeClr val="tx1"/>
                        </a:solidFill>
                      </a:endParaRPr>
                    </a:p>
                  </a:txBody>
                  <a:tcPr>
                    <a:solidFill>
                      <a:schemeClr val="accent1">
                        <a:lumMod val="40000"/>
                        <a:lumOff val="60000"/>
                      </a:schemeClr>
                    </a:solidFill>
                  </a:tcPr>
                </a:tc>
                <a:tc>
                  <a:txBody>
                    <a:bodyPr/>
                    <a:lstStyle/>
                    <a:p>
                      <a:r>
                        <a:rPr lang="en-GB" dirty="0" smtClean="0">
                          <a:solidFill>
                            <a:schemeClr val="tx1"/>
                          </a:solidFill>
                        </a:rPr>
                        <a:t>09:30</a:t>
                      </a:r>
                      <a:endParaRPr lang="en-GB"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453574797"/>
                  </a:ext>
                </a:extLst>
              </a:tr>
              <a:tr h="442762">
                <a:tc>
                  <a:txBody>
                    <a:bodyPr/>
                    <a:lstStyle/>
                    <a:p>
                      <a:r>
                        <a:rPr lang="en-GB" b="1" dirty="0" smtClean="0"/>
                        <a:t>Monday</a:t>
                      </a:r>
                      <a:endParaRPr lang="en-GB" b="1" dirty="0"/>
                    </a:p>
                  </a:txBody>
                  <a:tcPr>
                    <a:solidFill>
                      <a:schemeClr val="accent1">
                        <a:lumMod val="40000"/>
                        <a:lumOff val="60000"/>
                      </a:schemeClr>
                    </a:solidFill>
                  </a:tcPr>
                </a:tc>
                <a:tc>
                  <a:txBody>
                    <a:bodyPr/>
                    <a:lstStyle/>
                    <a:p>
                      <a:r>
                        <a:rPr lang="en-GB" b="1" dirty="0" smtClean="0"/>
                        <a:t>1</a:t>
                      </a:r>
                      <a:r>
                        <a:rPr lang="en-GB" b="1" baseline="30000" dirty="0" smtClean="0"/>
                        <a:t>st</a:t>
                      </a:r>
                      <a:r>
                        <a:rPr lang="en-GB" b="1" baseline="0" dirty="0" smtClean="0"/>
                        <a:t> March</a:t>
                      </a:r>
                      <a:endParaRPr lang="en-GB" b="1" dirty="0"/>
                    </a:p>
                  </a:txBody>
                  <a:tcPr>
                    <a:solidFill>
                      <a:schemeClr val="accent1">
                        <a:lumMod val="40000"/>
                        <a:lumOff val="60000"/>
                      </a:schemeClr>
                    </a:solidFill>
                  </a:tcPr>
                </a:tc>
                <a:tc>
                  <a:txBody>
                    <a:bodyPr/>
                    <a:lstStyle/>
                    <a:p>
                      <a:r>
                        <a:rPr lang="en-GB" b="1" dirty="0" smtClean="0"/>
                        <a:t>Numeracy – Factors</a:t>
                      </a:r>
                      <a:r>
                        <a:rPr lang="en-GB" b="1" baseline="0" dirty="0" smtClean="0"/>
                        <a:t> and Factor Trees</a:t>
                      </a:r>
                      <a:endParaRPr lang="en-GB" b="1" dirty="0"/>
                    </a:p>
                  </a:txBody>
                  <a:tcPr>
                    <a:solidFill>
                      <a:schemeClr val="accent1">
                        <a:lumMod val="40000"/>
                        <a:lumOff val="60000"/>
                      </a:schemeClr>
                    </a:solidFill>
                  </a:tcPr>
                </a:tc>
                <a:tc>
                  <a:txBody>
                    <a:bodyPr/>
                    <a:lstStyle/>
                    <a:p>
                      <a:r>
                        <a:rPr lang="en-GB" b="1" dirty="0" smtClean="0"/>
                        <a:t>11:00</a:t>
                      </a:r>
                      <a:endParaRPr lang="en-GB" b="1" dirty="0"/>
                    </a:p>
                  </a:txBody>
                  <a:tcPr>
                    <a:solidFill>
                      <a:schemeClr val="accent1">
                        <a:lumMod val="40000"/>
                        <a:lumOff val="60000"/>
                      </a:schemeClr>
                    </a:solidFill>
                  </a:tcPr>
                </a:tc>
                <a:extLst>
                  <a:ext uri="{0D108BD9-81ED-4DB2-BD59-A6C34878D82A}">
                    <a16:rowId xmlns:a16="http://schemas.microsoft.com/office/drawing/2014/main" val="460895350"/>
                  </a:ext>
                </a:extLst>
              </a:tr>
              <a:tr h="433137">
                <a:tc>
                  <a:txBody>
                    <a:bodyPr/>
                    <a:lstStyle/>
                    <a:p>
                      <a:r>
                        <a:rPr lang="en-GB" b="1" dirty="0" smtClean="0"/>
                        <a:t>Tuesday</a:t>
                      </a:r>
                      <a:endParaRPr lang="en-GB" b="1" dirty="0"/>
                    </a:p>
                  </a:txBody>
                  <a:tcPr>
                    <a:solidFill>
                      <a:schemeClr val="accent1">
                        <a:lumMod val="40000"/>
                        <a:lumOff val="60000"/>
                      </a:schemeClr>
                    </a:solidFill>
                  </a:tcPr>
                </a:tc>
                <a:tc>
                  <a:txBody>
                    <a:bodyPr/>
                    <a:lstStyle/>
                    <a:p>
                      <a:r>
                        <a:rPr lang="en-GB" b="1" dirty="0" smtClean="0"/>
                        <a:t>2nd March</a:t>
                      </a:r>
                      <a:endParaRPr lang="en-GB" b="1" dirty="0"/>
                    </a:p>
                  </a:txBody>
                  <a:tcPr>
                    <a:solidFill>
                      <a:schemeClr val="accent1">
                        <a:lumMod val="40000"/>
                        <a:lumOff val="60000"/>
                      </a:schemeClr>
                    </a:solidFill>
                  </a:tcPr>
                </a:tc>
                <a:tc>
                  <a:txBody>
                    <a:bodyPr/>
                    <a:lstStyle/>
                    <a:p>
                      <a:r>
                        <a:rPr lang="en-GB" b="1" dirty="0" smtClean="0"/>
                        <a:t>BRIDGES</a:t>
                      </a:r>
                      <a:r>
                        <a:rPr lang="en-GB" b="1" baseline="0" dirty="0" smtClean="0"/>
                        <a:t> </a:t>
                      </a:r>
                      <a:endParaRPr lang="en-GB" b="1" dirty="0"/>
                    </a:p>
                  </a:txBody>
                  <a:tcPr>
                    <a:solidFill>
                      <a:schemeClr val="accent1">
                        <a:lumMod val="40000"/>
                        <a:lumOff val="60000"/>
                      </a:schemeClr>
                    </a:solidFill>
                  </a:tcPr>
                </a:tc>
                <a:tc>
                  <a:txBody>
                    <a:bodyPr/>
                    <a:lstStyle/>
                    <a:p>
                      <a:r>
                        <a:rPr lang="en-GB" b="1" dirty="0" smtClean="0"/>
                        <a:t>14:00</a:t>
                      </a:r>
                      <a:endParaRPr lang="en-GB" b="1" dirty="0"/>
                    </a:p>
                  </a:txBody>
                  <a:tcPr>
                    <a:solidFill>
                      <a:schemeClr val="accent1">
                        <a:lumMod val="40000"/>
                        <a:lumOff val="60000"/>
                      </a:schemeClr>
                    </a:solidFill>
                  </a:tcPr>
                </a:tc>
                <a:extLst>
                  <a:ext uri="{0D108BD9-81ED-4DB2-BD59-A6C34878D82A}">
                    <a16:rowId xmlns:a16="http://schemas.microsoft.com/office/drawing/2014/main" val="3914082719"/>
                  </a:ext>
                </a:extLst>
              </a:tr>
              <a:tr h="511376">
                <a:tc>
                  <a:txBody>
                    <a:bodyPr/>
                    <a:lstStyle/>
                    <a:p>
                      <a:r>
                        <a:rPr lang="en-GB" b="1" dirty="0" smtClean="0"/>
                        <a:t>Wednesday</a:t>
                      </a:r>
                      <a:endParaRPr lang="en-GB" b="1" dirty="0"/>
                    </a:p>
                  </a:txBody>
                  <a:tcPr>
                    <a:solidFill>
                      <a:schemeClr val="accent1">
                        <a:lumMod val="40000"/>
                        <a:lumOff val="60000"/>
                      </a:schemeClr>
                    </a:solidFill>
                  </a:tcPr>
                </a:tc>
                <a:tc>
                  <a:txBody>
                    <a:bodyPr/>
                    <a:lstStyle/>
                    <a:p>
                      <a:r>
                        <a:rPr lang="en-GB" b="1" dirty="0" smtClean="0"/>
                        <a:t>3</a:t>
                      </a:r>
                      <a:r>
                        <a:rPr lang="en-GB" b="1" baseline="30000" dirty="0" smtClean="0"/>
                        <a:t>rd</a:t>
                      </a:r>
                      <a:r>
                        <a:rPr lang="en-GB" b="1" baseline="0" dirty="0" smtClean="0"/>
                        <a:t> March</a:t>
                      </a:r>
                      <a:endParaRPr lang="en-GB" b="1" dirty="0"/>
                    </a:p>
                  </a:txBody>
                  <a:tcPr>
                    <a:solidFill>
                      <a:schemeClr val="accent1">
                        <a:lumMod val="40000"/>
                        <a:lumOff val="60000"/>
                      </a:schemeClr>
                    </a:solidFill>
                  </a:tcPr>
                </a:tc>
                <a:tc>
                  <a:txBody>
                    <a:bodyPr/>
                    <a:lstStyle/>
                    <a:p>
                      <a:r>
                        <a:rPr lang="en-GB" b="1" dirty="0" smtClean="0"/>
                        <a:t>Numeracy – Multiplying</a:t>
                      </a:r>
                      <a:r>
                        <a:rPr lang="en-GB" b="1" baseline="0" dirty="0" smtClean="0"/>
                        <a:t> a 2 digit number by a single digit</a:t>
                      </a:r>
                      <a:endParaRPr lang="en-GB" b="1" dirty="0"/>
                    </a:p>
                  </a:txBody>
                  <a:tcPr>
                    <a:solidFill>
                      <a:schemeClr val="accent1">
                        <a:lumMod val="40000"/>
                        <a:lumOff val="60000"/>
                      </a:schemeClr>
                    </a:solidFill>
                  </a:tcPr>
                </a:tc>
                <a:tc>
                  <a:txBody>
                    <a:bodyPr/>
                    <a:lstStyle/>
                    <a:p>
                      <a:r>
                        <a:rPr lang="en-GB" b="1" dirty="0" smtClean="0"/>
                        <a:t>11:45</a:t>
                      </a:r>
                      <a:endParaRPr lang="en-GB" b="1" dirty="0"/>
                    </a:p>
                  </a:txBody>
                  <a:tcPr>
                    <a:solidFill>
                      <a:schemeClr val="accent1">
                        <a:lumMod val="40000"/>
                        <a:lumOff val="60000"/>
                      </a:schemeClr>
                    </a:solidFill>
                  </a:tcPr>
                </a:tc>
                <a:extLst>
                  <a:ext uri="{0D108BD9-81ED-4DB2-BD59-A6C34878D82A}">
                    <a16:rowId xmlns:a16="http://schemas.microsoft.com/office/drawing/2014/main" val="853336813"/>
                  </a:ext>
                </a:extLst>
              </a:tr>
              <a:tr h="955592">
                <a:tc>
                  <a:txBody>
                    <a:bodyPr/>
                    <a:lstStyle/>
                    <a:p>
                      <a:r>
                        <a:rPr lang="en-GB" b="1" dirty="0" smtClean="0"/>
                        <a:t>Thursday</a:t>
                      </a:r>
                      <a:r>
                        <a:rPr lang="en-GB" b="1" baseline="0" dirty="0" smtClean="0"/>
                        <a:t> </a:t>
                      </a:r>
                      <a:endParaRPr lang="en-GB" b="1" dirty="0"/>
                    </a:p>
                  </a:txBody>
                  <a:tcPr>
                    <a:solidFill>
                      <a:schemeClr val="accent1">
                        <a:lumMod val="40000"/>
                        <a:lumOff val="60000"/>
                      </a:schemeClr>
                    </a:solidFill>
                  </a:tcPr>
                </a:tc>
                <a:tc>
                  <a:txBody>
                    <a:bodyPr/>
                    <a:lstStyle/>
                    <a:p>
                      <a:r>
                        <a:rPr lang="en-GB" b="1" dirty="0" smtClean="0"/>
                        <a:t>4</a:t>
                      </a:r>
                      <a:r>
                        <a:rPr lang="en-GB" b="1" baseline="30000" dirty="0" smtClean="0"/>
                        <a:t>th</a:t>
                      </a:r>
                      <a:r>
                        <a:rPr lang="en-GB" b="1" baseline="0" dirty="0" smtClean="0"/>
                        <a:t> March</a:t>
                      </a:r>
                      <a:endParaRPr lang="en-GB" b="1" dirty="0"/>
                    </a:p>
                  </a:txBody>
                  <a:tcPr>
                    <a:solidFill>
                      <a:schemeClr val="accent1">
                        <a:lumMod val="40000"/>
                        <a:lumOff val="60000"/>
                      </a:schemeClr>
                    </a:solidFill>
                  </a:tcPr>
                </a:tc>
                <a:tc>
                  <a:txBody>
                    <a:bodyPr/>
                    <a:lstStyle/>
                    <a:p>
                      <a:r>
                        <a:rPr lang="en-GB" b="1" dirty="0" smtClean="0"/>
                        <a:t>NO LESSONS</a:t>
                      </a:r>
                      <a:endParaRPr lang="en-GB" b="1" dirty="0" smtClean="0"/>
                    </a:p>
                  </a:txBody>
                  <a:tcPr>
                    <a:solidFill>
                      <a:schemeClr val="accent1">
                        <a:lumMod val="40000"/>
                        <a:lumOff val="60000"/>
                      </a:schemeClr>
                    </a:solidFill>
                  </a:tcPr>
                </a:tc>
                <a:tc>
                  <a:txBody>
                    <a:bodyPr/>
                    <a:lstStyle/>
                    <a:p>
                      <a:endParaRPr lang="en-GB" b="1" dirty="0"/>
                    </a:p>
                  </a:txBody>
                  <a:tcPr>
                    <a:solidFill>
                      <a:schemeClr val="accent1">
                        <a:lumMod val="40000"/>
                        <a:lumOff val="60000"/>
                      </a:schemeClr>
                    </a:solidFill>
                  </a:tcPr>
                </a:tc>
                <a:extLst>
                  <a:ext uri="{0D108BD9-81ED-4DB2-BD59-A6C34878D82A}">
                    <a16:rowId xmlns:a16="http://schemas.microsoft.com/office/drawing/2014/main" val="4230498339"/>
                  </a:ext>
                </a:extLst>
              </a:tr>
              <a:tr h="511376">
                <a:tc>
                  <a:txBody>
                    <a:bodyPr/>
                    <a:lstStyle/>
                    <a:p>
                      <a:r>
                        <a:rPr lang="en-GB" b="1" dirty="0" smtClean="0"/>
                        <a:t>Friday</a:t>
                      </a:r>
                      <a:endParaRPr lang="en-GB" b="1" dirty="0"/>
                    </a:p>
                  </a:txBody>
                  <a:tcPr>
                    <a:solidFill>
                      <a:schemeClr val="accent1">
                        <a:lumMod val="40000"/>
                        <a:lumOff val="60000"/>
                      </a:schemeClr>
                    </a:solidFill>
                  </a:tcPr>
                </a:tc>
                <a:tc>
                  <a:txBody>
                    <a:bodyPr/>
                    <a:lstStyle/>
                    <a:p>
                      <a:r>
                        <a:rPr lang="en-GB" b="1" baseline="0" dirty="0" smtClean="0"/>
                        <a:t>5</a:t>
                      </a:r>
                      <a:r>
                        <a:rPr lang="en-GB" b="1" baseline="30000" dirty="0" smtClean="0"/>
                        <a:t>th</a:t>
                      </a:r>
                      <a:r>
                        <a:rPr lang="en-GB" b="1" baseline="0" dirty="0" smtClean="0"/>
                        <a:t> March </a:t>
                      </a:r>
                      <a:endParaRPr lang="en-GB" b="1" dirty="0"/>
                    </a:p>
                  </a:txBody>
                  <a:tcPr>
                    <a:solidFill>
                      <a:schemeClr val="accent1">
                        <a:lumMod val="40000"/>
                        <a:lumOff val="60000"/>
                      </a:schemeClr>
                    </a:solidFill>
                  </a:tcPr>
                </a:tc>
                <a:tc>
                  <a:txBody>
                    <a:bodyPr/>
                    <a:lstStyle/>
                    <a:p>
                      <a:r>
                        <a:rPr lang="en-GB" b="1" dirty="0" smtClean="0"/>
                        <a:t>Spelling</a:t>
                      </a:r>
                      <a:r>
                        <a:rPr lang="en-GB" b="1" baseline="0" dirty="0" smtClean="0"/>
                        <a:t> and sharing our suspension bridge designs or artwork.</a:t>
                      </a:r>
                      <a:endParaRPr lang="en-GB" b="1" dirty="0"/>
                    </a:p>
                  </a:txBody>
                  <a:tcPr>
                    <a:solidFill>
                      <a:schemeClr val="accent1">
                        <a:lumMod val="40000"/>
                        <a:lumOff val="60000"/>
                      </a:schemeClr>
                    </a:solidFill>
                  </a:tcPr>
                </a:tc>
                <a:tc>
                  <a:txBody>
                    <a:bodyPr/>
                    <a:lstStyle/>
                    <a:p>
                      <a:r>
                        <a:rPr lang="en-GB" b="1" dirty="0" smtClean="0"/>
                        <a:t>09:30</a:t>
                      </a:r>
                      <a:endParaRPr lang="en-GB" b="1" dirty="0"/>
                    </a:p>
                  </a:txBody>
                  <a:tcPr>
                    <a:solidFill>
                      <a:schemeClr val="accent1">
                        <a:lumMod val="40000"/>
                        <a:lumOff val="60000"/>
                      </a:schemeClr>
                    </a:solidFill>
                  </a:tcPr>
                </a:tc>
                <a:extLst>
                  <a:ext uri="{0D108BD9-81ED-4DB2-BD59-A6C34878D82A}">
                    <a16:rowId xmlns:a16="http://schemas.microsoft.com/office/drawing/2014/main" val="2717278390"/>
                  </a:ext>
                </a:extLst>
              </a:tr>
            </a:tbl>
          </a:graphicData>
        </a:graphic>
      </p:graphicFrame>
    </p:spTree>
    <p:extLst>
      <p:ext uri="{BB962C8B-B14F-4D97-AF65-F5344CB8AC3E}">
        <p14:creationId xmlns:p14="http://schemas.microsoft.com/office/powerpoint/2010/main" val="1422354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2197773"/>
              </p:ext>
            </p:extLst>
          </p:nvPr>
        </p:nvGraphicFramePr>
        <p:xfrm>
          <a:off x="629920" y="0"/>
          <a:ext cx="11308080" cy="7150608"/>
        </p:xfrm>
        <a:graphic>
          <a:graphicData uri="http://schemas.openxmlformats.org/drawingml/2006/table">
            <a:tbl>
              <a:tblPr firstRow="1" firstCol="1" bandRow="1" bandCol="1">
                <a:tableStyleId>{5C22544A-7EE6-4342-B048-85BDC9FD1C3A}</a:tableStyleId>
              </a:tblPr>
              <a:tblGrid>
                <a:gridCol w="11308080">
                  <a:extLst>
                    <a:ext uri="{9D8B030D-6E8A-4147-A177-3AD203B41FA5}">
                      <a16:colId xmlns:a16="http://schemas.microsoft.com/office/drawing/2014/main" val="1802525195"/>
                    </a:ext>
                  </a:extLst>
                </a:gridCol>
              </a:tblGrid>
              <a:tr h="224925">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CORE WRITING TARGETS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12188506"/>
                  </a:ext>
                </a:extLst>
              </a:tr>
              <a:tr h="302694">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These are your targets for all types of writing!</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161188472"/>
                  </a:ext>
                </a:extLst>
              </a:tr>
              <a:tr h="1349548">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 word about spelling.  When writing your first draft I would recommend that you check your spelling after you have finished your text. This will allow your story to flow.  When you have finished take time to check that have used your spelling rules and strategies for all common words.  You should use a dictionary for more challenging words.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3908270377"/>
                  </a:ext>
                </a:extLst>
              </a:tr>
              <a:tr h="674774">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Confidently and accurately use capital letters, full stops, commas, inverted commas, exclamation marks, question marks and/or apostrophes.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31684986"/>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sentences of different lengths and complexity.</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816782870"/>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challenging vocabulary for description and openers.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781228591"/>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Ensure sentences are grammatically accurate, nouns, verbs and tenses agree.</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446537677"/>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Accurately use paragraphs to separate ideas/events.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625210083"/>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Proof read and edit writing accurately.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2881854302"/>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linked, legible handwriting to present work attractively using correct forms of layout.</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290360632"/>
                  </a:ext>
                </a:extLst>
              </a:tr>
            </a:tbl>
          </a:graphicData>
        </a:graphic>
      </p:graphicFrame>
    </p:spTree>
    <p:extLst>
      <p:ext uri="{BB962C8B-B14F-4D97-AF65-F5344CB8AC3E}">
        <p14:creationId xmlns:p14="http://schemas.microsoft.com/office/powerpoint/2010/main" val="368358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8223246"/>
              </p:ext>
            </p:extLst>
          </p:nvPr>
        </p:nvGraphicFramePr>
        <p:xfrm>
          <a:off x="288755" y="596767"/>
          <a:ext cx="11020375" cy="5951046"/>
        </p:xfrm>
        <a:graphic>
          <a:graphicData uri="http://schemas.openxmlformats.org/drawingml/2006/table">
            <a:tbl>
              <a:tblPr firstRow="1" firstCol="1" bandRow="1"/>
              <a:tblGrid>
                <a:gridCol w="1606658">
                  <a:extLst>
                    <a:ext uri="{9D8B030D-6E8A-4147-A177-3AD203B41FA5}">
                      <a16:colId xmlns:a16="http://schemas.microsoft.com/office/drawing/2014/main" val="3275245475"/>
                    </a:ext>
                  </a:extLst>
                </a:gridCol>
                <a:gridCol w="2447349">
                  <a:extLst>
                    <a:ext uri="{9D8B030D-6E8A-4147-A177-3AD203B41FA5}">
                      <a16:colId xmlns:a16="http://schemas.microsoft.com/office/drawing/2014/main" val="609160740"/>
                    </a:ext>
                  </a:extLst>
                </a:gridCol>
                <a:gridCol w="2226204">
                  <a:extLst>
                    <a:ext uri="{9D8B030D-6E8A-4147-A177-3AD203B41FA5}">
                      <a16:colId xmlns:a16="http://schemas.microsoft.com/office/drawing/2014/main" val="2172790712"/>
                    </a:ext>
                  </a:extLst>
                </a:gridCol>
                <a:gridCol w="2690537">
                  <a:extLst>
                    <a:ext uri="{9D8B030D-6E8A-4147-A177-3AD203B41FA5}">
                      <a16:colId xmlns:a16="http://schemas.microsoft.com/office/drawing/2014/main" val="2997847093"/>
                    </a:ext>
                  </a:extLst>
                </a:gridCol>
                <a:gridCol w="2049627">
                  <a:extLst>
                    <a:ext uri="{9D8B030D-6E8A-4147-A177-3AD203B41FA5}">
                      <a16:colId xmlns:a16="http://schemas.microsoft.com/office/drawing/2014/main" val="3043292430"/>
                    </a:ext>
                  </a:extLst>
                </a:gridCol>
              </a:tblGrid>
              <a:tr h="962526">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Monday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 09:30 Check –In and to go over the Weekly Diary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smtClean="0">
                          <a:effectLst/>
                          <a:latin typeface="Comic Sans MS" panose="030F0702030302020204" pitchFamily="66" charset="0"/>
                          <a:ea typeface="Calibri" panose="020F0502020204030204" pitchFamily="34" charset="0"/>
                          <a:cs typeface="Times New Roman" panose="02020603050405020304" pitchFamily="18" charset="0"/>
                        </a:rPr>
                        <a:t>Bridges</a:t>
                      </a: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 Task 1</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11:00 NUMERACY -</a:t>
                      </a:r>
                      <a:endPar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FACTORS and FACTOR </a:t>
                      </a:r>
                    </a:p>
                    <a:p>
                      <a:pPr>
                        <a:lnSpc>
                          <a:spcPct val="107000"/>
                        </a:lnSpc>
                        <a:spcAft>
                          <a:spcPts val="0"/>
                        </a:spcAft>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TREES</a:t>
                      </a: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Numeracy Task 1 –Factors AND Factor Trees</a:t>
                      </a:r>
                    </a:p>
                    <a:p>
                      <a:pPr>
                        <a:lnSpc>
                          <a:spcPct val="107000"/>
                        </a:lnSpc>
                        <a:spcAft>
                          <a:spcPts val="0"/>
                        </a:spcAft>
                      </a:pP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454955"/>
                  </a:ext>
                </a:extLst>
              </a:tr>
              <a:tr h="1351529">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Tuesday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400" b="1"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smtClean="0">
                          <a:effectLst/>
                          <a:latin typeface="Comic Sans MS" panose="030F0702030302020204" pitchFamily="66" charset="0"/>
                          <a:ea typeface="Calibri" panose="020F0502020204030204" pitchFamily="34" charset="0"/>
                          <a:cs typeface="Times New Roman" panose="02020603050405020304" pitchFamily="18" charset="0"/>
                        </a:rPr>
                        <a:t>Spelling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Bridges Task 2 or 3.</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Watch the videos.</a:t>
                      </a: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Numeracy Task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 14:00</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BRIDGES </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583365"/>
                  </a:ext>
                </a:extLst>
              </a:tr>
              <a:tr h="968731">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Wednesday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Comprehension – From fireplace to flap</a:t>
                      </a: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Bridges Task 2 or 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MEETING 11:45 </a:t>
                      </a:r>
                      <a:r>
                        <a:rPr lang="en-GB" sz="1400" b="1"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NUMERACY</a:t>
                      </a: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Numeracy Task 3</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578919"/>
                  </a:ext>
                </a:extLst>
              </a:tr>
              <a:tr h="1227385">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Thursday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Numeracy Task 4</a:t>
                      </a:r>
                      <a:endPar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French</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Bridges Task 2 or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Personal Reading</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008275"/>
                  </a:ext>
                </a:extLst>
              </a:tr>
              <a:tr h="1261988">
                <a:tc>
                  <a:txBody>
                    <a:bodyPr/>
                    <a:lstStyle/>
                    <a:p>
                      <a:pPr>
                        <a:lnSpc>
                          <a:spcPct val="107000"/>
                        </a:lnSpc>
                        <a:spcAft>
                          <a:spcPts val="0"/>
                        </a:spcAft>
                      </a:pPr>
                      <a:r>
                        <a:rPr lang="en-GB" sz="1400" b="1">
                          <a:effectLst/>
                          <a:latin typeface="Comic Sans MS" panose="030F0702030302020204" pitchFamily="66" charset="0"/>
                          <a:ea typeface="Calibri" panose="020F0502020204030204" pitchFamily="34" charset="0"/>
                          <a:cs typeface="Times New Roman" panose="02020603050405020304" pitchFamily="18" charset="0"/>
                        </a:rPr>
                        <a:t>Friday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rPr>
                        <a:t>09:30 MEETING – SPELLING and sharing our bridge designs or artwork. </a:t>
                      </a:r>
                      <a:endParaRPr lang="en-GB" sz="1400" b="1" baseline="0" dirty="0" smtClean="0">
                        <a:solidFill>
                          <a:srgbClr val="ED7D3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dirty="0" smtClean="0">
                          <a:effectLst/>
                          <a:latin typeface="Comic Sans MS" panose="030F0702030302020204" pitchFamily="66" charset="0"/>
                          <a:ea typeface="Calibri" panose="020F0502020204030204" pitchFamily="34" charset="0"/>
                          <a:cs typeface="Times New Roman" panose="02020603050405020304" pitchFamily="18" charset="0"/>
                        </a:rPr>
                        <a:t>Grammar and Punctuation</a:t>
                      </a:r>
                      <a:r>
                        <a:rPr lang="en-GB" sz="1400" b="1" baseline="0" dirty="0" smtClean="0">
                          <a:effectLst/>
                          <a:latin typeface="Comic Sans MS" panose="030F0702030302020204" pitchFamily="66" charset="0"/>
                          <a:ea typeface="Calibri" panose="020F0502020204030204" pitchFamily="34" charset="0"/>
                          <a:cs typeface="Times New Roman" panose="02020603050405020304" pitchFamily="18" charset="0"/>
                        </a:rPr>
                        <a:t> -Adjectives</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78799871"/>
                  </a:ext>
                </a:extLst>
              </a:tr>
            </a:tbl>
          </a:graphicData>
        </a:graphic>
      </p:graphicFrame>
      <p:sp>
        <p:nvSpPr>
          <p:cNvPr id="5" name="TextBox 4"/>
          <p:cNvSpPr txBox="1"/>
          <p:nvPr/>
        </p:nvSpPr>
        <p:spPr>
          <a:xfrm>
            <a:off x="288757" y="115502"/>
            <a:ext cx="5149167" cy="369332"/>
          </a:xfrm>
          <a:prstGeom prst="rect">
            <a:avLst/>
          </a:prstGeom>
          <a:noFill/>
        </p:spPr>
        <p:txBody>
          <a:bodyPr wrap="none" rtlCol="0">
            <a:spAutoFit/>
          </a:bodyPr>
          <a:lstStyle/>
          <a:p>
            <a:r>
              <a:rPr lang="en-GB" b="1" dirty="0" smtClean="0">
                <a:latin typeface="Comic Sans MS" panose="030F0702030302020204" pitchFamily="66" charset="0"/>
              </a:rPr>
              <a:t>SUGGESTED TIMETABLE FOR THIS WEEK</a:t>
            </a:r>
            <a:endParaRPr lang="en-GB" b="1" dirty="0">
              <a:latin typeface="Comic Sans MS" panose="030F0702030302020204" pitchFamily="66" charset="0"/>
            </a:endParaRPr>
          </a:p>
        </p:txBody>
      </p:sp>
    </p:spTree>
    <p:extLst>
      <p:ext uri="{BB962C8B-B14F-4D97-AF65-F5344CB8AC3E}">
        <p14:creationId xmlns:p14="http://schemas.microsoft.com/office/powerpoint/2010/main" val="324085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7" y="1214871"/>
            <a:ext cx="10515600" cy="1325563"/>
          </a:xfrm>
        </p:spPr>
        <p:txBody>
          <a:bodyPr>
            <a:normAutofit/>
          </a:bodyPr>
          <a:lstStyle/>
          <a:p>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524164" y="590208"/>
            <a:ext cx="10515600" cy="4351338"/>
          </a:xfrm>
        </p:spPr>
        <p:txBody>
          <a:bodyPr>
            <a:noAutofit/>
          </a:bodyPr>
          <a:lstStyle/>
          <a:p>
            <a:pPr marL="0" indent="0">
              <a:buNone/>
            </a:pPr>
            <a:endParaRPr lang="en-GB" sz="2000" b="1" dirty="0">
              <a:latin typeface="Comic Sans MS" panose="030F0702030302020204" pitchFamily="66" charset="0"/>
            </a:endParaRPr>
          </a:p>
          <a:p>
            <a:pPr marL="0" indent="0">
              <a:buNone/>
            </a:pPr>
            <a:endParaRPr lang="en-GB" sz="2000" b="1" dirty="0">
              <a:solidFill>
                <a:srgbClr val="7030A0"/>
              </a:solidFill>
              <a:latin typeface="Comic Sans MS" panose="030F0702030302020204" pitchFamily="66" charset="0"/>
            </a:endParaRPr>
          </a:p>
        </p:txBody>
      </p:sp>
      <p:sp>
        <p:nvSpPr>
          <p:cNvPr id="4" name="Rectangle 3">
            <a:hlinkClick r:id="rId2" action="ppaction://hlinkfile"/>
          </p:cNvPr>
          <p:cNvSpPr/>
          <p:nvPr/>
        </p:nvSpPr>
        <p:spPr>
          <a:xfrm>
            <a:off x="168562" y="307777"/>
            <a:ext cx="11877966" cy="6555641"/>
          </a:xfrm>
          <a:prstGeom prst="rect">
            <a:avLst/>
          </a:prstGeom>
        </p:spPr>
        <p:txBody>
          <a:bodyPr wrap="square">
            <a:spAutoFit/>
          </a:bodyPr>
          <a:lstStyle/>
          <a:p>
            <a:endParaRPr lang="en-GB" b="1" i="1" dirty="0" smtClean="0">
              <a:solidFill>
                <a:srgbClr val="7030A0"/>
              </a:solidFill>
              <a:latin typeface="Comic Sans MS" panose="030F0702030302020204" pitchFamily="66" charset="0"/>
            </a:endParaRPr>
          </a:p>
          <a:p>
            <a:r>
              <a:rPr lang="en-GB" sz="4400" b="1" i="1" dirty="0" smtClean="0">
                <a:solidFill>
                  <a:srgbClr val="FF0000"/>
                </a:solidFill>
                <a:latin typeface="Comic Sans MS" panose="030F0702030302020204" pitchFamily="66" charset="0"/>
              </a:rPr>
              <a:t>SPELLING</a:t>
            </a:r>
          </a:p>
          <a:p>
            <a:endParaRPr lang="en-GB" sz="4400" b="1" i="1" dirty="0" smtClean="0">
              <a:latin typeface="Comic Sans MS" panose="030F0702030302020204" pitchFamily="66" charset="0"/>
            </a:endParaRPr>
          </a:p>
          <a:p>
            <a:r>
              <a:rPr lang="en-GB" sz="4400" b="1" i="1" dirty="0" smtClean="0">
                <a:latin typeface="Comic Sans MS" panose="030F0702030302020204" pitchFamily="66" charset="0"/>
              </a:rPr>
              <a:t>Focus ‘</a:t>
            </a:r>
            <a:r>
              <a:rPr lang="en-GB" sz="4400" b="1" i="1" dirty="0">
                <a:latin typeface="Comic Sans MS" panose="030F0702030302020204" pitchFamily="66" charset="0"/>
              </a:rPr>
              <a:t>c</a:t>
            </a:r>
            <a:r>
              <a:rPr lang="en-GB" sz="4400" b="1" i="1" dirty="0" smtClean="0">
                <a:latin typeface="Comic Sans MS" panose="030F0702030302020204" pitchFamily="66" charset="0"/>
              </a:rPr>
              <a:t>’</a:t>
            </a:r>
          </a:p>
          <a:p>
            <a:endParaRPr lang="en-GB" b="1" i="1" dirty="0">
              <a:solidFill>
                <a:srgbClr val="002060"/>
              </a:solidFill>
              <a:latin typeface="Comic Sans MS" panose="030F0702030302020204" pitchFamily="66" charset="0"/>
            </a:endParaRPr>
          </a:p>
          <a:p>
            <a:endParaRPr lang="en-GB" b="1" i="1" dirty="0" smtClean="0">
              <a:solidFill>
                <a:srgbClr val="002060"/>
              </a:solidFill>
              <a:latin typeface="Comic Sans MS" panose="030F0702030302020204" pitchFamily="66" charset="0"/>
            </a:endParaRPr>
          </a:p>
          <a:p>
            <a:r>
              <a:rPr lang="en-GB" b="1" dirty="0" smtClean="0">
                <a:latin typeface="Comic Sans MS" panose="030F0702030302020204" pitchFamily="66" charset="0"/>
              </a:rPr>
              <a:t>We </a:t>
            </a:r>
            <a:r>
              <a:rPr lang="en-GB" b="1" dirty="0" smtClean="0">
                <a:latin typeface="Comic Sans MS" panose="030F0702030302020204" pitchFamily="66" charset="0"/>
              </a:rPr>
              <a:t>have been learning about the</a:t>
            </a:r>
            <a:r>
              <a:rPr lang="en-GB" b="1" dirty="0" smtClean="0">
                <a:latin typeface="Comic Sans MS" panose="030F0702030302020204" pitchFamily="66" charset="0"/>
              </a:rPr>
              <a:t> </a:t>
            </a:r>
            <a:r>
              <a:rPr lang="en-GB" b="1" dirty="0" smtClean="0">
                <a:latin typeface="Comic Sans MS" panose="030F0702030302020204" pitchFamily="66" charset="0"/>
              </a:rPr>
              <a:t>different representations of the phoneme ‘s’.  Please go to assignments </a:t>
            </a:r>
            <a:r>
              <a:rPr lang="en-GB" b="1" dirty="0" smtClean="0">
                <a:latin typeface="Comic Sans MS" panose="030F0702030302020204" pitchFamily="66" charset="0"/>
              </a:rPr>
              <a:t>to </a:t>
            </a:r>
            <a:r>
              <a:rPr lang="en-GB" b="1" dirty="0" smtClean="0">
                <a:latin typeface="Comic Sans MS" panose="030F0702030302020204" pitchFamily="66" charset="0"/>
              </a:rPr>
              <a:t>find out what your spelling tasks are for the week. </a:t>
            </a:r>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r>
              <a:rPr lang="en-GB" b="1" dirty="0" smtClean="0">
                <a:latin typeface="Comic Sans MS" panose="030F0702030302020204" pitchFamily="66" charset="0"/>
              </a:rPr>
              <a:t>Try </a:t>
            </a:r>
            <a:r>
              <a:rPr lang="en-GB" b="1" dirty="0" smtClean="0">
                <a:latin typeface="Comic Sans MS" panose="030F0702030302020204" pitchFamily="66" charset="0"/>
              </a:rPr>
              <a:t>out the website below for some extra practice on soft ‘c’. </a:t>
            </a:r>
          </a:p>
          <a:p>
            <a:endParaRPr lang="en-GB" b="1" i="1" dirty="0">
              <a:solidFill>
                <a:srgbClr val="FF0000"/>
              </a:solidFill>
              <a:latin typeface="Comic Sans MS" panose="030F0702030302020204" pitchFamily="66" charset="0"/>
            </a:endParaRPr>
          </a:p>
          <a:p>
            <a:r>
              <a:rPr lang="en-GB" b="1" i="1" dirty="0" smtClean="0">
                <a:solidFill>
                  <a:srgbClr val="FF0000"/>
                </a:solidFill>
                <a:latin typeface="Comic Sans MS" panose="030F0702030302020204" pitchFamily="66" charset="0"/>
                <a:hlinkClick r:id="rId3"/>
              </a:rPr>
              <a:t>https://www.spellzone.com/word_lists/list-4807.htm</a:t>
            </a:r>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endParaRPr lang="en-GB" b="1" i="1" dirty="0" smtClean="0">
              <a:solidFill>
                <a:srgbClr val="FF0000"/>
              </a:solidFill>
              <a:latin typeface="Comic Sans MS" panose="030F0702030302020204" pitchFamily="66" charset="0"/>
            </a:endParaRPr>
          </a:p>
          <a:p>
            <a:endParaRPr lang="en-GB" b="1" i="1" dirty="0">
              <a:solidFill>
                <a:srgbClr val="FF0000"/>
              </a:solidFill>
              <a:latin typeface="Comic Sans MS" panose="030F0702030302020204" pitchFamily="66" charset="0"/>
            </a:endParaRPr>
          </a:p>
          <a:p>
            <a:r>
              <a:rPr lang="en-GB" b="1" i="1" dirty="0" smtClean="0">
                <a:solidFill>
                  <a:srgbClr val="FF0000"/>
                </a:solidFill>
                <a:latin typeface="Comic Sans MS" panose="030F0702030302020204" pitchFamily="66" charset="0"/>
              </a:rPr>
              <a:t>P</a:t>
            </a:r>
            <a:r>
              <a:rPr lang="en-GB" b="1" i="1" dirty="0" smtClean="0">
                <a:solidFill>
                  <a:srgbClr val="FF0000"/>
                </a:solidFill>
                <a:latin typeface="Comic Sans MS" panose="030F0702030302020204" pitchFamily="66" charset="0"/>
              </a:rPr>
              <a:t>lease </a:t>
            </a:r>
            <a:r>
              <a:rPr lang="en-GB" b="1" i="1" dirty="0">
                <a:solidFill>
                  <a:srgbClr val="FF0000"/>
                </a:solidFill>
                <a:latin typeface="Comic Sans MS" panose="030F0702030302020204" pitchFamily="66" charset="0"/>
              </a:rPr>
              <a:t>upload into Assignments</a:t>
            </a:r>
            <a:r>
              <a:rPr lang="en-GB" b="1" i="1" dirty="0" smtClean="0">
                <a:solidFill>
                  <a:srgbClr val="002060"/>
                </a:solidFill>
                <a:latin typeface="Comic Sans MS" panose="030F0702030302020204" pitchFamily="66" charset="0"/>
              </a:rPr>
              <a:t> </a:t>
            </a:r>
          </a:p>
          <a:p>
            <a:endParaRPr lang="en-GB" b="1" i="1" dirty="0" smtClean="0">
              <a:solidFill>
                <a:srgbClr val="7030A0"/>
              </a:solidFill>
              <a:latin typeface="Comic Sans MS" panose="030F0702030302020204" pitchFamily="66" charset="0"/>
            </a:endParaRPr>
          </a:p>
          <a:p>
            <a:endParaRPr lang="en-GB" dirty="0"/>
          </a:p>
        </p:txBody>
      </p:sp>
      <p:pic>
        <p:nvPicPr>
          <p:cNvPr id="5" name="Picture 4" descr="Teaching with TLC: My Secret Writing Weap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688" y="4814719"/>
            <a:ext cx="3571875" cy="1876425"/>
          </a:xfrm>
          <a:prstGeom prst="rect">
            <a:avLst/>
          </a:prstGeom>
        </p:spPr>
      </p:pic>
    </p:spTree>
    <p:extLst>
      <p:ext uri="{BB962C8B-B14F-4D97-AF65-F5344CB8AC3E}">
        <p14:creationId xmlns:p14="http://schemas.microsoft.com/office/powerpoint/2010/main" val="2228027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396724"/>
            <a:ext cx="10515600" cy="1325563"/>
          </a:xfrm>
        </p:spPr>
        <p:txBody>
          <a:bodyPr>
            <a:noAutofit/>
          </a:bodyPr>
          <a:lstStyle/>
          <a:p>
            <a:r>
              <a:rPr lang="en-GB" b="1" dirty="0" smtClean="0">
                <a:solidFill>
                  <a:srgbClr val="FF0000"/>
                </a:solidFill>
                <a:latin typeface="Comic Sans MS" panose="030F0702030302020204" pitchFamily="66" charset="0"/>
              </a:rPr>
              <a:t>GRAMMAR AND PUNCTUATION</a:t>
            </a:r>
            <a:r>
              <a:rPr lang="en-GB" b="1" dirty="0" smtClean="0">
                <a:latin typeface="Comic Sans MS" panose="030F0702030302020204" pitchFamily="66" charset="0"/>
              </a:rPr>
              <a:t/>
            </a:r>
            <a:br>
              <a:rPr lang="en-GB" b="1"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3" name="Content Placeholder 2"/>
          <p:cNvSpPr>
            <a:spLocks noGrp="1"/>
          </p:cNvSpPr>
          <p:nvPr>
            <p:ph idx="1"/>
          </p:nvPr>
        </p:nvSpPr>
        <p:spPr>
          <a:xfrm>
            <a:off x="200891" y="1059505"/>
            <a:ext cx="11599682" cy="5151514"/>
          </a:xfrm>
        </p:spPr>
        <p:txBody>
          <a:bodyPr>
            <a:noAutofit/>
          </a:bodyPr>
          <a:lstStyle/>
          <a:p>
            <a:pPr marL="0" indent="0">
              <a:buNone/>
            </a:pPr>
            <a:endParaRPr lang="en-GB" sz="2000" b="1" dirty="0">
              <a:latin typeface="Comic Sans MS" panose="030F0702030302020204" pitchFamily="66" charset="0"/>
            </a:endParaRPr>
          </a:p>
          <a:p>
            <a:pPr marL="0" indent="0">
              <a:buNone/>
            </a:pPr>
            <a:r>
              <a:rPr lang="en-GB" sz="2400" b="1" dirty="0" smtClean="0">
                <a:latin typeface="Comic Sans MS" panose="030F0702030302020204" pitchFamily="66" charset="0"/>
                <a:cs typeface="Times New Roman" panose="02020603050405020304" pitchFamily="18" charset="0"/>
              </a:rPr>
              <a:t>ADJECTIVES (2)  – UNIT 13 </a:t>
            </a:r>
          </a:p>
          <a:p>
            <a:pPr marL="0" indent="0">
              <a:buNone/>
            </a:pPr>
            <a:endParaRPr lang="en-GB" sz="2400" b="1" dirty="0">
              <a:latin typeface="Comic Sans MS" panose="030F0702030302020204" pitchFamily="66" charset="0"/>
              <a:cs typeface="Times New Roman" panose="02020603050405020304" pitchFamily="18" charset="0"/>
            </a:endParaRPr>
          </a:p>
          <a:p>
            <a:pPr marL="0" indent="0">
              <a:buNone/>
            </a:pPr>
            <a:r>
              <a:rPr lang="en-GB" b="1" dirty="0" smtClean="0">
                <a:latin typeface="Comic Sans MS" panose="030F0702030302020204" pitchFamily="66" charset="0"/>
                <a:cs typeface="Times New Roman" panose="02020603050405020304" pitchFamily="18" charset="0"/>
              </a:rPr>
              <a:t>LI – To use more interesting adjectives when writing.</a:t>
            </a:r>
          </a:p>
          <a:p>
            <a:pPr marL="0" indent="0">
              <a:buNone/>
            </a:pPr>
            <a:endParaRPr lang="en-GB" sz="1800" b="1" dirty="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An adjective is a describing </a:t>
            </a:r>
            <a:r>
              <a:rPr lang="en-GB" sz="1800" b="1" dirty="0" smtClean="0">
                <a:latin typeface="Comic Sans MS" panose="030F0702030302020204" pitchFamily="66" charset="0"/>
                <a:cs typeface="Times New Roman" panose="02020603050405020304" pitchFamily="18" charset="0"/>
              </a:rPr>
              <a:t>word.  </a:t>
            </a:r>
            <a:r>
              <a:rPr lang="en-GB" sz="1800" b="1" dirty="0" smtClean="0">
                <a:latin typeface="Comic Sans MS" panose="030F0702030302020204" pitchFamily="66" charset="0"/>
                <a:cs typeface="Times New Roman" panose="02020603050405020304" pitchFamily="18" charset="0"/>
              </a:rPr>
              <a:t>It tells us more about nouns.  Adjectives make our writing more interesting.</a:t>
            </a:r>
          </a:p>
          <a:p>
            <a:pPr marL="0" indent="0">
              <a:buNone/>
            </a:pPr>
            <a:endParaRPr lang="en-GB" sz="1800" b="1" dirty="0" smtClean="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Complete this unit of work and upload it please.  </a:t>
            </a:r>
          </a:p>
          <a:p>
            <a:pPr marL="0" indent="0">
              <a:buNone/>
            </a:pPr>
            <a:endParaRPr lang="en-GB" sz="1800" b="1" dirty="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Remember to underline the missing words in Getting Started and Now Try These.</a:t>
            </a:r>
          </a:p>
          <a:p>
            <a:pPr marL="0" indent="0">
              <a:buNone/>
            </a:pPr>
            <a:endParaRPr lang="en-GB" sz="2400" b="1" dirty="0" smtClean="0">
              <a:solidFill>
                <a:srgbClr val="00B0F0"/>
              </a:solidFill>
              <a:latin typeface="Comic Sans MS" panose="030F0702030302020204" pitchFamily="66" charset="0"/>
              <a:cs typeface="Times New Roman" panose="02020603050405020304" pitchFamily="18" charset="0"/>
            </a:endParaRPr>
          </a:p>
          <a:p>
            <a:pPr marL="0" indent="0">
              <a:buNone/>
            </a:pPr>
            <a:endParaRPr lang="en-GB" sz="2400" b="1" dirty="0">
              <a:solidFill>
                <a:srgbClr val="00B0F0"/>
              </a:solidFill>
              <a:latin typeface="Comic Sans MS" panose="030F0702030302020204" pitchFamily="66" charset="0"/>
              <a:cs typeface="Times New Roman" panose="02020603050405020304" pitchFamily="18" charset="0"/>
            </a:endParaRPr>
          </a:p>
          <a:p>
            <a:pPr marL="0" indent="0">
              <a:buNone/>
            </a:pPr>
            <a:r>
              <a:rPr lang="en-GB" sz="2000" b="1" i="1" dirty="0" smtClean="0">
                <a:solidFill>
                  <a:srgbClr val="FF0000"/>
                </a:solidFill>
                <a:latin typeface="Times New Roman" panose="02020603050405020304" pitchFamily="18" charset="0"/>
                <a:cs typeface="Times New Roman" panose="02020603050405020304" pitchFamily="18" charset="0"/>
              </a:rPr>
              <a:t>Please upload into Assignments</a:t>
            </a:r>
            <a:r>
              <a:rPr lang="en-GB" sz="2000" b="1" dirty="0" smtClean="0">
                <a:latin typeface="Times New Roman" panose="02020603050405020304" pitchFamily="18" charset="0"/>
                <a:cs typeface="Times New Roman" panose="02020603050405020304" pitchFamily="18" charset="0"/>
              </a:rPr>
              <a:t>.</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2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396724"/>
            <a:ext cx="10515600" cy="1325563"/>
          </a:xfrm>
        </p:spPr>
        <p:txBody>
          <a:bodyPr>
            <a:noAutofit/>
          </a:bodyPr>
          <a:lstStyle/>
          <a:p>
            <a:r>
              <a:rPr lang="en-GB" b="1" dirty="0" smtClean="0">
                <a:solidFill>
                  <a:srgbClr val="FF0000"/>
                </a:solidFill>
                <a:latin typeface="Comic Sans MS" panose="030F0702030302020204" pitchFamily="66" charset="0"/>
              </a:rPr>
              <a:t>COMPREHENSION SUCCESS</a:t>
            </a:r>
            <a:r>
              <a:rPr lang="en-GB" b="1" dirty="0" smtClean="0">
                <a:latin typeface="Comic Sans MS" panose="030F0702030302020204" pitchFamily="66" charset="0"/>
              </a:rPr>
              <a:t/>
            </a:r>
            <a:br>
              <a:rPr lang="en-GB" b="1"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3" name="Content Placeholder 2"/>
          <p:cNvSpPr>
            <a:spLocks noGrp="1"/>
          </p:cNvSpPr>
          <p:nvPr>
            <p:ph idx="1"/>
          </p:nvPr>
        </p:nvSpPr>
        <p:spPr>
          <a:xfrm>
            <a:off x="200891" y="1059505"/>
            <a:ext cx="11599682" cy="5151514"/>
          </a:xfrm>
        </p:spPr>
        <p:txBody>
          <a:bodyPr>
            <a:noAutofit/>
          </a:bodyPr>
          <a:lstStyle/>
          <a:p>
            <a:pPr marL="0" indent="0">
              <a:buNone/>
            </a:pPr>
            <a:endParaRPr lang="en-GB" sz="2000" b="1" dirty="0">
              <a:latin typeface="Comic Sans MS" panose="030F0702030302020204" pitchFamily="66" charset="0"/>
            </a:endParaRPr>
          </a:p>
          <a:p>
            <a:pPr marL="0" indent="0">
              <a:buNone/>
            </a:pPr>
            <a:r>
              <a:rPr lang="en-GB" sz="4000" b="1" dirty="0" smtClean="0">
                <a:solidFill>
                  <a:srgbClr val="FF9900"/>
                </a:solidFill>
                <a:latin typeface="Comic Sans MS" panose="030F0702030302020204" pitchFamily="66" charset="0"/>
                <a:cs typeface="Times New Roman" panose="02020603050405020304" pitchFamily="18" charset="0"/>
              </a:rPr>
              <a:t>From fireplace to flap – page 24</a:t>
            </a:r>
            <a:endParaRPr lang="en-GB" sz="4000" b="1" dirty="0">
              <a:solidFill>
                <a:srgbClr val="FF9900"/>
              </a:solidFill>
              <a:latin typeface="Comic Sans MS" panose="030F0702030302020204" pitchFamily="66" charset="0"/>
              <a:cs typeface="Times New Roman" panose="02020603050405020304" pitchFamily="18" charset="0"/>
            </a:endParaRPr>
          </a:p>
          <a:p>
            <a:pPr marL="0" indent="0">
              <a:buNone/>
            </a:pPr>
            <a:endParaRPr lang="en-GB" sz="1800" b="1" u="sng" dirty="0" smtClean="0">
              <a:latin typeface="Comic Sans MS" panose="030F0702030302020204" pitchFamily="66" charset="0"/>
              <a:cs typeface="Times New Roman" panose="02020603050405020304" pitchFamily="18" charset="0"/>
            </a:endParaRPr>
          </a:p>
          <a:p>
            <a:pPr marL="0" indent="0">
              <a:buNone/>
            </a:pPr>
            <a:endParaRPr lang="en-GB" sz="1800" b="1" u="sng" dirty="0">
              <a:latin typeface="Comic Sans MS" panose="030F0702030302020204" pitchFamily="66" charset="0"/>
              <a:cs typeface="Times New Roman" panose="02020603050405020304" pitchFamily="18" charset="0"/>
            </a:endParaRPr>
          </a:p>
          <a:p>
            <a:pPr marL="0" indent="0">
              <a:buNone/>
            </a:pPr>
            <a:r>
              <a:rPr lang="en-GB" sz="1800" b="1" u="sng" dirty="0" smtClean="0">
                <a:latin typeface="Comic Sans MS" panose="030F0702030302020204" pitchFamily="66" charset="0"/>
                <a:cs typeface="Times New Roman" panose="02020603050405020304" pitchFamily="18" charset="0"/>
              </a:rPr>
              <a:t>LI – to locate and retrieve information from a dictionary.</a:t>
            </a:r>
          </a:p>
          <a:p>
            <a:pPr marL="0" indent="0">
              <a:buNone/>
            </a:pPr>
            <a:endParaRPr lang="en-GB" b="1" u="sng" dirty="0" smtClean="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Complete section A, please write each statement fully and underline the missing word.</a:t>
            </a:r>
          </a:p>
          <a:p>
            <a:pPr marL="0" indent="0">
              <a:buNone/>
            </a:pPr>
            <a:endParaRPr lang="en-GB" sz="1800" b="1" dirty="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Complete section B and remember to write in sentences.</a:t>
            </a:r>
          </a:p>
          <a:p>
            <a:pPr marL="0" indent="0">
              <a:buNone/>
            </a:pPr>
            <a:endParaRPr lang="en-GB" sz="1800" b="1" dirty="0">
              <a:latin typeface="Comic Sans MS" panose="030F0702030302020204" pitchFamily="66" charset="0"/>
              <a:cs typeface="Times New Roman" panose="02020603050405020304" pitchFamily="18" charset="0"/>
            </a:endParaRPr>
          </a:p>
          <a:p>
            <a:pPr marL="0" indent="0">
              <a:buNone/>
            </a:pPr>
            <a:r>
              <a:rPr lang="en-GB" sz="1800" b="1" dirty="0" smtClean="0">
                <a:latin typeface="Comic Sans MS" panose="030F0702030302020204" pitchFamily="66" charset="0"/>
                <a:cs typeface="Times New Roman" panose="02020603050405020304" pitchFamily="18" charset="0"/>
              </a:rPr>
              <a:t>Complete section C – design a class flag.</a:t>
            </a:r>
          </a:p>
          <a:p>
            <a:pPr marL="0" indent="0">
              <a:buNone/>
            </a:pPr>
            <a:endParaRPr lang="en-GB" sz="1800" b="1" dirty="0" smtClean="0">
              <a:latin typeface="Comic Sans MS" panose="030F0702030302020204" pitchFamily="66" charset="0"/>
              <a:cs typeface="Times New Roman" panose="02020603050405020304" pitchFamily="18" charset="0"/>
            </a:endParaRPr>
          </a:p>
          <a:p>
            <a:pPr marL="0" indent="0">
              <a:buNone/>
            </a:pPr>
            <a:endParaRPr lang="en-GB" sz="2400" b="1" dirty="0">
              <a:solidFill>
                <a:srgbClr val="00B0F0"/>
              </a:solidFill>
              <a:latin typeface="Comic Sans MS" panose="030F0702030302020204" pitchFamily="66" charset="0"/>
              <a:cs typeface="Times New Roman" panose="02020603050405020304" pitchFamily="18" charset="0"/>
            </a:endParaRPr>
          </a:p>
          <a:p>
            <a:pPr marL="0" indent="0">
              <a:buNone/>
            </a:pPr>
            <a:r>
              <a:rPr lang="en-GB" sz="2000" b="1" i="1" dirty="0" smtClean="0">
                <a:solidFill>
                  <a:srgbClr val="FF0000"/>
                </a:solidFill>
                <a:latin typeface="Times New Roman" panose="02020603050405020304" pitchFamily="18" charset="0"/>
                <a:cs typeface="Times New Roman" panose="02020603050405020304" pitchFamily="18" charset="0"/>
              </a:rPr>
              <a:t>Please upload into Assignments</a:t>
            </a:r>
            <a:r>
              <a:rPr lang="en-GB" sz="2000" b="1" dirty="0" smtClean="0">
                <a:latin typeface="Times New Roman" panose="02020603050405020304" pitchFamily="18" charset="0"/>
                <a:cs typeface="Times New Roman" panose="02020603050405020304" pitchFamily="18" charset="0"/>
              </a:rPr>
              <a:t>.</a:t>
            </a:r>
            <a:endParaRPr lang="en-GB" sz="2000" b="1" dirty="0">
              <a:latin typeface="Times New Roman" panose="02020603050405020304" pitchFamily="18" charset="0"/>
              <a:cs typeface="Times New Roman" panose="02020603050405020304" pitchFamily="18" charset="0"/>
            </a:endParaRPr>
          </a:p>
        </p:txBody>
      </p:sp>
      <p:pic>
        <p:nvPicPr>
          <p:cNvPr id="4" name="Picture 3" descr="Rumford fireplac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846" y="1838425"/>
            <a:ext cx="1767840" cy="1325880"/>
          </a:xfrm>
          <a:prstGeom prst="rect">
            <a:avLst/>
          </a:prstGeom>
        </p:spPr>
      </p:pic>
      <p:pic>
        <p:nvPicPr>
          <p:cNvPr id="5" name="Picture 4" descr="The IPK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313" y="4312436"/>
            <a:ext cx="1509373" cy="1898583"/>
          </a:xfrm>
          <a:prstGeom prst="rect">
            <a:avLst/>
          </a:prstGeom>
        </p:spPr>
      </p:pic>
    </p:spTree>
    <p:extLst>
      <p:ext uri="{BB962C8B-B14F-4D97-AF65-F5344CB8AC3E}">
        <p14:creationId xmlns:p14="http://schemas.microsoft.com/office/powerpoint/2010/main" val="1841070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377" y="429565"/>
            <a:ext cx="7936298" cy="923330"/>
          </a:xfrm>
          <a:prstGeom prst="rect">
            <a:avLst/>
          </a:prstGeom>
          <a:noFill/>
        </p:spPr>
        <p:txBody>
          <a:bodyPr wrap="square" rtlCol="0">
            <a:spAutoFit/>
          </a:bodyPr>
          <a:lstStyle/>
          <a:p>
            <a:r>
              <a:rPr lang="en-GB" sz="3600" b="1" dirty="0" smtClean="0">
                <a:solidFill>
                  <a:srgbClr val="FF0000"/>
                </a:solidFill>
                <a:latin typeface="Comic Sans MS" panose="030F0702030302020204" pitchFamily="66" charset="0"/>
              </a:rPr>
              <a:t>Madame Gordon’s French </a:t>
            </a:r>
            <a:r>
              <a:rPr lang="en-GB" sz="3600" b="1" dirty="0" smtClean="0">
                <a:solidFill>
                  <a:srgbClr val="FF0000"/>
                </a:solidFill>
                <a:latin typeface="Comic Sans MS" panose="030F0702030302020204" pitchFamily="66" charset="0"/>
              </a:rPr>
              <a:t>Lesson </a:t>
            </a:r>
            <a:endParaRPr lang="en-GB" sz="3600" b="1" dirty="0" smtClean="0">
              <a:solidFill>
                <a:srgbClr val="FF0000"/>
              </a:solidFill>
              <a:latin typeface="Comic Sans MS" panose="030F0702030302020204" pitchFamily="66" charset="0"/>
            </a:endParaRP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828164997"/>
              </p:ext>
            </p:extLst>
          </p:nvPr>
        </p:nvGraphicFramePr>
        <p:xfrm>
          <a:off x="4220632" y="2827814"/>
          <a:ext cx="660400" cy="426720"/>
        </p:xfrm>
        <a:graphic>
          <a:graphicData uri="http://schemas.openxmlformats.org/drawingml/2006/table">
            <a:tbl>
              <a:tblPr/>
              <a:tblGrid>
                <a:gridCol w="330200">
                  <a:extLst>
                    <a:ext uri="{9D8B030D-6E8A-4147-A177-3AD203B41FA5}">
                      <a16:colId xmlns:a16="http://schemas.microsoft.com/office/drawing/2014/main" val="3628717437"/>
                    </a:ext>
                  </a:extLst>
                </a:gridCol>
                <a:gridCol w="330200">
                  <a:extLst>
                    <a:ext uri="{9D8B030D-6E8A-4147-A177-3AD203B41FA5}">
                      <a16:colId xmlns:a16="http://schemas.microsoft.com/office/drawing/2014/main" val="1019661946"/>
                    </a:ext>
                  </a:extLst>
                </a:gridCol>
              </a:tblGrid>
              <a:tr h="0">
                <a:tc>
                  <a:txBody>
                    <a:bodyPr/>
                    <a:lstStyle/>
                    <a:p>
                      <a:pPr fontAlgn="base"/>
                      <a:endParaRPr lang="en-GB">
                        <a:effectLst/>
                      </a:endParaRPr>
                    </a:p>
                  </a:txBody>
                  <a:tcPr marL="76200" marR="2286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tc>
                  <a:txBody>
                    <a:bodyPr/>
                    <a:lstStyle/>
                    <a:p>
                      <a:pPr fontAlgn="base"/>
                      <a:endParaRPr lang="en-GB" b="0" dirty="0">
                        <a:solidFill>
                          <a:srgbClr val="A6A6A6"/>
                        </a:solidFill>
                        <a:effectLst/>
                        <a:latin typeface="wf_segoe-ui_normal"/>
                      </a:endParaRPr>
                    </a:p>
                  </a:txBody>
                  <a:tcPr marL="76200" marR="2286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1239653569"/>
                  </a:ext>
                </a:extLst>
              </a:tr>
            </a:tbl>
          </a:graphicData>
        </a:graphic>
      </p:graphicFrame>
      <p:sp>
        <p:nvSpPr>
          <p:cNvPr id="4" name="Rectangle 1"/>
          <p:cNvSpPr>
            <a:spLocks noChangeArrowheads="1"/>
          </p:cNvSpPr>
          <p:nvPr/>
        </p:nvSpPr>
        <p:spPr bwMode="auto">
          <a:xfrm>
            <a:off x="1126157" y="1260562"/>
            <a:ext cx="9346129" cy="52322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r>
            <a:br>
              <a:rPr kumimoji="0" lang="en-US"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br>
            <a:r>
              <a:rPr kumimoji="0" lang="en-US" altLang="en-US" sz="2400" b="0"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rPr>
              <a:t>D</a:t>
            </a:r>
            <a:r>
              <a:rPr kumimoji="0" lang="en-US" altLang="en-US" sz="24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rPr>
              <a:t>escriptions - hair and eye </a:t>
            </a:r>
            <a:r>
              <a:rPr kumimoji="0" lang="en-US" altLang="en-US" sz="2400" b="1" i="0" u="none" strike="noStrike" cap="none" normalizeH="0" baseline="0" dirty="0" err="1" smtClean="0">
                <a:ln>
                  <a:noFill/>
                </a:ln>
                <a:solidFill>
                  <a:srgbClr val="000000"/>
                </a:solidFill>
                <a:effectLst/>
                <a:latin typeface="Comic Sans MS" panose="030F0702030302020204" pitchFamily="66" charset="0"/>
                <a:cs typeface="Calibri" panose="020F0502020204030204" pitchFamily="34" charset="0"/>
              </a:rPr>
              <a:t>colour</a:t>
            </a:r>
            <a:endParaRPr kumimoji="0" lang="en-US" altLang="en-US" sz="24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rPr>
              <a:t> </a:t>
            </a:r>
            <a:r>
              <a:rPr kumimoji="0" lang="en-US" altLang="en-US" sz="12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hlinkClick r:id="rId3"/>
              </a:rPr>
              <a:t>https://www.loom.com/share/ba935f10e02a4a7d849a9d3ad706d616</a:t>
            </a:r>
            <a:endParaRPr kumimoji="0" lang="en-US" altLang="en-US" sz="12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omic Sans MS" panose="030F0702030302020204"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b="1" dirty="0" smtClean="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b="1" u="sng" dirty="0" smtClean="0">
                <a:latin typeface="Comic Sans MS" panose="030F0702030302020204" pitchFamily="66" charset="0"/>
              </a:rPr>
              <a:t>Activities</a:t>
            </a:r>
            <a:endParaRPr lang="en-GB" sz="2000" u="sng" dirty="0">
              <a:latin typeface="Comic Sans MS" panose="030F0702030302020204" pitchFamily="66" charset="0"/>
            </a:endParaRPr>
          </a:p>
          <a:p>
            <a:r>
              <a:rPr lang="en-GB" sz="1200" b="1" dirty="0">
                <a:latin typeface="Comic Sans MS" panose="030F0702030302020204" pitchFamily="66" charset="0"/>
              </a:rPr>
              <a:t/>
            </a:r>
            <a:br>
              <a:rPr lang="en-GB" sz="1200" b="1" dirty="0">
                <a:latin typeface="Comic Sans MS" panose="030F0702030302020204" pitchFamily="66" charset="0"/>
              </a:rPr>
            </a:br>
            <a:endParaRPr lang="en-GB" sz="1200" dirty="0">
              <a:latin typeface="Comic Sans MS" panose="030F0702030302020204" pitchFamily="66" charset="0"/>
            </a:endParaRPr>
          </a:p>
          <a:p>
            <a:r>
              <a:rPr lang="en-GB" sz="1200" b="1" dirty="0" err="1">
                <a:latin typeface="Comic Sans MS" panose="030F0702030302020204" pitchFamily="66" charset="0"/>
              </a:rPr>
              <a:t>Wordwall</a:t>
            </a:r>
            <a:r>
              <a:rPr lang="en-GB" sz="1200" b="1" dirty="0">
                <a:latin typeface="Comic Sans MS" panose="030F0702030302020204" pitchFamily="66" charset="0"/>
              </a:rPr>
              <a:t> - quiz</a:t>
            </a:r>
            <a:r>
              <a:rPr lang="en-GB" sz="1200" dirty="0">
                <a:latin typeface="Comic Sans MS" panose="030F0702030302020204" pitchFamily="66" charset="0"/>
              </a:rPr>
              <a:t> - </a:t>
            </a:r>
            <a:r>
              <a:rPr lang="en-GB" sz="1200" dirty="0">
                <a:latin typeface="Comic Sans MS" panose="030F0702030302020204" pitchFamily="66" charset="0"/>
                <a:hlinkClick r:id="rId4"/>
              </a:rPr>
              <a:t>https://</a:t>
            </a:r>
            <a:r>
              <a:rPr lang="en-GB" sz="1200" dirty="0" smtClean="0">
                <a:latin typeface="Comic Sans MS" panose="030F0702030302020204" pitchFamily="66" charset="0"/>
                <a:hlinkClick r:id="rId4"/>
              </a:rPr>
              <a:t>wordwall.net/play/11602/673/362</a:t>
            </a:r>
            <a:endParaRPr lang="en-GB" sz="1200" dirty="0" smtClean="0">
              <a:latin typeface="Comic Sans MS" panose="030F0702030302020204" pitchFamily="66" charset="0"/>
            </a:endParaRPr>
          </a:p>
          <a:p>
            <a:endParaRPr lang="en-GB" sz="1200" dirty="0">
              <a:latin typeface="Comic Sans MS" panose="030F0702030302020204" pitchFamily="66" charset="0"/>
            </a:endParaRPr>
          </a:p>
          <a:p>
            <a:r>
              <a:rPr lang="en-GB" sz="1200" b="1" dirty="0" err="1">
                <a:latin typeface="Comic Sans MS" panose="030F0702030302020204" pitchFamily="66" charset="0"/>
              </a:rPr>
              <a:t>Wordwall</a:t>
            </a:r>
            <a:r>
              <a:rPr lang="en-GB" sz="1200" b="1" dirty="0">
                <a:latin typeface="Comic Sans MS" panose="030F0702030302020204" pitchFamily="66" charset="0"/>
              </a:rPr>
              <a:t> - game - balloon pop</a:t>
            </a:r>
            <a:r>
              <a:rPr lang="en-GB" sz="1200" dirty="0">
                <a:latin typeface="Comic Sans MS" panose="030F0702030302020204" pitchFamily="66" charset="0"/>
              </a:rPr>
              <a:t> </a:t>
            </a:r>
            <a:r>
              <a:rPr lang="en-GB" sz="1200" dirty="0">
                <a:latin typeface="Comic Sans MS" panose="030F0702030302020204" pitchFamily="66" charset="0"/>
                <a:hlinkClick r:id="rId5"/>
              </a:rPr>
              <a:t>https://</a:t>
            </a:r>
            <a:r>
              <a:rPr lang="en-GB" sz="1200" dirty="0" smtClean="0">
                <a:latin typeface="Comic Sans MS" panose="030F0702030302020204" pitchFamily="66" charset="0"/>
                <a:hlinkClick r:id="rId5"/>
              </a:rPr>
              <a:t>wordwall.net/play/6948/299/594</a:t>
            </a:r>
            <a:endParaRPr lang="en-GB" sz="1200" dirty="0" smtClean="0">
              <a:latin typeface="Comic Sans MS" panose="030F0702030302020204" pitchFamily="66" charset="0"/>
            </a:endParaRPr>
          </a:p>
          <a:p>
            <a:endParaRPr lang="nb-NO" sz="1200" b="1" dirty="0" smtClean="0">
              <a:latin typeface="Comic Sans MS" panose="030F0702030302020204" pitchFamily="66" charset="0"/>
            </a:endParaRPr>
          </a:p>
          <a:p>
            <a:endParaRPr lang="nb-NO" sz="1200" b="1" dirty="0">
              <a:latin typeface="Comic Sans MS" panose="030F0702030302020204" pitchFamily="66" charset="0"/>
            </a:endParaRPr>
          </a:p>
          <a:p>
            <a:r>
              <a:rPr lang="nb-NO" sz="1200" b="1" dirty="0" smtClean="0">
                <a:latin typeface="Comic Sans MS" panose="030F0702030302020204" pitchFamily="66" charset="0"/>
              </a:rPr>
              <a:t>Mr </a:t>
            </a:r>
            <a:r>
              <a:rPr lang="nb-NO" sz="1200" b="1" dirty="0">
                <a:latin typeface="Comic Sans MS" panose="030F0702030302020204" pitchFamily="66" charset="0"/>
              </a:rPr>
              <a:t>Innes video - hair</a:t>
            </a:r>
            <a:r>
              <a:rPr lang="nb-NO" sz="1200" dirty="0">
                <a:latin typeface="Comic Sans MS" panose="030F0702030302020204" pitchFamily="66" charset="0"/>
              </a:rPr>
              <a:t> - </a:t>
            </a:r>
            <a:r>
              <a:rPr lang="nb-NO" sz="1200" dirty="0">
                <a:latin typeface="Comic Sans MS" panose="030F0702030302020204" pitchFamily="66" charset="0"/>
                <a:hlinkClick r:id="rId6"/>
              </a:rPr>
              <a:t>https://</a:t>
            </a:r>
            <a:r>
              <a:rPr lang="nb-NO" sz="1200" dirty="0" smtClean="0">
                <a:latin typeface="Comic Sans MS" panose="030F0702030302020204" pitchFamily="66" charset="0"/>
                <a:hlinkClick r:id="rId6"/>
              </a:rPr>
              <a:t>video.link/w/XN6Vb</a:t>
            </a:r>
            <a:endParaRPr lang="nb-NO" sz="1200" dirty="0" smtClean="0">
              <a:latin typeface="Comic Sans MS" panose="030F0702030302020204" pitchFamily="66" charset="0"/>
            </a:endParaRPr>
          </a:p>
          <a:p>
            <a:endParaRPr lang="nb-NO" sz="1200" dirty="0">
              <a:latin typeface="Comic Sans MS" panose="030F0702030302020204" pitchFamily="66" charset="0"/>
            </a:endParaRPr>
          </a:p>
          <a:p>
            <a:endParaRPr lang="nb-NO" sz="1200" dirty="0" smtClean="0">
              <a:latin typeface="Comic Sans MS" panose="030F0702030302020204" pitchFamily="66" charset="0"/>
            </a:endParaRPr>
          </a:p>
          <a:p>
            <a:r>
              <a:rPr lang="nb-NO" sz="1200" dirty="0" smtClean="0">
                <a:latin typeface="Comic Sans MS" panose="030F0702030302020204" pitchFamily="66" charset="0"/>
              </a:rPr>
              <a:t>Although we do not need to uplaod anything into Assignments.  Please practise writing the vocabulary you learn during Madame Gordon’s lessons.  You can pause the video and practise writing and then continue.  Remember to pronounce the words after Madame Gordon has spoken.</a:t>
            </a:r>
            <a:endParaRPr kumimoji="0" lang="en-US" altLang="en-US" sz="1200" b="0" i="0" u="none" strike="noStrike" cap="none" normalizeH="0" baseline="0" dirty="0" smtClean="0">
              <a:ln>
                <a:noFill/>
              </a:ln>
              <a:solidFill>
                <a:srgbClr val="201F1E"/>
              </a:solidFill>
              <a:effectLst/>
              <a:latin typeface="Segoe UI" panose="020B0502040204020203" pitchFamily="34" charset="0"/>
              <a:cs typeface="Segoe UI" panose="020B0502040204020203" pitchFamily="34" charset="0"/>
            </a:endParaRPr>
          </a:p>
        </p:txBody>
      </p:sp>
      <p:pic>
        <p:nvPicPr>
          <p:cNvPr id="9218" name="Picture 2" descr="https://cdn.loom.com/sessions/thumbnails/ba935f10e02a4a7d849a9d3ad706d616-00001.gif">
            <a:hlinkClick r:id="rId3"/>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88046" y="2611596"/>
            <a:ext cx="22860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3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883" y="288758"/>
            <a:ext cx="10029524" cy="6247864"/>
          </a:xfrm>
          <a:prstGeom prst="rect">
            <a:avLst/>
          </a:prstGeom>
          <a:noFill/>
        </p:spPr>
        <p:txBody>
          <a:bodyPr wrap="square" rtlCol="0">
            <a:spAutoFit/>
          </a:bodyPr>
          <a:lstStyle/>
          <a:p>
            <a:r>
              <a:rPr lang="en-GB" sz="4000" b="1" dirty="0" smtClean="0">
                <a:solidFill>
                  <a:schemeClr val="accent2">
                    <a:lumMod val="75000"/>
                  </a:schemeClr>
                </a:solidFill>
                <a:latin typeface="Times New Roman" panose="02020603050405020304" pitchFamily="18" charset="0"/>
                <a:cs typeface="Times New Roman" panose="02020603050405020304" pitchFamily="18" charset="0"/>
              </a:rPr>
              <a:t>Task 1 – Suspension Bridges</a:t>
            </a:r>
          </a:p>
          <a:p>
            <a:endParaRPr lang="en-GB" sz="4000" b="1" dirty="0">
              <a:solidFill>
                <a:schemeClr val="accent2">
                  <a:lumMod val="75000"/>
                </a:schemeClr>
              </a:solidFill>
              <a:latin typeface="Times New Roman" panose="02020603050405020304" pitchFamily="18" charset="0"/>
              <a:cs typeface="Times New Roman" panose="02020603050405020304" pitchFamily="18" charset="0"/>
            </a:endParaRPr>
          </a:p>
          <a:p>
            <a:endParaRPr lang="en-GB" sz="1600" b="1" dirty="0" smtClean="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a:p>
            <a:endParaRPr lang="en-GB" sz="1600" b="1" dirty="0" smtClean="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a:p>
            <a:r>
              <a:rPr lang="en-GB" sz="1600" b="1" dirty="0" smtClean="0">
                <a:latin typeface="Times New Roman" panose="02020603050405020304" pitchFamily="18" charset="0"/>
                <a:cs typeface="Times New Roman" panose="02020603050405020304" pitchFamily="18" charset="0"/>
              </a:rPr>
              <a:t>This week we are learning about suspension bridges, before starting task 1 of your Bridge work watch the video below. </a:t>
            </a:r>
          </a:p>
          <a:p>
            <a:endParaRPr lang="en-GB" sz="4000" b="1" dirty="0">
              <a:solidFill>
                <a:schemeClr val="accent2">
                  <a:lumMod val="75000"/>
                </a:schemeClr>
              </a:solidFill>
              <a:latin typeface="Times New Roman" panose="02020603050405020304" pitchFamily="18" charset="0"/>
              <a:cs typeface="Times New Roman" panose="02020603050405020304" pitchFamily="18" charset="0"/>
            </a:endParaRPr>
          </a:p>
          <a:p>
            <a:r>
              <a:rPr lang="en-GB" sz="1200" b="1" dirty="0" smtClean="0">
                <a:solidFill>
                  <a:schemeClr val="accent2">
                    <a:lumMod val="75000"/>
                  </a:schemeClr>
                </a:solidFill>
                <a:latin typeface="Times New Roman" panose="02020603050405020304" pitchFamily="18" charset="0"/>
                <a:cs typeface="Times New Roman" panose="02020603050405020304" pitchFamily="18" charset="0"/>
                <a:hlinkClick r:id="rId2"/>
              </a:rPr>
              <a:t>https://www.google.com/</a:t>
            </a:r>
            <a:r>
              <a:rPr lang="en-GB" sz="1200" b="1" dirty="0" err="1" smtClean="0">
                <a:solidFill>
                  <a:schemeClr val="accent2">
                    <a:lumMod val="75000"/>
                  </a:schemeClr>
                </a:solidFill>
                <a:latin typeface="Times New Roman" panose="02020603050405020304" pitchFamily="18" charset="0"/>
                <a:cs typeface="Times New Roman" panose="02020603050405020304" pitchFamily="18" charset="0"/>
                <a:hlinkClick r:id="rId2"/>
              </a:rPr>
              <a:t>search?q</a:t>
            </a:r>
            <a:r>
              <a:rPr lang="en-GB" sz="1200" b="1" dirty="0" smtClean="0">
                <a:solidFill>
                  <a:schemeClr val="accent2">
                    <a:lumMod val="75000"/>
                  </a:schemeClr>
                </a:solidFill>
                <a:latin typeface="Times New Roman" panose="02020603050405020304" pitchFamily="18" charset="0"/>
                <a:cs typeface="Times New Roman" panose="02020603050405020304" pitchFamily="18" charset="0"/>
                <a:hlinkClick r:id="rId2"/>
              </a:rPr>
              <a:t>=</a:t>
            </a:r>
            <a:r>
              <a:rPr lang="en-GB" sz="1200" b="1" dirty="0" err="1" smtClean="0">
                <a:solidFill>
                  <a:schemeClr val="accent2">
                    <a:lumMod val="75000"/>
                  </a:schemeClr>
                </a:solidFill>
                <a:latin typeface="Times New Roman" panose="02020603050405020304" pitchFamily="18" charset="0"/>
                <a:cs typeface="Times New Roman" panose="02020603050405020304" pitchFamily="18" charset="0"/>
                <a:hlinkClick r:id="rId2"/>
              </a:rPr>
              <a:t>how+to+build+a+suspension+bridge&amp;rlz</a:t>
            </a:r>
            <a:r>
              <a:rPr lang="en-GB" sz="1200" b="1" dirty="0" smtClean="0">
                <a:solidFill>
                  <a:schemeClr val="accent2">
                    <a:lumMod val="75000"/>
                  </a:schemeClr>
                </a:solidFill>
                <a:latin typeface="Times New Roman" panose="02020603050405020304" pitchFamily="18" charset="0"/>
                <a:cs typeface="Times New Roman" panose="02020603050405020304" pitchFamily="18" charset="0"/>
                <a:hlinkClick r:id="rId2"/>
              </a:rPr>
              <a:t>=1C1GCEA_enGB914GB915&amp;oq=</a:t>
            </a:r>
            <a:r>
              <a:rPr lang="en-GB" sz="1200" b="1" dirty="0" err="1" smtClean="0">
                <a:solidFill>
                  <a:schemeClr val="accent2">
                    <a:lumMod val="75000"/>
                  </a:schemeClr>
                </a:solidFill>
                <a:latin typeface="Times New Roman" panose="02020603050405020304" pitchFamily="18" charset="0"/>
                <a:cs typeface="Times New Roman" panose="02020603050405020304" pitchFamily="18" charset="0"/>
                <a:hlinkClick r:id="rId2"/>
              </a:rPr>
              <a:t>how+to+build+a+suspension+bridge&amp;aqs</a:t>
            </a:r>
            <a:r>
              <a:rPr lang="en-GB" sz="1200" b="1" dirty="0" smtClean="0">
                <a:solidFill>
                  <a:schemeClr val="accent2">
                    <a:lumMod val="75000"/>
                  </a:schemeClr>
                </a:solidFill>
                <a:latin typeface="Times New Roman" panose="02020603050405020304" pitchFamily="18" charset="0"/>
                <a:cs typeface="Times New Roman" panose="02020603050405020304" pitchFamily="18" charset="0"/>
                <a:hlinkClick r:id="rId2"/>
              </a:rPr>
              <a:t>=chrome..69i57j0l9.5428j1j1&amp;sourceid=</a:t>
            </a:r>
            <a:r>
              <a:rPr lang="en-GB" sz="1200" b="1" dirty="0" err="1" smtClean="0">
                <a:solidFill>
                  <a:schemeClr val="accent2">
                    <a:lumMod val="75000"/>
                  </a:schemeClr>
                </a:solidFill>
                <a:latin typeface="Times New Roman" panose="02020603050405020304" pitchFamily="18" charset="0"/>
                <a:cs typeface="Times New Roman" panose="02020603050405020304" pitchFamily="18" charset="0"/>
                <a:hlinkClick r:id="rId2"/>
              </a:rPr>
              <a:t>chrome&amp;ie</a:t>
            </a:r>
            <a:r>
              <a:rPr lang="en-GB" sz="1200" b="1" dirty="0" smtClean="0">
                <a:solidFill>
                  <a:schemeClr val="accent2">
                    <a:lumMod val="75000"/>
                  </a:schemeClr>
                </a:solidFill>
                <a:latin typeface="Times New Roman" panose="02020603050405020304" pitchFamily="18" charset="0"/>
                <a:cs typeface="Times New Roman" panose="02020603050405020304" pitchFamily="18" charset="0"/>
                <a:hlinkClick r:id="rId2"/>
              </a:rPr>
              <a:t>=UTF-8&amp;safe=</a:t>
            </a:r>
            <a:r>
              <a:rPr lang="en-GB" sz="1200" b="1" dirty="0" err="1" smtClean="0">
                <a:solidFill>
                  <a:schemeClr val="accent2">
                    <a:lumMod val="75000"/>
                  </a:schemeClr>
                </a:solidFill>
                <a:latin typeface="Times New Roman" panose="02020603050405020304" pitchFamily="18" charset="0"/>
                <a:cs typeface="Times New Roman" panose="02020603050405020304" pitchFamily="18" charset="0"/>
                <a:hlinkClick r:id="rId2"/>
              </a:rPr>
              <a:t>active&amp;ssui</a:t>
            </a:r>
            <a:r>
              <a:rPr lang="en-GB" sz="1200" b="1" dirty="0" smtClean="0">
                <a:solidFill>
                  <a:schemeClr val="accent2">
                    <a:lumMod val="75000"/>
                  </a:schemeClr>
                </a:solidFill>
                <a:latin typeface="Times New Roman" panose="02020603050405020304" pitchFamily="18" charset="0"/>
                <a:cs typeface="Times New Roman" panose="02020603050405020304" pitchFamily="18" charset="0"/>
                <a:hlinkClick r:id="rId2"/>
              </a:rPr>
              <a:t>=</a:t>
            </a:r>
            <a:r>
              <a:rPr lang="en-GB" sz="1200" b="1" dirty="0" err="1" smtClean="0">
                <a:solidFill>
                  <a:schemeClr val="accent2">
                    <a:lumMod val="75000"/>
                  </a:schemeClr>
                </a:solidFill>
                <a:latin typeface="Times New Roman" panose="02020603050405020304" pitchFamily="18" charset="0"/>
                <a:cs typeface="Times New Roman" panose="02020603050405020304" pitchFamily="18" charset="0"/>
                <a:hlinkClick r:id="rId2"/>
              </a:rPr>
              <a:t>on#kpvalbx</a:t>
            </a:r>
            <a:r>
              <a:rPr lang="en-GB" sz="1200" b="1" dirty="0" smtClean="0">
                <a:solidFill>
                  <a:schemeClr val="accent2">
                    <a:lumMod val="75000"/>
                  </a:schemeClr>
                </a:solidFill>
                <a:latin typeface="Times New Roman" panose="02020603050405020304" pitchFamily="18" charset="0"/>
                <a:cs typeface="Times New Roman" panose="02020603050405020304" pitchFamily="18" charset="0"/>
                <a:hlinkClick r:id="rId2"/>
              </a:rPr>
              <a:t>=_f707YKWHHcOf1fAP9NyPkAU15</a:t>
            </a:r>
            <a:endParaRPr lang="en-GB" sz="1200"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GB" sz="1200"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GB" sz="1200" b="1" dirty="0">
              <a:solidFill>
                <a:schemeClr val="accent2">
                  <a:lumMod val="75000"/>
                </a:schemeClr>
              </a:solidFill>
              <a:latin typeface="Times New Roman" panose="02020603050405020304" pitchFamily="18" charset="0"/>
              <a:cs typeface="Times New Roman" panose="02020603050405020304" pitchFamily="18" charset="0"/>
            </a:endParaRPr>
          </a:p>
          <a:p>
            <a:endParaRPr lang="en-GB" sz="1200" b="1" dirty="0">
              <a:solidFill>
                <a:schemeClr val="accent2">
                  <a:lumMod val="75000"/>
                </a:schemeClr>
              </a:solidFill>
              <a:latin typeface="Times New Roman" panose="02020603050405020304" pitchFamily="18" charset="0"/>
              <a:cs typeface="Times New Roman" panose="02020603050405020304" pitchFamily="18" charset="0"/>
            </a:endParaRPr>
          </a:p>
          <a:p>
            <a:endParaRPr lang="en-GB" sz="1200" b="1" dirty="0">
              <a:solidFill>
                <a:schemeClr val="accent2">
                  <a:lumMod val="75000"/>
                </a:schemeClr>
              </a:solidFill>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Now go to Assignments.  </a:t>
            </a:r>
            <a:r>
              <a:rPr lang="en-GB" b="1" dirty="0">
                <a:latin typeface="Times New Roman" panose="02020603050405020304" pitchFamily="18" charset="0"/>
                <a:cs typeface="Times New Roman" panose="02020603050405020304" pitchFamily="18" charset="0"/>
              </a:rPr>
              <a:t>Y</a:t>
            </a:r>
            <a:r>
              <a:rPr lang="en-GB" b="1" dirty="0" smtClean="0">
                <a:latin typeface="Times New Roman" panose="02020603050405020304" pitchFamily="18" charset="0"/>
                <a:cs typeface="Times New Roman" panose="02020603050405020304" pitchFamily="18" charset="0"/>
              </a:rPr>
              <a:t>our worksheet asks you to read over a passage about suspension bridges.  </a:t>
            </a:r>
            <a:r>
              <a:rPr lang="en-GB" b="1" dirty="0" smtClean="0">
                <a:latin typeface="Times New Roman" panose="02020603050405020304" pitchFamily="18" charset="0"/>
                <a:cs typeface="Times New Roman" panose="02020603050405020304" pitchFamily="18" charset="0"/>
              </a:rPr>
              <a:t>Then you have to make up 5 questions and answers based on the passage.  BEFORE YOU START – make sure you understand all the words in the passage – use a dictionary to make a glossary before your start. </a:t>
            </a:r>
            <a:r>
              <a:rPr lang="en-GB" b="1" dirty="0" smtClean="0">
                <a:latin typeface="Times New Roman" panose="02020603050405020304" pitchFamily="18" charset="0"/>
                <a:cs typeface="Times New Roman" panose="02020603050405020304" pitchFamily="18" charset="0"/>
              </a:rPr>
              <a:t>  </a:t>
            </a:r>
          </a:p>
          <a:p>
            <a:r>
              <a:rPr lang="en-GB" sz="4000" b="1" dirty="0" smtClean="0">
                <a:solidFill>
                  <a:schemeClr val="accent2">
                    <a:lumMod val="75000"/>
                  </a:schemeClr>
                </a:solidFill>
                <a:latin typeface="Times New Roman" panose="02020603050405020304" pitchFamily="18" charset="0"/>
                <a:cs typeface="Times New Roman" panose="02020603050405020304" pitchFamily="18" charset="0"/>
              </a:rPr>
              <a:t> </a:t>
            </a:r>
            <a:endParaRPr lang="en-GB" sz="4000" b="1" dirty="0" smtClean="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613" y="214695"/>
            <a:ext cx="2703095" cy="2252579"/>
          </a:xfrm>
          <a:prstGeom prst="rect">
            <a:avLst/>
          </a:prstGeom>
        </p:spPr>
      </p:pic>
    </p:spTree>
    <p:extLst>
      <p:ext uri="{BB962C8B-B14F-4D97-AF65-F5344CB8AC3E}">
        <p14:creationId xmlns:p14="http://schemas.microsoft.com/office/powerpoint/2010/main" val="2941803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02" y="2285840"/>
            <a:ext cx="9654139" cy="3383440"/>
          </a:xfrm>
          <a:prstGeom prst="rect">
            <a:avLst/>
          </a:prstGeom>
        </p:spPr>
      </p:pic>
      <p:sp>
        <p:nvSpPr>
          <p:cNvPr id="3" name="TextBox 2"/>
          <p:cNvSpPr txBox="1"/>
          <p:nvPr/>
        </p:nvSpPr>
        <p:spPr>
          <a:xfrm>
            <a:off x="644893" y="462013"/>
            <a:ext cx="9009246" cy="1477328"/>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This is an extra and you do not need to upload this to assignments.</a:t>
            </a:r>
          </a:p>
          <a:p>
            <a:endParaRPr lang="en-GB" dirty="0">
              <a:solidFill>
                <a:schemeClr val="accent2">
                  <a:lumMod val="75000"/>
                </a:schemeClr>
              </a:solidFill>
              <a:latin typeface="Times New Roman" panose="02020603050405020304" pitchFamily="18" charset="0"/>
              <a:cs typeface="Times New Roman" panose="02020603050405020304" pitchFamily="18" charset="0"/>
            </a:endParaRPr>
          </a:p>
          <a:p>
            <a:r>
              <a:rPr lang="en-GB" b="1" u="sng" dirty="0" smtClean="0">
                <a:solidFill>
                  <a:schemeClr val="accent2">
                    <a:lumMod val="75000"/>
                  </a:schemeClr>
                </a:solidFill>
                <a:latin typeface="Times New Roman" panose="02020603050405020304" pitchFamily="18" charset="0"/>
                <a:cs typeface="Times New Roman" panose="02020603050405020304" pitchFamily="18" charset="0"/>
              </a:rPr>
              <a:t>Suspension Bridges</a:t>
            </a:r>
          </a:p>
          <a:p>
            <a:endParaRPr lang="en-GB" b="1" u="sng" dirty="0" smtClean="0">
              <a:solidFill>
                <a:schemeClr val="accent2">
                  <a:lumMod val="75000"/>
                </a:schemeClr>
              </a:solidFill>
              <a:latin typeface="Times New Roman" panose="02020603050405020304" pitchFamily="18" charset="0"/>
              <a:cs typeface="Times New Roman" panose="02020603050405020304" pitchFamily="18" charset="0"/>
            </a:endParaRPr>
          </a:p>
          <a:p>
            <a:r>
              <a:rPr lang="en-GB" dirty="0" smtClean="0">
                <a:solidFill>
                  <a:schemeClr val="accent2">
                    <a:lumMod val="75000"/>
                  </a:schemeClr>
                </a:solidFill>
                <a:latin typeface="Times New Roman" panose="02020603050405020304" pitchFamily="18" charset="0"/>
                <a:cs typeface="Times New Roman" panose="02020603050405020304" pitchFamily="18" charset="0"/>
              </a:rPr>
              <a:t>Draw this diagram of a simple suspension bridge, remember to label it.</a:t>
            </a:r>
            <a:endParaRPr lang="en-GB"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34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215CD17B52047BFFC96820279097E" ma:contentTypeVersion="7" ma:contentTypeDescription="Create a new document." ma:contentTypeScope="" ma:versionID="d144fa6156ebc4effbe6280917d5f355">
  <xsd:schema xmlns:xsd="http://www.w3.org/2001/XMLSchema" xmlns:xs="http://www.w3.org/2001/XMLSchema" xmlns:p="http://schemas.microsoft.com/office/2006/metadata/properties" xmlns:ns2="e4988da5-66e0-4896-b4a0-e2243135dd89" targetNamespace="http://schemas.microsoft.com/office/2006/metadata/properties" ma:root="true" ma:fieldsID="8111e9333a0419b34ebe6a4e5cf56b31" ns2:_="">
    <xsd:import namespace="e4988da5-66e0-4896-b4a0-e2243135d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88da5-66e0-4896-b4a0-e2243135d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BDECC-387F-491D-9B56-0A8929294915}">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e4988da5-66e0-4896-b4a0-e2243135dd89"/>
    <ds:schemaRef ds:uri="http://www.w3.org/XML/1998/namespace"/>
  </ds:schemaRefs>
</ds:datastoreItem>
</file>

<file path=customXml/itemProps2.xml><?xml version="1.0" encoding="utf-8"?>
<ds:datastoreItem xmlns:ds="http://schemas.openxmlformats.org/officeDocument/2006/customXml" ds:itemID="{C1C08275-5A1C-4577-B482-B5574F575E92}">
  <ds:schemaRefs>
    <ds:schemaRef ds:uri="http://schemas.microsoft.com/sharepoint/v3/contenttype/forms"/>
  </ds:schemaRefs>
</ds:datastoreItem>
</file>

<file path=customXml/itemProps3.xml><?xml version="1.0" encoding="utf-8"?>
<ds:datastoreItem xmlns:ds="http://schemas.openxmlformats.org/officeDocument/2006/customXml" ds:itemID="{2DA6E795-F1BE-4AC2-8DDD-A8D3D7CFD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88da5-66e0-4896-b4a0-e2243135d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4216</TotalTime>
  <Words>1451</Words>
  <Application>Microsoft Office PowerPoint</Application>
  <PresentationFormat>Widescreen</PresentationFormat>
  <Paragraphs>360</Paragraphs>
  <Slides>20</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2" baseType="lpstr">
      <vt:lpstr>Arial</vt:lpstr>
      <vt:lpstr>Calibri</vt:lpstr>
      <vt:lpstr>Calibri Light</vt:lpstr>
      <vt:lpstr>Comic Sans MS</vt:lpstr>
      <vt:lpstr>open-sans</vt:lpstr>
      <vt:lpstr>Segoe UI</vt:lpstr>
      <vt:lpstr>Symbol</vt:lpstr>
      <vt:lpstr>Times New Roman</vt:lpstr>
      <vt:lpstr>wf_segoe-ui_normal</vt:lpstr>
      <vt:lpstr>Office Theme</vt:lpstr>
      <vt:lpstr>Document</vt:lpstr>
      <vt:lpstr>Presentation</vt:lpstr>
      <vt:lpstr>     Linlithgow Bridge Primary School    P5 REMOTE LEARNING  WEEKLY DIARY   w/c Monday 1st March 2021   </vt:lpstr>
      <vt:lpstr> ONLINE LESSONS  for week commencing Monday 1st March 2021                                                       </vt:lpstr>
      <vt:lpstr>PowerPoint Presentation</vt:lpstr>
      <vt:lpstr> </vt:lpstr>
      <vt:lpstr>GRAMMAR AND PUNCTUATION  </vt:lpstr>
      <vt:lpstr>COMPREHENSION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READING It is important that you continue to read fiction as much as you can.  Next week we will focus on our personal reading.</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11.01.21</dc:title>
  <dc:creator>Mrs Peters</dc:creator>
  <cp:lastModifiedBy>Mrs Peters</cp:lastModifiedBy>
  <cp:revision>271</cp:revision>
  <cp:lastPrinted>2021-01-27T10:28:35Z</cp:lastPrinted>
  <dcterms:created xsi:type="dcterms:W3CDTF">2021-01-08T18:04:58Z</dcterms:created>
  <dcterms:modified xsi:type="dcterms:W3CDTF">2021-02-28T18:59:13Z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0x010100F11215CD17B52047BFFC96820279097E</vt:lpwstr>
  </property>
</Properties>
</file>