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4"/>
  </p:sldMasterIdLst>
  <p:notesMasterIdLst>
    <p:notesMasterId r:id="rId25"/>
  </p:notesMasterIdLst>
  <p:sldIdLst>
    <p:sldId id="290" r:id="rId5"/>
    <p:sldId id="281" r:id="rId6"/>
    <p:sldId id="313" r:id="rId7"/>
    <p:sldId id="316" r:id="rId8"/>
    <p:sldId id="315" r:id="rId9"/>
    <p:sldId id="297" r:id="rId10"/>
    <p:sldId id="317" r:id="rId11"/>
    <p:sldId id="307" r:id="rId12"/>
    <p:sldId id="261" r:id="rId13"/>
    <p:sldId id="271" r:id="rId14"/>
    <p:sldId id="308" r:id="rId15"/>
    <p:sldId id="310" r:id="rId16"/>
    <p:sldId id="286" r:id="rId17"/>
    <p:sldId id="318" r:id="rId18"/>
    <p:sldId id="291" r:id="rId19"/>
    <p:sldId id="312" r:id="rId20"/>
    <p:sldId id="309" r:id="rId21"/>
    <p:sldId id="302" r:id="rId22"/>
    <p:sldId id="272" r:id="rId23"/>
    <p:sldId id="288" r:id="rId2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F4FC"/>
    <a:srgbClr val="FBF9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F1D5D4-F55C-42E5-B62E-2FA7CE88CAAB}" v="3" dt="2021-01-19T14:04:37.861"/>
    <p1510:client id="{7A12E5D5-083E-4849-AC72-897406BDB6A6}" v="19" dt="2021-01-13T08:30:30.578"/>
    <p1510:client id="{7D77B647-A356-4729-94F2-C28C774B745C}" v="297" dt="2021-01-13T08:16:39.5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00"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s Peters" userId="S::wljane.peters@glow.sch.uk::8483e8a8-2af4-4994-9b28-b301c9ce7e9c" providerId="AD" clId="Web-{7A12E5D5-083E-4849-AC72-897406BDB6A6}"/>
    <pc:docChg chg="modSld">
      <pc:chgData name="Mrs Peters" userId="S::wljane.peters@glow.sch.uk::8483e8a8-2af4-4994-9b28-b301c9ce7e9c" providerId="AD" clId="Web-{7A12E5D5-083E-4849-AC72-897406BDB6A6}" dt="2021-01-13T08:30:30.172" v="8" actId="20577"/>
      <pc:docMkLst>
        <pc:docMk/>
      </pc:docMkLst>
      <pc:sldChg chg="modSp">
        <pc:chgData name="Mrs Peters" userId="S::wljane.peters@glow.sch.uk::8483e8a8-2af4-4994-9b28-b301c9ce7e9c" providerId="AD" clId="Web-{7A12E5D5-083E-4849-AC72-897406BDB6A6}" dt="2021-01-13T08:30:30.172" v="8" actId="20577"/>
        <pc:sldMkLst>
          <pc:docMk/>
          <pc:sldMk cId="1532722742" sldId="259"/>
        </pc:sldMkLst>
        <pc:spChg chg="mod">
          <ac:chgData name="Mrs Peters" userId="S::wljane.peters@glow.sch.uk::8483e8a8-2af4-4994-9b28-b301c9ce7e9c" providerId="AD" clId="Web-{7A12E5D5-083E-4849-AC72-897406BDB6A6}" dt="2021-01-13T08:30:30.172" v="8" actId="20577"/>
          <ac:spMkLst>
            <pc:docMk/>
            <pc:sldMk cId="1532722742" sldId="259"/>
            <ac:spMk id="3" creationId="{00000000-0000-0000-0000-000000000000}"/>
          </ac:spMkLst>
        </pc:spChg>
      </pc:sldChg>
    </pc:docChg>
  </pc:docChgLst>
  <pc:docChgLst>
    <pc:chgData name="Eloise Levey" userId="S::wlelevey@glow.sch.uk::afb5cf3b-b5b4-458b-8f4d-6494b522e025" providerId="AD" clId="Web-{13F1D5D4-F55C-42E5-B62E-2FA7CE88CAAB}"/>
    <pc:docChg chg="modSld">
      <pc:chgData name="Eloise Levey" userId="S::wlelevey@glow.sch.uk::afb5cf3b-b5b4-458b-8f4d-6494b522e025" providerId="AD" clId="Web-{13F1D5D4-F55C-42E5-B62E-2FA7CE88CAAB}" dt="2021-01-19T14:04:37.861" v="2" actId="1076"/>
      <pc:docMkLst>
        <pc:docMk/>
      </pc:docMkLst>
      <pc:sldChg chg="modSp">
        <pc:chgData name="Eloise Levey" userId="S::wlelevey@glow.sch.uk::afb5cf3b-b5b4-458b-8f4d-6494b522e025" providerId="AD" clId="Web-{13F1D5D4-F55C-42E5-B62E-2FA7CE88CAAB}" dt="2021-01-19T14:04:37.861" v="2" actId="1076"/>
        <pc:sldMkLst>
          <pc:docMk/>
          <pc:sldMk cId="4181148923" sldId="270"/>
        </pc:sldMkLst>
        <pc:spChg chg="mod">
          <ac:chgData name="Eloise Levey" userId="S::wlelevey@glow.sch.uk::afb5cf3b-b5b4-458b-8f4d-6494b522e025" providerId="AD" clId="Web-{13F1D5D4-F55C-42E5-B62E-2FA7CE88CAAB}" dt="2021-01-19T14:04:37.861" v="2" actId="1076"/>
          <ac:spMkLst>
            <pc:docMk/>
            <pc:sldMk cId="4181148923" sldId="270"/>
            <ac:spMk id="2" creationId="{00000000-0000-0000-0000-000000000000}"/>
          </ac:spMkLst>
        </pc:spChg>
      </pc:sldChg>
    </pc:docChg>
  </pc:docChgLst>
  <pc:docChgLst>
    <pc:chgData name="Mrs Peters" userId="S::wljane.peters@glow.sch.uk::8483e8a8-2af4-4994-9b28-b301c9ce7e9c" providerId="AD" clId="Web-{7D77B647-A356-4729-94F2-C28C774B745C}"/>
    <pc:docChg chg="modSld">
      <pc:chgData name="Mrs Peters" userId="S::wljane.peters@glow.sch.uk::8483e8a8-2af4-4994-9b28-b301c9ce7e9c" providerId="AD" clId="Web-{7D77B647-A356-4729-94F2-C28C774B745C}" dt="2021-01-13T08:16:39.573" v="149" actId="20577"/>
      <pc:docMkLst>
        <pc:docMk/>
      </pc:docMkLst>
      <pc:sldChg chg="modSp">
        <pc:chgData name="Mrs Peters" userId="S::wljane.peters@glow.sch.uk::8483e8a8-2af4-4994-9b28-b301c9ce7e9c" providerId="AD" clId="Web-{7D77B647-A356-4729-94F2-C28C774B745C}" dt="2021-01-13T08:16:39.573" v="149" actId="20577"/>
        <pc:sldMkLst>
          <pc:docMk/>
          <pc:sldMk cId="2016835503" sldId="282"/>
        </pc:sldMkLst>
        <pc:spChg chg="mod">
          <ac:chgData name="Mrs Peters" userId="S::wljane.peters@glow.sch.uk::8483e8a8-2af4-4994-9b28-b301c9ce7e9c" providerId="AD" clId="Web-{7D77B647-A356-4729-94F2-C28C774B745C}" dt="2021-01-13T08:16:39.573" v="149" actId="20577"/>
          <ac:spMkLst>
            <pc:docMk/>
            <pc:sldMk cId="2016835503" sldId="282"/>
            <ac:spMk id="3" creationId="{00000000-0000-0000-0000-000000000000}"/>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CCAA0D5-3F2C-4549-AA10-C008141A7ADA}" type="datetimeFigureOut">
              <a:rPr lang="en-GB" smtClean="0"/>
              <a:t>20/02/2021</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A84988C-B490-48AA-8F3A-CF93C961E3C6}" type="slidenum">
              <a:rPr lang="en-GB" smtClean="0"/>
              <a:t>‹#›</a:t>
            </a:fld>
            <a:endParaRPr lang="en-GB"/>
          </a:p>
        </p:txBody>
      </p:sp>
    </p:spTree>
    <p:extLst>
      <p:ext uri="{BB962C8B-B14F-4D97-AF65-F5344CB8AC3E}">
        <p14:creationId xmlns:p14="http://schemas.microsoft.com/office/powerpoint/2010/main" val="3357389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1AB2255-0093-4A29-9F64-A97048BFB2B5}" type="slidenum">
              <a:rPr lang="en-GB" smtClean="0"/>
              <a:t>1</a:t>
            </a:fld>
            <a:endParaRPr lang="en-GB" dirty="0"/>
          </a:p>
        </p:txBody>
      </p:sp>
    </p:spTree>
    <p:extLst>
      <p:ext uri="{BB962C8B-B14F-4D97-AF65-F5344CB8AC3E}">
        <p14:creationId xmlns:p14="http://schemas.microsoft.com/office/powerpoint/2010/main" val="3363522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160EA64-D806-43AC-9DF2-F8C432F32B4C}" type="datetimeFigureOut">
              <a:rPr lang="en-US" smtClean="0"/>
              <a:t>2/20/2021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102273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9F9C37B-1D36-470B-8223-D6C91242EC14}" type="datetimeFigureOut">
              <a:rPr lang="en-US" smtClean="0"/>
              <a:t>2/20/2021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407959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7C6F52A-A82B-47A2-A83A-8C4C91F2D59F}" type="datetimeFigureOut">
              <a:rPr lang="en-US" smtClean="0"/>
              <a:t>2/20/2021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322609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70A7B3-6521-4DCA-87E5-044747A908C1}" type="datetimeFigureOut">
              <a:rPr lang="en-US" smtClean="0"/>
              <a:t>2/20/2021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812091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t>2/20/2021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4067424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B134690-1557-4C89-A502-4959FE7FAD70}" type="datetimeFigureOut">
              <a:rPr lang="en-US" smtClean="0"/>
              <a:t>2/20/2021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7889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160EA64-D806-43AC-9DF2-F8C432F32B4C}" type="datetimeFigureOut">
              <a:rPr lang="en-US" smtClean="0"/>
              <a:t>2/20/2021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26459917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1037C31-9E7A-4F99-8774-A0E530DE1A42}" type="datetimeFigureOut">
              <a:rPr lang="en-US" smtClean="0"/>
              <a:t>2/20/2021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918966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2/20/2021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828343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1BE4249-C0D0-4B06-8692-E8BB871AF643}" type="datetimeFigureOut">
              <a:rPr lang="en-US" smtClean="0"/>
              <a:t>2/20/2021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954975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42B0DB6-F5C7-45FB-8CF3-31B45F9C2DAC}" type="datetimeFigureOut">
              <a:rPr lang="en-US" smtClean="0"/>
              <a:t>2/20/2021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252519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60EA64-D806-43AC-9DF2-F8C432F32B4C}" type="datetimeFigureOut">
              <a:rPr lang="en-US" smtClean="0"/>
              <a:t>2/20/2021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96904665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hyperlink" Target="https://wordwall.net/play/649/928/5748" TargetMode="External"/><Relationship Id="rId2" Type="http://schemas.openxmlformats.org/officeDocument/2006/relationships/hyperlink" Target="https://www.loom.com/share/20f1f7d3edcc4887b3b17ad7c9c77d4f" TargetMode="Externa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hyperlink" Target="https://wordwall.net/play/568/030/1050"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ttps://www.youtube.com/channel/UCAxW1XT0iEJo0TYlRfn6rYQ"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4.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https://www.surveyhero.com/s/ec251c6"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SPELLING/Syllables%20SS.docx" TargetMode="External"/><Relationship Id="rId2" Type="http://schemas.openxmlformats.org/officeDocument/2006/relationships/hyperlink" Target="../SPELLING/Phonemes%20SS.docx" TargetMode="Externa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6855" y="3152604"/>
            <a:ext cx="7449045" cy="1729212"/>
          </a:xfrm>
        </p:spPr>
        <p:txBody>
          <a:bodyPr>
            <a:normAutofit fontScale="90000"/>
          </a:bodyPr>
          <a:lstStyle/>
          <a:p>
            <a:pPr algn="l"/>
            <a:r>
              <a:rPr lang="en-GB" sz="4400" dirty="0"/>
              <a:t/>
            </a:r>
            <a:br>
              <a:rPr lang="en-GB" sz="4400" dirty="0"/>
            </a:br>
            <a:r>
              <a:rPr lang="en-GB" sz="4400" dirty="0"/>
              <a:t/>
            </a:r>
            <a:br>
              <a:rPr lang="en-GB" sz="4400" dirty="0"/>
            </a:br>
            <a:r>
              <a:rPr lang="en-GB" sz="4400" dirty="0"/>
              <a:t/>
            </a:r>
            <a:br>
              <a:rPr lang="en-GB" sz="4400" dirty="0"/>
            </a:br>
            <a:r>
              <a:rPr lang="en-GB" sz="4400" dirty="0"/>
              <a:t/>
            </a:r>
            <a:br>
              <a:rPr lang="en-GB" sz="4400" dirty="0"/>
            </a:br>
            <a:r>
              <a:rPr lang="en-GB" sz="4400" dirty="0"/>
              <a:t/>
            </a:r>
            <a:br>
              <a:rPr lang="en-GB" sz="4400" dirty="0"/>
            </a:br>
            <a:r>
              <a:rPr lang="en-GB" sz="4000" dirty="0">
                <a:latin typeface="Comic Sans MS" panose="030F0702030302020204" pitchFamily="66" charset="0"/>
              </a:rPr>
              <a:t>Linlithgow Bridge Primary School  </a:t>
            </a:r>
            <a:r>
              <a:rPr lang="en-GB" sz="4400" dirty="0">
                <a:latin typeface="Comic Sans MS" panose="030F0702030302020204" pitchFamily="66" charset="0"/>
              </a:rPr>
              <a:t/>
            </a:r>
            <a:br>
              <a:rPr lang="en-GB" sz="4400" dirty="0">
                <a:latin typeface="Comic Sans MS" panose="030F0702030302020204" pitchFamily="66" charset="0"/>
              </a:rPr>
            </a:br>
            <a:r>
              <a:rPr lang="en-GB" sz="4400" dirty="0">
                <a:latin typeface="Comic Sans MS" panose="030F0702030302020204" pitchFamily="66" charset="0"/>
              </a:rPr>
              <a:t/>
            </a:r>
            <a:br>
              <a:rPr lang="en-GB" sz="4400" dirty="0">
                <a:latin typeface="Comic Sans MS" panose="030F0702030302020204" pitchFamily="66" charset="0"/>
              </a:rPr>
            </a:br>
            <a:r>
              <a:rPr lang="en-GB" sz="2200" dirty="0">
                <a:latin typeface="Comic Sans MS" panose="030F0702030302020204" pitchFamily="66" charset="0"/>
              </a:rPr>
              <a:t>P5 REMOTE LEARNING</a:t>
            </a:r>
            <a:r>
              <a:rPr lang="en-GB" sz="4400" dirty="0">
                <a:latin typeface="Comic Sans MS" panose="030F0702030302020204" pitchFamily="66" charset="0"/>
              </a:rPr>
              <a:t/>
            </a:r>
            <a:br>
              <a:rPr lang="en-GB" sz="4400" dirty="0">
                <a:latin typeface="Comic Sans MS" panose="030F0702030302020204" pitchFamily="66" charset="0"/>
              </a:rPr>
            </a:br>
            <a:r>
              <a:rPr lang="en-GB" sz="4400" dirty="0">
                <a:latin typeface="Comic Sans MS" panose="030F0702030302020204" pitchFamily="66" charset="0"/>
              </a:rPr>
              <a:t/>
            </a:r>
            <a:br>
              <a:rPr lang="en-GB" sz="4400" dirty="0">
                <a:latin typeface="Comic Sans MS" panose="030F0702030302020204" pitchFamily="66" charset="0"/>
              </a:rPr>
            </a:br>
            <a:r>
              <a:rPr lang="en-GB" b="1" dirty="0">
                <a:solidFill>
                  <a:srgbClr val="7030A0"/>
                </a:solidFill>
                <a:latin typeface="Comic Sans MS" panose="030F0702030302020204" pitchFamily="66" charset="0"/>
              </a:rPr>
              <a:t>WEEKLY DIARY </a:t>
            </a:r>
            <a:r>
              <a:rPr lang="en-GB" sz="4400" b="1" dirty="0">
                <a:latin typeface="Comic Sans MS" panose="030F0702030302020204" pitchFamily="66" charset="0"/>
              </a:rPr>
              <a:t/>
            </a:r>
            <a:br>
              <a:rPr lang="en-GB" sz="4400" b="1" dirty="0">
                <a:latin typeface="Comic Sans MS" panose="030F0702030302020204" pitchFamily="66" charset="0"/>
              </a:rPr>
            </a:br>
            <a:r>
              <a:rPr lang="en-GB" sz="4400" b="1" dirty="0">
                <a:latin typeface="Comic Sans MS" panose="030F0702030302020204" pitchFamily="66" charset="0"/>
              </a:rPr>
              <a:t> </a:t>
            </a:r>
            <a:r>
              <a:rPr lang="en-GB" sz="3600" b="1" dirty="0">
                <a:latin typeface="Comic Sans MS" panose="030F0702030302020204" pitchFamily="66" charset="0"/>
              </a:rPr>
              <a:t>w/c </a:t>
            </a:r>
            <a:r>
              <a:rPr lang="en-GB" sz="3600" b="1" dirty="0" smtClean="0">
                <a:latin typeface="Comic Sans MS" panose="030F0702030302020204" pitchFamily="66" charset="0"/>
              </a:rPr>
              <a:t>Monday 20</a:t>
            </a:r>
            <a:r>
              <a:rPr lang="en-GB" sz="3600" b="1" baseline="30000" dirty="0" smtClean="0">
                <a:latin typeface="Comic Sans MS" panose="030F0702030302020204" pitchFamily="66" charset="0"/>
              </a:rPr>
              <a:t>th</a:t>
            </a:r>
            <a:r>
              <a:rPr lang="en-GB" sz="3600" b="1" dirty="0" smtClean="0">
                <a:latin typeface="Comic Sans MS" panose="030F0702030302020204" pitchFamily="66" charset="0"/>
              </a:rPr>
              <a:t> February </a:t>
            </a:r>
            <a:r>
              <a:rPr lang="en-GB" sz="3600" b="1" dirty="0">
                <a:latin typeface="Comic Sans MS" panose="030F0702030302020204" pitchFamily="66" charset="0"/>
              </a:rPr>
              <a:t>2021</a:t>
            </a:r>
            <a:r>
              <a:rPr lang="en-GB" sz="3600" dirty="0">
                <a:latin typeface="Comic Sans MS" panose="030F0702030302020204" pitchFamily="66" charset="0"/>
              </a:rPr>
              <a:t/>
            </a:r>
            <a:br>
              <a:rPr lang="en-GB" sz="3600" dirty="0">
                <a:latin typeface="Comic Sans MS" panose="030F0702030302020204" pitchFamily="66" charset="0"/>
              </a:rPr>
            </a:br>
            <a:r>
              <a:rPr lang="en-GB" sz="4400" dirty="0"/>
              <a:t/>
            </a:r>
            <a:br>
              <a:rPr lang="en-GB" sz="4400" dirty="0"/>
            </a:br>
            <a:r>
              <a:rPr lang="en-GB" sz="4400" dirty="0"/>
              <a:t> </a:t>
            </a:r>
          </a:p>
        </p:txBody>
      </p:sp>
      <p:sp>
        <p:nvSpPr>
          <p:cNvPr id="3" name="Subtitle 2"/>
          <p:cNvSpPr>
            <a:spLocks noGrp="1"/>
          </p:cNvSpPr>
          <p:nvPr>
            <p:ph type="subTitle" idx="1"/>
          </p:nvPr>
        </p:nvSpPr>
        <p:spPr>
          <a:xfrm>
            <a:off x="6103302" y="4122421"/>
            <a:ext cx="6293238" cy="2857499"/>
          </a:xfrm>
        </p:spPr>
        <p:txBody>
          <a:bodyPr>
            <a:normAutofit/>
          </a:bodyPr>
          <a:lstStyle/>
          <a:p>
            <a:r>
              <a:rPr lang="en-GB" sz="2000" dirty="0">
                <a:solidFill>
                  <a:schemeClr val="bg1"/>
                </a:solidFill>
              </a:rPr>
              <a:t>                                          </a:t>
            </a:r>
            <a:endParaRPr lang="en-GB" sz="2400" dirty="0">
              <a:solidFill>
                <a:schemeClr val="bg1"/>
              </a:solidFill>
            </a:endParaRPr>
          </a:p>
          <a:p>
            <a:pPr algn="l"/>
            <a:r>
              <a:rPr lang="en-GB" sz="2400" b="1" dirty="0">
                <a:solidFill>
                  <a:schemeClr val="accent1">
                    <a:lumMod val="50000"/>
                  </a:schemeClr>
                </a:solidFill>
              </a:rPr>
              <a:t>                </a:t>
            </a:r>
          </a:p>
          <a:p>
            <a:pPr algn="l"/>
            <a:endParaRPr lang="en-GB" b="1" i="1" dirty="0">
              <a:solidFill>
                <a:schemeClr val="accent1">
                  <a:lumMod val="50000"/>
                </a:schemeClr>
              </a:solidFill>
            </a:endParaRPr>
          </a:p>
          <a:p>
            <a:pPr algn="l"/>
            <a:r>
              <a:rPr lang="en-GB" sz="1200" b="1" i="1" dirty="0">
                <a:solidFill>
                  <a:srgbClr val="7030A0"/>
                </a:solidFill>
                <a:latin typeface="Comic Sans MS" panose="030F0702030302020204" pitchFamily="66" charset="0"/>
              </a:rPr>
              <a:t>TREASURE YESTERDAY</a:t>
            </a:r>
          </a:p>
          <a:p>
            <a:pPr algn="l"/>
            <a:r>
              <a:rPr lang="en-GB" sz="1200" b="1" i="1" dirty="0">
                <a:solidFill>
                  <a:srgbClr val="7030A0"/>
                </a:solidFill>
                <a:latin typeface="Comic Sans MS" panose="030F0702030302020204" pitchFamily="66" charset="0"/>
              </a:rPr>
              <a:t>        LIVE FOR TODAY</a:t>
            </a:r>
          </a:p>
          <a:p>
            <a:pPr algn="l"/>
            <a:r>
              <a:rPr lang="en-GB" sz="1200" b="1" i="1" dirty="0">
                <a:solidFill>
                  <a:srgbClr val="7030A0"/>
                </a:solidFill>
                <a:latin typeface="Comic Sans MS" panose="030F0702030302020204" pitchFamily="66" charset="0"/>
              </a:rPr>
              <a:t>                 DREAM OF TOMORROW</a:t>
            </a:r>
          </a:p>
        </p:txBody>
      </p:sp>
      <p:graphicFrame>
        <p:nvGraphicFramePr>
          <p:cNvPr id="7" name="Object 6"/>
          <p:cNvGraphicFramePr>
            <a:graphicFrameLocks noChangeAspect="1"/>
          </p:cNvGraphicFramePr>
          <p:nvPr>
            <p:extLst>
              <p:ext uri="{D42A27DB-BD31-4B8C-83A1-F6EECF244321}">
                <p14:modId xmlns:p14="http://schemas.microsoft.com/office/powerpoint/2010/main" val="3294715782"/>
              </p:ext>
            </p:extLst>
          </p:nvPr>
        </p:nvGraphicFramePr>
        <p:xfrm>
          <a:off x="9412973" y="4556696"/>
          <a:ext cx="7741919" cy="3445604"/>
        </p:xfrm>
        <a:graphic>
          <a:graphicData uri="http://schemas.openxmlformats.org/presentationml/2006/ole">
            <mc:AlternateContent xmlns:mc="http://schemas.openxmlformats.org/markup-compatibility/2006">
              <mc:Choice xmlns:v="urn:schemas-microsoft-com:vml" Requires="v">
                <p:oleObj spid="_x0000_s6237" name="Document" r:id="rId4" imgW="8059425" imgH="3865355" progId="Word.Document.8">
                  <p:embed/>
                </p:oleObj>
              </mc:Choice>
              <mc:Fallback>
                <p:oleObj name="Document" r:id="rId4" imgW="8059425" imgH="3865355" progId="Word.Document.8">
                  <p:embed/>
                  <p:pic>
                    <p:nvPicPr>
                      <p:cNvPr id="7" name="Object 6"/>
                      <p:cNvPicPr/>
                      <p:nvPr/>
                    </p:nvPicPr>
                    <p:blipFill>
                      <a:blip r:embed="rId5"/>
                      <a:stretch>
                        <a:fillRect/>
                      </a:stretch>
                    </p:blipFill>
                    <p:spPr>
                      <a:xfrm>
                        <a:off x="9412973" y="4556696"/>
                        <a:ext cx="7741919" cy="3445604"/>
                      </a:xfrm>
                      <a:prstGeom prst="rect">
                        <a:avLst/>
                      </a:prstGeom>
                    </p:spPr>
                  </p:pic>
                </p:oleObj>
              </mc:Fallback>
            </mc:AlternateContent>
          </a:graphicData>
        </a:graphic>
      </p:graphicFrame>
    </p:spTree>
    <p:extLst>
      <p:ext uri="{BB962C8B-B14F-4D97-AF65-F5344CB8AC3E}">
        <p14:creationId xmlns:p14="http://schemas.microsoft.com/office/powerpoint/2010/main" val="22060514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0" y="3105835"/>
            <a:ext cx="6096000" cy="369332"/>
          </a:xfrm>
          <a:prstGeom prst="rect">
            <a:avLst/>
          </a:prstGeom>
        </p:spPr>
        <p:txBody>
          <a:bodyPr>
            <a:spAutoFit/>
          </a:bodyPr>
          <a:lstStyle/>
          <a:p>
            <a:endParaRPr lang="en-GB" b="1" i="1" dirty="0">
              <a:latin typeface="Comic Sans MS" panose="030F0702030302020204" pitchFamily="66" charset="0"/>
            </a:endParaRPr>
          </a:p>
        </p:txBody>
      </p:sp>
      <p:sp>
        <p:nvSpPr>
          <p:cNvPr id="5" name="Rectangle 4"/>
          <p:cNvSpPr/>
          <p:nvPr/>
        </p:nvSpPr>
        <p:spPr>
          <a:xfrm>
            <a:off x="441693" y="255657"/>
            <a:ext cx="9748787" cy="2308324"/>
          </a:xfrm>
          <a:prstGeom prst="rect">
            <a:avLst/>
          </a:prstGeom>
        </p:spPr>
        <p:txBody>
          <a:bodyPr wrap="square">
            <a:spAutoFit/>
          </a:bodyPr>
          <a:lstStyle/>
          <a:p>
            <a:r>
              <a:rPr lang="en-GB" sz="3600" b="1" dirty="0" smtClean="0">
                <a:solidFill>
                  <a:srgbClr val="0070C0"/>
                </a:solidFill>
                <a:latin typeface="Times New Roman" panose="02020603050405020304" pitchFamily="18" charset="0"/>
                <a:cs typeface="Times New Roman" panose="02020603050405020304" pitchFamily="18" charset="0"/>
                <a:hlinkClick r:id="rId2"/>
              </a:rPr>
              <a:t>Madame Gordon’s French Lesson on CLOTHES</a:t>
            </a:r>
          </a:p>
          <a:p>
            <a:endParaRPr lang="en-GB" sz="3600" b="1" dirty="0">
              <a:solidFill>
                <a:srgbClr val="0070C0"/>
              </a:solidFill>
              <a:latin typeface="Times New Roman" panose="02020603050405020304" pitchFamily="18" charset="0"/>
              <a:cs typeface="Times New Roman" panose="02020603050405020304" pitchFamily="18" charset="0"/>
              <a:hlinkClick r:id="rId2"/>
            </a:endParaRPr>
          </a:p>
          <a:p>
            <a:r>
              <a:rPr lang="en-GB" b="1" dirty="0" smtClean="0">
                <a:solidFill>
                  <a:srgbClr val="0070C0"/>
                </a:solidFill>
                <a:latin typeface="Times New Roman" panose="02020603050405020304" pitchFamily="18" charset="0"/>
                <a:cs typeface="Times New Roman" panose="02020603050405020304" pitchFamily="18" charset="0"/>
                <a:hlinkClick r:id="rId2"/>
              </a:rPr>
              <a:t>Please watch and listen to the lesson – click below and then watch the other videos.</a:t>
            </a:r>
          </a:p>
          <a:p>
            <a:endParaRPr lang="en-GB" dirty="0">
              <a:hlinkClick r:id="rId2"/>
            </a:endParaRPr>
          </a:p>
          <a:p>
            <a:endParaRPr lang="en-GB" dirty="0" smtClean="0">
              <a:hlinkClick r:id="rId2"/>
            </a:endParaRPr>
          </a:p>
          <a:p>
            <a:r>
              <a:rPr lang="en-GB" dirty="0" smtClean="0">
                <a:hlinkClick r:id="rId2"/>
              </a:rPr>
              <a:t>https://www.loom.com/share/20f1f7d3edcc4887b3b17ad7c9c77d4f</a:t>
            </a:r>
            <a:endParaRPr lang="en-GB" dirty="0"/>
          </a:p>
        </p:txBody>
      </p:sp>
      <p:sp>
        <p:nvSpPr>
          <p:cNvPr id="7" name="Rectangle 1"/>
          <p:cNvSpPr>
            <a:spLocks noChangeArrowheads="1"/>
          </p:cNvSpPr>
          <p:nvPr/>
        </p:nvSpPr>
        <p:spPr bwMode="auto">
          <a:xfrm>
            <a:off x="843280" y="5947964"/>
            <a:ext cx="14142720" cy="16927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smtClean="0">
              <a:ln>
                <a:noFill/>
              </a:ln>
              <a:solidFill>
                <a:srgbClr val="201F1E"/>
              </a:solidFill>
              <a:effectLst/>
              <a:latin typeface="Segoe UI" panose="020B0502040204020203" pitchFamily="34" charset="0"/>
              <a:cs typeface="Segoe UI" panose="020B0502040204020203" pitchFamily="34" charset="0"/>
            </a:endParaRPr>
          </a:p>
        </p:txBody>
      </p:sp>
      <p:sp>
        <p:nvSpPr>
          <p:cNvPr id="8" name="Rectangle 7"/>
          <p:cNvSpPr/>
          <p:nvPr/>
        </p:nvSpPr>
        <p:spPr>
          <a:xfrm>
            <a:off x="1254493" y="3085572"/>
            <a:ext cx="5000664" cy="2308324"/>
          </a:xfrm>
          <a:prstGeom prst="rect">
            <a:avLst/>
          </a:prstGeom>
        </p:spPr>
        <p:txBody>
          <a:bodyPr wrap="none">
            <a:spAutoFit/>
          </a:bodyPr>
          <a:lstStyle/>
          <a:p>
            <a:r>
              <a:rPr lang="en-GB" b="1" dirty="0" smtClean="0">
                <a:solidFill>
                  <a:srgbClr val="FF0000"/>
                </a:solidFill>
                <a:hlinkClick r:id="rId3"/>
              </a:rPr>
              <a:t>WORDWALL GAMES – CLICK ON THE LINKS BELOW</a:t>
            </a:r>
          </a:p>
          <a:p>
            <a:endParaRPr lang="en-GB" dirty="0">
              <a:hlinkClick r:id="rId3"/>
            </a:endParaRPr>
          </a:p>
          <a:p>
            <a:r>
              <a:rPr lang="en-GB" dirty="0" smtClean="0">
                <a:hlinkClick r:id="rId3"/>
              </a:rPr>
              <a:t>https</a:t>
            </a:r>
            <a:r>
              <a:rPr lang="en-GB" dirty="0">
                <a:hlinkClick r:id="rId3"/>
              </a:rPr>
              <a:t>://</a:t>
            </a:r>
            <a:r>
              <a:rPr lang="en-GB" dirty="0" smtClean="0">
                <a:hlinkClick r:id="rId3"/>
              </a:rPr>
              <a:t>wordwall.net/play/649/928/5748</a:t>
            </a:r>
            <a:endParaRPr lang="en-GB" dirty="0" smtClean="0"/>
          </a:p>
          <a:p>
            <a:endParaRPr lang="en-GB" dirty="0"/>
          </a:p>
          <a:p>
            <a:r>
              <a:rPr lang="en-GB" dirty="0">
                <a:hlinkClick r:id="rId4"/>
              </a:rPr>
              <a:t>https://</a:t>
            </a:r>
            <a:r>
              <a:rPr lang="en-GB" dirty="0" smtClean="0">
                <a:hlinkClick r:id="rId4"/>
              </a:rPr>
              <a:t>wordwall.net/play/568/030/1050</a:t>
            </a:r>
            <a:endParaRPr lang="en-GB" dirty="0" smtClean="0"/>
          </a:p>
          <a:p>
            <a:endParaRPr lang="en-GB" dirty="0"/>
          </a:p>
          <a:p>
            <a:endParaRPr lang="en-GB" dirty="0" smtClean="0"/>
          </a:p>
          <a:p>
            <a:endParaRPr lang="en-GB" dirty="0"/>
          </a:p>
        </p:txBody>
      </p:sp>
      <p:pic>
        <p:nvPicPr>
          <p:cNvPr id="9" name="Picture 8" descr="CLOTHES – ENGLISH IS COOL"/>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2222" y="1771048"/>
            <a:ext cx="3126338" cy="4176915"/>
          </a:xfrm>
          <a:prstGeom prst="rect">
            <a:avLst/>
          </a:prstGeom>
        </p:spPr>
      </p:pic>
      <p:sp>
        <p:nvSpPr>
          <p:cNvPr id="6" name="Rectangle 5"/>
          <p:cNvSpPr/>
          <p:nvPr/>
        </p:nvSpPr>
        <p:spPr>
          <a:xfrm>
            <a:off x="546674" y="6168594"/>
            <a:ext cx="6160661" cy="369332"/>
          </a:xfrm>
          <a:prstGeom prst="rect">
            <a:avLst/>
          </a:prstGeom>
        </p:spPr>
        <p:txBody>
          <a:bodyPr wrap="none">
            <a:spAutoFit/>
          </a:bodyPr>
          <a:lstStyle/>
          <a:p>
            <a:r>
              <a:rPr lang="en-GB" b="1" i="1" dirty="0">
                <a:solidFill>
                  <a:srgbClr val="FF0000"/>
                </a:solidFill>
                <a:latin typeface="Comic Sans MS" panose="030F0702030302020204" pitchFamily="66" charset="0"/>
              </a:rPr>
              <a:t>Please </a:t>
            </a:r>
            <a:r>
              <a:rPr lang="en-GB" b="1" i="1" dirty="0" smtClean="0">
                <a:solidFill>
                  <a:srgbClr val="FF0000"/>
                </a:solidFill>
                <a:latin typeface="Comic Sans MS" panose="030F0702030302020204" pitchFamily="66" charset="0"/>
              </a:rPr>
              <a:t>go to Assignment to see what your task is.</a:t>
            </a:r>
            <a:r>
              <a:rPr lang="en-GB" b="1" i="1" dirty="0" smtClean="0">
                <a:solidFill>
                  <a:srgbClr val="002060"/>
                </a:solidFill>
                <a:latin typeface="Comic Sans MS" panose="030F0702030302020204" pitchFamily="66" charset="0"/>
              </a:rPr>
              <a:t> </a:t>
            </a:r>
            <a:endParaRPr lang="en-GB" b="1" i="1"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2108970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1144" y="510139"/>
            <a:ext cx="10083851" cy="5632311"/>
          </a:xfrm>
          <a:prstGeom prst="rect">
            <a:avLst/>
          </a:prstGeom>
          <a:noFill/>
        </p:spPr>
        <p:txBody>
          <a:bodyPr wrap="none" rtlCol="0">
            <a:spAutoFit/>
          </a:bodyPr>
          <a:lstStyle/>
          <a:p>
            <a:r>
              <a:rPr lang="en-GB" sz="4000" b="1" dirty="0" smtClean="0">
                <a:solidFill>
                  <a:schemeClr val="accent2">
                    <a:lumMod val="75000"/>
                  </a:schemeClr>
                </a:solidFill>
                <a:latin typeface="Times New Roman" panose="02020603050405020304" pitchFamily="18" charset="0"/>
                <a:cs typeface="Times New Roman" panose="02020603050405020304" pitchFamily="18" charset="0"/>
              </a:rPr>
              <a:t>BRIDGES</a:t>
            </a:r>
          </a:p>
          <a:p>
            <a:endParaRPr lang="en-GB" sz="4000" b="1" dirty="0">
              <a:solidFill>
                <a:schemeClr val="accent2">
                  <a:lumMod val="75000"/>
                </a:schemeClr>
              </a:solidFill>
              <a:latin typeface="Times New Roman" panose="02020603050405020304" pitchFamily="18" charset="0"/>
              <a:cs typeface="Times New Roman" panose="02020603050405020304" pitchFamily="18" charset="0"/>
            </a:endParaRPr>
          </a:p>
          <a:p>
            <a:r>
              <a:rPr lang="en-GB" sz="4000" b="1" dirty="0" smtClean="0">
                <a:solidFill>
                  <a:schemeClr val="accent2">
                    <a:lumMod val="75000"/>
                  </a:schemeClr>
                </a:solidFill>
                <a:latin typeface="Times New Roman" panose="02020603050405020304" pitchFamily="18" charset="0"/>
                <a:cs typeface="Times New Roman" panose="02020603050405020304" pitchFamily="18" charset="0"/>
              </a:rPr>
              <a:t>Week 2 – Beam Bridge</a:t>
            </a:r>
          </a:p>
          <a:p>
            <a:endParaRPr lang="en-GB" sz="4000" b="1" dirty="0">
              <a:solidFill>
                <a:schemeClr val="accent2">
                  <a:lumMod val="75000"/>
                </a:schemeClr>
              </a:solidFill>
              <a:latin typeface="Times New Roman" panose="02020603050405020304" pitchFamily="18" charset="0"/>
              <a:cs typeface="Times New Roman" panose="02020603050405020304" pitchFamily="18" charset="0"/>
            </a:endParaRPr>
          </a:p>
          <a:p>
            <a:r>
              <a:rPr lang="en-GB" sz="4000" b="1" dirty="0" smtClean="0">
                <a:latin typeface="Times New Roman" panose="02020603050405020304" pitchFamily="18" charset="0"/>
                <a:cs typeface="Times New Roman" panose="02020603050405020304" pitchFamily="18" charset="0"/>
              </a:rPr>
              <a:t>Please go to Assignments to find out what </a:t>
            </a:r>
          </a:p>
          <a:p>
            <a:r>
              <a:rPr lang="en-GB" sz="4000" b="1" dirty="0">
                <a:latin typeface="Times New Roman" panose="02020603050405020304" pitchFamily="18" charset="0"/>
                <a:cs typeface="Times New Roman" panose="02020603050405020304" pitchFamily="18" charset="0"/>
              </a:rPr>
              <a:t>y</a:t>
            </a:r>
            <a:r>
              <a:rPr lang="en-GB" sz="4000" b="1" dirty="0" smtClean="0">
                <a:latin typeface="Times New Roman" panose="02020603050405020304" pitchFamily="18" charset="0"/>
                <a:cs typeface="Times New Roman" panose="02020603050405020304" pitchFamily="18" charset="0"/>
              </a:rPr>
              <a:t>our task is for this week.</a:t>
            </a:r>
          </a:p>
          <a:p>
            <a:endParaRPr lang="en-GB" sz="4000" b="1" dirty="0">
              <a:latin typeface="Times New Roman" panose="02020603050405020304" pitchFamily="18" charset="0"/>
              <a:cs typeface="Times New Roman" panose="02020603050405020304" pitchFamily="18" charset="0"/>
            </a:endParaRPr>
          </a:p>
          <a:p>
            <a:r>
              <a:rPr lang="en-GB" sz="4000" b="1" dirty="0" smtClean="0">
                <a:solidFill>
                  <a:schemeClr val="accent2">
                    <a:lumMod val="75000"/>
                  </a:schemeClr>
                </a:solidFill>
                <a:latin typeface="Times New Roman" panose="02020603050405020304" pitchFamily="18" charset="0"/>
                <a:cs typeface="Times New Roman" panose="02020603050405020304" pitchFamily="18" charset="0"/>
              </a:rPr>
              <a:t>At our Friday meeting we </a:t>
            </a:r>
            <a:r>
              <a:rPr lang="en-GB" sz="4000" b="1" dirty="0" smtClean="0">
                <a:solidFill>
                  <a:schemeClr val="accent2">
                    <a:lumMod val="75000"/>
                  </a:schemeClr>
                </a:solidFill>
                <a:latin typeface="Times New Roman" panose="02020603050405020304" pitchFamily="18" charset="0"/>
                <a:cs typeface="Times New Roman" panose="02020603050405020304" pitchFamily="18" charset="0"/>
              </a:rPr>
              <a:t> will share how we </a:t>
            </a:r>
          </a:p>
          <a:p>
            <a:r>
              <a:rPr lang="en-GB" sz="4000" b="1" dirty="0">
                <a:solidFill>
                  <a:schemeClr val="accent2">
                    <a:lumMod val="75000"/>
                  </a:schemeClr>
                </a:solidFill>
                <a:latin typeface="Times New Roman" panose="02020603050405020304" pitchFamily="18" charset="0"/>
                <a:cs typeface="Times New Roman" panose="02020603050405020304" pitchFamily="18" charset="0"/>
              </a:rPr>
              <a:t>c</a:t>
            </a:r>
            <a:r>
              <a:rPr lang="en-GB" sz="4000" b="1" dirty="0" smtClean="0">
                <a:solidFill>
                  <a:schemeClr val="accent2">
                    <a:lumMod val="75000"/>
                  </a:schemeClr>
                </a:solidFill>
                <a:latin typeface="Times New Roman" panose="02020603050405020304" pitchFamily="18" charset="0"/>
                <a:cs typeface="Times New Roman" panose="02020603050405020304" pitchFamily="18" charset="0"/>
              </a:rPr>
              <a:t>ompleted our task</a:t>
            </a:r>
            <a:r>
              <a:rPr lang="en-GB" sz="4000" b="1" dirty="0" smtClean="0">
                <a:solidFill>
                  <a:schemeClr val="accent2">
                    <a:lumMod val="75000"/>
                  </a:schemeClr>
                </a:solidFill>
                <a:latin typeface="Times New Roman" panose="02020603050405020304" pitchFamily="18" charset="0"/>
                <a:cs typeface="Times New Roman" panose="02020603050405020304" pitchFamily="18" charset="0"/>
              </a:rPr>
              <a:t>.</a:t>
            </a:r>
            <a:endParaRPr lang="en-GB" sz="40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2491" y="1108109"/>
            <a:ext cx="2857500" cy="1600200"/>
          </a:xfrm>
          <a:prstGeom prst="rect">
            <a:avLst/>
          </a:prstGeom>
        </p:spPr>
      </p:pic>
    </p:spTree>
    <p:extLst>
      <p:ext uri="{BB962C8B-B14F-4D97-AF65-F5344CB8AC3E}">
        <p14:creationId xmlns:p14="http://schemas.microsoft.com/office/powerpoint/2010/main" val="29418031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yal Zoological Society of Scotland - Wikipedi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511" y="821519"/>
            <a:ext cx="6002153" cy="2355845"/>
          </a:xfrm>
          <a:prstGeom prst="rect">
            <a:avLst/>
          </a:prstGeom>
        </p:spPr>
      </p:pic>
      <p:sp>
        <p:nvSpPr>
          <p:cNvPr id="3" name="TextBox 2"/>
          <p:cNvSpPr txBox="1"/>
          <p:nvPr/>
        </p:nvSpPr>
        <p:spPr>
          <a:xfrm>
            <a:off x="885525" y="3330341"/>
            <a:ext cx="9292122" cy="3323987"/>
          </a:xfrm>
          <a:prstGeom prst="rect">
            <a:avLst/>
          </a:prstGeom>
          <a:noFill/>
        </p:spPr>
        <p:txBody>
          <a:bodyPr wrap="square" rtlCol="0">
            <a:spAutoFit/>
          </a:bodyPr>
          <a:lstStyle/>
          <a:p>
            <a:endParaRPr lang="en-GB" dirty="0" smtClean="0"/>
          </a:p>
          <a:p>
            <a:endParaRPr lang="en-GB" dirty="0"/>
          </a:p>
          <a:p>
            <a:endParaRPr lang="en-GB" dirty="0" smtClean="0"/>
          </a:p>
          <a:p>
            <a:r>
              <a:rPr lang="en-GB" sz="4800" dirty="0" smtClean="0"/>
              <a:t>China’s  Endangered Species- Part 2</a:t>
            </a:r>
          </a:p>
          <a:p>
            <a:endParaRPr lang="en-GB" dirty="0"/>
          </a:p>
          <a:p>
            <a:r>
              <a:rPr lang="en-GB" dirty="0" smtClean="0"/>
              <a:t>The lesson will be on Teams at 10 o’clock on Wednesday 10</a:t>
            </a:r>
            <a:r>
              <a:rPr lang="en-GB" baseline="30000" dirty="0" smtClean="0"/>
              <a:t>th</a:t>
            </a:r>
            <a:r>
              <a:rPr lang="en-GB" dirty="0" smtClean="0"/>
              <a:t> February.  I will send you the link. </a:t>
            </a:r>
            <a:endParaRPr lang="en-GB" dirty="0"/>
          </a:p>
          <a:p>
            <a:endParaRPr lang="en-GB" dirty="0" smtClean="0"/>
          </a:p>
          <a:p>
            <a:endParaRPr lang="en-GB" dirty="0"/>
          </a:p>
          <a:p>
            <a:endParaRPr lang="en-GB" dirty="0"/>
          </a:p>
          <a:p>
            <a:r>
              <a:rPr lang="en-GB" dirty="0"/>
              <a:t> </a:t>
            </a:r>
          </a:p>
        </p:txBody>
      </p:sp>
      <p:sp>
        <p:nvSpPr>
          <p:cNvPr id="4" name="Rectangle 3"/>
          <p:cNvSpPr/>
          <p:nvPr/>
        </p:nvSpPr>
        <p:spPr>
          <a:xfrm>
            <a:off x="632059" y="358492"/>
            <a:ext cx="8502316" cy="646331"/>
          </a:xfrm>
          <a:prstGeom prst="rect">
            <a:avLst/>
          </a:prstGeom>
        </p:spPr>
        <p:txBody>
          <a:bodyPr wrap="square">
            <a:spAutoFit/>
          </a:bodyPr>
          <a:lstStyle/>
          <a:p>
            <a:r>
              <a:rPr lang="en-GB" b="1" i="1" dirty="0">
                <a:solidFill>
                  <a:srgbClr val="7030A0"/>
                </a:solidFill>
                <a:latin typeface="Comic Sans MS" panose="030F0702030302020204" pitchFamily="66" charset="0"/>
              </a:rPr>
              <a:t>Online Lesson – </a:t>
            </a:r>
            <a:r>
              <a:rPr lang="en-GB" b="1" i="1" dirty="0" smtClean="0">
                <a:solidFill>
                  <a:srgbClr val="7030A0"/>
                </a:solidFill>
                <a:latin typeface="Comic Sans MS" panose="030F0702030302020204" pitchFamily="66" charset="0"/>
              </a:rPr>
              <a:t>Wednesday 24th February at 10:00</a:t>
            </a:r>
            <a:endParaRPr lang="en-GB" b="1" i="1" dirty="0">
              <a:solidFill>
                <a:srgbClr val="7030A0"/>
              </a:solidFill>
              <a:latin typeface="Comic Sans MS" panose="030F0702030302020204" pitchFamily="66" charset="0"/>
            </a:endParaRPr>
          </a:p>
          <a:p>
            <a:r>
              <a:rPr lang="en-GB" b="1" i="1" dirty="0" smtClean="0">
                <a:solidFill>
                  <a:srgbClr val="7030A0"/>
                </a:solidFill>
                <a:latin typeface="Comic Sans MS" panose="030F0702030302020204" pitchFamily="66" charset="0"/>
              </a:rPr>
              <a:t> </a:t>
            </a:r>
            <a:endParaRPr lang="en-GB" b="1" i="1" dirty="0">
              <a:solidFill>
                <a:srgbClr val="7030A0"/>
              </a:solidFill>
              <a:latin typeface="Comic Sans MS" panose="030F0702030302020204" pitchFamily="66" charset="0"/>
            </a:endParaRPr>
          </a:p>
        </p:txBody>
      </p:sp>
    </p:spTree>
    <p:extLst>
      <p:ext uri="{BB962C8B-B14F-4D97-AF65-F5344CB8AC3E}">
        <p14:creationId xmlns:p14="http://schemas.microsoft.com/office/powerpoint/2010/main" val="15259418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0658765" cy="12649617"/>
          </a:xfrm>
          <a:prstGeom prst="rect">
            <a:avLst/>
          </a:prstGeom>
          <a:noFill/>
          <a:ln>
            <a:solidFill>
              <a:srgbClr val="90F4FC"/>
            </a:solidFill>
          </a:ln>
        </p:spPr>
        <p:txBody>
          <a:bodyPr wrap="square" rtlCol="0">
            <a:spAutoFit/>
          </a:bodyPr>
          <a:lstStyle/>
          <a:p>
            <a:r>
              <a:rPr lang="en-GB" sz="4000" b="1" dirty="0" smtClean="0">
                <a:solidFill>
                  <a:srgbClr val="00B0F0"/>
                </a:solidFill>
                <a:latin typeface="Comic Sans MS" panose="030F0702030302020204" pitchFamily="66" charset="0"/>
              </a:rPr>
              <a:t>NUMERACY TASK 1</a:t>
            </a:r>
            <a:endParaRPr lang="en-GB" sz="4000" b="1" dirty="0" smtClean="0">
              <a:solidFill>
                <a:srgbClr val="00B0F0"/>
              </a:solidFill>
              <a:latin typeface="Comic Sans MS" panose="030F0702030302020204" pitchFamily="66" charset="0"/>
            </a:endParaRPr>
          </a:p>
          <a:p>
            <a:endParaRPr lang="en-GB" sz="4000" b="1" dirty="0">
              <a:solidFill>
                <a:srgbClr val="00B0F0"/>
              </a:solidFill>
              <a:latin typeface="Comic Sans MS" panose="030F0702030302020204" pitchFamily="66" charset="0"/>
            </a:endParaRPr>
          </a:p>
          <a:p>
            <a:r>
              <a:rPr lang="en-GB" sz="4000" b="1" u="sng" dirty="0" smtClean="0">
                <a:latin typeface="Comic Sans MS" panose="030F0702030302020204" pitchFamily="66" charset="0"/>
              </a:rPr>
              <a:t>FACTORS</a:t>
            </a:r>
          </a:p>
          <a:p>
            <a:endParaRPr lang="en-GB" sz="4000" b="1" u="sng" dirty="0">
              <a:solidFill>
                <a:srgbClr val="00B0F0"/>
              </a:solidFill>
              <a:latin typeface="Comic Sans MS" panose="030F0702030302020204" pitchFamily="66" charset="0"/>
            </a:endParaRPr>
          </a:p>
          <a:p>
            <a:r>
              <a:rPr lang="en-GB" sz="3600" b="1" dirty="0" smtClean="0">
                <a:latin typeface="Comic Sans MS" panose="030F0702030302020204" pitchFamily="66" charset="0"/>
              </a:rPr>
              <a:t>LEARNING </a:t>
            </a:r>
            <a:r>
              <a:rPr lang="en-GB" sz="3600" b="1" dirty="0">
                <a:latin typeface="Comic Sans MS" panose="030F0702030302020204" pitchFamily="66" charset="0"/>
              </a:rPr>
              <a:t>INTENTION</a:t>
            </a:r>
          </a:p>
          <a:p>
            <a:endParaRPr lang="en-GB" sz="2000" dirty="0">
              <a:latin typeface="Comic Sans MS" panose="030F0702030302020204" pitchFamily="66" charset="0"/>
            </a:endParaRPr>
          </a:p>
          <a:p>
            <a:pPr marL="285750" indent="-285750">
              <a:buFont typeface="Arial" panose="020B0604020202020204" pitchFamily="34" charset="0"/>
              <a:buChar char="•"/>
            </a:pPr>
            <a:r>
              <a:rPr lang="en-GB" sz="2000" dirty="0">
                <a:latin typeface="Comic Sans MS" panose="030F0702030302020204" pitchFamily="66" charset="0"/>
              </a:rPr>
              <a:t>To find the factors of a number.</a:t>
            </a:r>
          </a:p>
          <a:p>
            <a:pPr marL="285750" indent="-285750">
              <a:buFont typeface="Arial" panose="020B0604020202020204" pitchFamily="34" charset="0"/>
              <a:buChar char="•"/>
            </a:pPr>
            <a:r>
              <a:rPr lang="en-GB" sz="2000" dirty="0">
                <a:latin typeface="Comic Sans MS" panose="030F0702030302020204" pitchFamily="66" charset="0"/>
              </a:rPr>
              <a:t>To understand the difference between a multiple and a factor.</a:t>
            </a:r>
          </a:p>
          <a:p>
            <a:pPr marL="285750" indent="-285750">
              <a:buFont typeface="Arial" panose="020B0604020202020204" pitchFamily="34" charset="0"/>
              <a:buChar char="•"/>
            </a:pPr>
            <a:endParaRPr lang="en-GB" sz="2000" dirty="0"/>
          </a:p>
          <a:p>
            <a:r>
              <a:rPr lang="en-GB" b="1" dirty="0" smtClean="0">
                <a:latin typeface="Comic Sans MS" panose="030F0702030302020204" pitchFamily="66" charset="0"/>
              </a:rPr>
              <a:t>Differentiated Worksheets.  </a:t>
            </a:r>
            <a:r>
              <a:rPr lang="en-GB" b="1" u="sng" dirty="0" smtClean="0">
                <a:latin typeface="Comic Sans MS" panose="030F0702030302020204" pitchFamily="66" charset="0"/>
              </a:rPr>
              <a:t>Please complete after our Numeracy Lesson on Monday morning.</a:t>
            </a:r>
          </a:p>
          <a:p>
            <a:endParaRPr lang="en-GB" b="1" dirty="0">
              <a:latin typeface="Comic Sans MS" panose="030F0702030302020204" pitchFamily="66" charset="0"/>
            </a:endParaRPr>
          </a:p>
          <a:p>
            <a:endParaRPr lang="en-GB" b="1" u="sng" dirty="0" smtClean="0">
              <a:solidFill>
                <a:srgbClr val="FF0000"/>
              </a:solidFill>
              <a:latin typeface="Comic Sans MS" panose="030F0702030302020204" pitchFamily="66" charset="0"/>
            </a:endParaRPr>
          </a:p>
          <a:p>
            <a:endParaRPr lang="en-GB" b="1" u="sng" dirty="0">
              <a:solidFill>
                <a:srgbClr val="FF0000"/>
              </a:solidFill>
              <a:latin typeface="Comic Sans MS" panose="030F0702030302020204" pitchFamily="66" charset="0"/>
            </a:endParaRPr>
          </a:p>
          <a:p>
            <a:endParaRPr lang="en-GB" b="1" u="sng" dirty="0" smtClean="0">
              <a:solidFill>
                <a:srgbClr val="FF0000"/>
              </a:solidFill>
              <a:latin typeface="Comic Sans MS" panose="030F0702030302020204" pitchFamily="66" charset="0"/>
            </a:endParaRPr>
          </a:p>
          <a:p>
            <a:r>
              <a:rPr lang="en-GB" b="1" u="sng" dirty="0" smtClean="0">
                <a:solidFill>
                  <a:srgbClr val="FF0000"/>
                </a:solidFill>
                <a:latin typeface="Comic Sans MS" panose="030F0702030302020204" pitchFamily="66" charset="0"/>
              </a:rPr>
              <a:t>Please </a:t>
            </a:r>
            <a:r>
              <a:rPr lang="en-GB" b="1" u="sng" dirty="0">
                <a:solidFill>
                  <a:srgbClr val="FF0000"/>
                </a:solidFill>
                <a:latin typeface="Comic Sans MS" panose="030F0702030302020204" pitchFamily="66" charset="0"/>
              </a:rPr>
              <a:t>go to Assignments to find your Task.</a:t>
            </a:r>
          </a:p>
          <a:p>
            <a:endParaRPr lang="en-GB" b="1" dirty="0" smtClean="0">
              <a:latin typeface="Comic Sans MS" panose="030F0702030302020204" pitchFamily="66" charset="0"/>
            </a:endParaRPr>
          </a:p>
          <a:p>
            <a:endParaRPr lang="en-GB" b="1" dirty="0">
              <a:latin typeface="Comic Sans MS" panose="030F0702030302020204" pitchFamily="66" charset="0"/>
            </a:endParaRPr>
          </a:p>
          <a:p>
            <a:endParaRPr lang="en-GB" b="1" i="1" dirty="0" smtClean="0">
              <a:solidFill>
                <a:srgbClr val="FF0000"/>
              </a:solidFill>
              <a:latin typeface="Comic Sans MS" panose="030F0702030302020204" pitchFamily="66" charset="0"/>
            </a:endParaRPr>
          </a:p>
          <a:p>
            <a:endParaRPr lang="en-GB" b="1" i="1" dirty="0">
              <a:solidFill>
                <a:srgbClr val="FF0000"/>
              </a:solidFill>
              <a:latin typeface="Comic Sans MS" panose="030F0702030302020204" pitchFamily="66" charset="0"/>
            </a:endParaRPr>
          </a:p>
          <a:p>
            <a:endParaRPr lang="en-GB" b="1" i="1" dirty="0" smtClean="0">
              <a:solidFill>
                <a:srgbClr val="FF0000"/>
              </a:solidFill>
              <a:latin typeface="Comic Sans MS" panose="030F0702030302020204" pitchFamily="66" charset="0"/>
            </a:endParaRPr>
          </a:p>
          <a:p>
            <a:endParaRPr lang="en-GB" b="1" i="1" dirty="0">
              <a:solidFill>
                <a:srgbClr val="FF0000"/>
              </a:solidFill>
              <a:latin typeface="Comic Sans MS" panose="030F0702030302020204" pitchFamily="66" charset="0"/>
            </a:endParaRPr>
          </a:p>
          <a:p>
            <a:endParaRPr lang="en-GB" b="1" i="1" dirty="0" smtClean="0">
              <a:solidFill>
                <a:srgbClr val="FF0000"/>
              </a:solidFill>
              <a:latin typeface="Comic Sans MS" panose="030F0702030302020204" pitchFamily="66" charset="0"/>
            </a:endParaRPr>
          </a:p>
          <a:p>
            <a:endParaRPr lang="en-GB" b="1" i="1" dirty="0">
              <a:solidFill>
                <a:srgbClr val="FF0000"/>
              </a:solidFill>
              <a:latin typeface="Comic Sans MS" panose="030F0702030302020204" pitchFamily="66" charset="0"/>
            </a:endParaRPr>
          </a:p>
          <a:p>
            <a:endParaRPr lang="en-GB" b="1" i="1" dirty="0" smtClean="0">
              <a:solidFill>
                <a:srgbClr val="FF0000"/>
              </a:solidFill>
              <a:latin typeface="Comic Sans MS" panose="030F0702030302020204" pitchFamily="66" charset="0"/>
            </a:endParaRPr>
          </a:p>
          <a:p>
            <a:endParaRPr lang="en-GB" b="1" i="1" dirty="0">
              <a:solidFill>
                <a:srgbClr val="FF0000"/>
              </a:solidFill>
              <a:latin typeface="Comic Sans MS" panose="030F0702030302020204" pitchFamily="66" charset="0"/>
            </a:endParaRPr>
          </a:p>
          <a:p>
            <a:r>
              <a:rPr lang="en-GB" b="1" i="1" dirty="0" smtClean="0">
                <a:solidFill>
                  <a:srgbClr val="FF0000"/>
                </a:solidFill>
                <a:latin typeface="Comic Sans MS" panose="030F0702030302020204" pitchFamily="66" charset="0"/>
              </a:rPr>
              <a:t>Please </a:t>
            </a:r>
            <a:r>
              <a:rPr lang="en-GB" b="1" i="1" dirty="0">
                <a:solidFill>
                  <a:srgbClr val="FF0000"/>
                </a:solidFill>
                <a:latin typeface="Comic Sans MS" panose="030F0702030302020204" pitchFamily="66" charset="0"/>
              </a:rPr>
              <a:t>upload into </a:t>
            </a:r>
            <a:r>
              <a:rPr lang="en-GB" b="1" i="1" dirty="0" smtClean="0">
                <a:solidFill>
                  <a:srgbClr val="FF0000"/>
                </a:solidFill>
                <a:latin typeface="Comic Sans MS" panose="030F0702030302020204" pitchFamily="66" charset="0"/>
              </a:rPr>
              <a:t>Assignments.</a:t>
            </a:r>
            <a:endParaRPr lang="en-GB" b="1" dirty="0">
              <a:latin typeface="Comic Sans MS" panose="030F0702030302020204" pitchFamily="66" charset="0"/>
            </a:endParaRPr>
          </a:p>
          <a:p>
            <a:endParaRPr lang="en-GB" b="1" dirty="0" smtClean="0">
              <a:latin typeface="Comic Sans MS" panose="030F0702030302020204" pitchFamily="66" charset="0"/>
            </a:endParaRPr>
          </a:p>
          <a:p>
            <a:endParaRPr lang="en-GB" b="1" dirty="0">
              <a:latin typeface="Comic Sans MS" panose="030F0702030302020204" pitchFamily="66" charset="0"/>
            </a:endParaRPr>
          </a:p>
          <a:p>
            <a:endParaRPr lang="en-GB" b="1" dirty="0" smtClean="0">
              <a:latin typeface="Comic Sans MS" panose="030F0702030302020204" pitchFamily="66" charset="0"/>
            </a:endParaRPr>
          </a:p>
          <a:p>
            <a:endParaRPr lang="en-GB" b="1" dirty="0" smtClean="0">
              <a:latin typeface="Comic Sans MS" panose="030F0702030302020204" pitchFamily="66" charset="0"/>
            </a:endParaRPr>
          </a:p>
          <a:p>
            <a:endParaRPr lang="en-GB" b="1" dirty="0">
              <a:latin typeface="Comic Sans MS" panose="030F0702030302020204" pitchFamily="66" charset="0"/>
            </a:endParaRPr>
          </a:p>
          <a:p>
            <a:endParaRPr lang="en-GB" b="1" dirty="0" smtClean="0">
              <a:latin typeface="Comic Sans MS" panose="030F0702030302020204" pitchFamily="66" charset="0"/>
            </a:endParaRPr>
          </a:p>
          <a:p>
            <a:endParaRPr lang="en-GB" b="1" dirty="0">
              <a:latin typeface="Comic Sans MS" panose="030F0702030302020204" pitchFamily="66" charset="0"/>
            </a:endParaRPr>
          </a:p>
          <a:p>
            <a:r>
              <a:rPr lang="en-GB" b="1" dirty="0" smtClean="0">
                <a:latin typeface="Comic Sans MS" panose="030F0702030302020204" pitchFamily="66" charset="0"/>
              </a:rPr>
              <a:t> </a:t>
            </a:r>
          </a:p>
          <a:p>
            <a:endParaRPr lang="en-GB" b="1" u="sng" dirty="0">
              <a:latin typeface="Comic Sans MS" panose="030F0702030302020204" pitchFamily="66" charset="0"/>
            </a:endParaRPr>
          </a:p>
          <a:p>
            <a:endParaRPr lang="en-GB" b="1" u="sng" dirty="0">
              <a:latin typeface="Comic Sans MS" panose="030F0702030302020204" pitchFamily="66" charset="0"/>
            </a:endParaRPr>
          </a:p>
          <a:p>
            <a:endParaRPr lang="en-GB" dirty="0"/>
          </a:p>
          <a:p>
            <a:endParaRPr lang="en-GB" dirty="0"/>
          </a:p>
        </p:txBody>
      </p:sp>
    </p:spTree>
    <p:extLst>
      <p:ext uri="{BB962C8B-B14F-4D97-AF65-F5344CB8AC3E}">
        <p14:creationId xmlns:p14="http://schemas.microsoft.com/office/powerpoint/2010/main" val="17743710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630" y="86627"/>
            <a:ext cx="10658765" cy="11787842"/>
          </a:xfrm>
          <a:prstGeom prst="rect">
            <a:avLst/>
          </a:prstGeom>
          <a:noFill/>
          <a:ln>
            <a:solidFill>
              <a:srgbClr val="90F4FC"/>
            </a:solidFill>
          </a:ln>
        </p:spPr>
        <p:txBody>
          <a:bodyPr wrap="square" rtlCol="0">
            <a:spAutoFit/>
          </a:bodyPr>
          <a:lstStyle/>
          <a:p>
            <a:r>
              <a:rPr lang="en-GB" sz="4000" b="1" dirty="0" smtClean="0">
                <a:solidFill>
                  <a:srgbClr val="00B0F0"/>
                </a:solidFill>
                <a:latin typeface="Comic Sans MS" panose="030F0702030302020204" pitchFamily="66" charset="0"/>
              </a:rPr>
              <a:t>NUMERACY TASK 2</a:t>
            </a:r>
            <a:endParaRPr lang="en-GB" sz="4000" b="1" dirty="0" smtClean="0">
              <a:solidFill>
                <a:srgbClr val="00B0F0"/>
              </a:solidFill>
              <a:latin typeface="Comic Sans MS" panose="030F0702030302020204" pitchFamily="66" charset="0"/>
            </a:endParaRPr>
          </a:p>
          <a:p>
            <a:endParaRPr lang="en-GB" sz="4000" b="1" dirty="0">
              <a:solidFill>
                <a:srgbClr val="00B0F0"/>
              </a:solidFill>
              <a:latin typeface="Comic Sans MS" panose="030F0702030302020204" pitchFamily="66" charset="0"/>
            </a:endParaRPr>
          </a:p>
          <a:p>
            <a:r>
              <a:rPr lang="en-GB" sz="4000" b="1" dirty="0" smtClean="0">
                <a:latin typeface="Comic Sans MS" panose="030F0702030302020204" pitchFamily="66" charset="0"/>
              </a:rPr>
              <a:t>FINDING THE LOWEST COMMON MULTIPLE</a:t>
            </a:r>
          </a:p>
          <a:p>
            <a:endParaRPr lang="en-GB" sz="4000" b="1" dirty="0">
              <a:solidFill>
                <a:srgbClr val="00B0F0"/>
              </a:solidFill>
              <a:latin typeface="Comic Sans MS" panose="030F0702030302020204" pitchFamily="66" charset="0"/>
            </a:endParaRPr>
          </a:p>
          <a:p>
            <a:endParaRPr lang="en-GB" sz="4000" b="1" dirty="0" smtClean="0">
              <a:solidFill>
                <a:srgbClr val="00B0F0"/>
              </a:solidFill>
              <a:latin typeface="Comic Sans MS" panose="030F0702030302020204" pitchFamily="66" charset="0"/>
            </a:endParaRPr>
          </a:p>
          <a:p>
            <a:r>
              <a:rPr lang="en-GB" sz="2400" b="1" dirty="0" smtClean="0">
                <a:latin typeface="Comic Sans MS" panose="030F0702030302020204" pitchFamily="66" charset="0"/>
              </a:rPr>
              <a:t>LI – I can find a multiple of a number and the lowest common multiple (</a:t>
            </a:r>
            <a:r>
              <a:rPr lang="en-GB" sz="2400" b="1" dirty="0" err="1" smtClean="0">
                <a:latin typeface="Comic Sans MS" panose="030F0702030302020204" pitchFamily="66" charset="0"/>
              </a:rPr>
              <a:t>l.c.m</a:t>
            </a:r>
            <a:r>
              <a:rPr lang="en-GB" sz="2400" b="1" dirty="0" smtClean="0">
                <a:latin typeface="Comic Sans MS" panose="030F0702030302020204" pitchFamily="66" charset="0"/>
              </a:rPr>
              <a:t>.) of a set of numbers.</a:t>
            </a:r>
            <a:endParaRPr lang="en-GB" sz="2400" b="1" dirty="0">
              <a:latin typeface="Comic Sans MS" panose="030F0702030302020204" pitchFamily="66" charset="0"/>
            </a:endParaRPr>
          </a:p>
          <a:p>
            <a:endParaRPr lang="en-GB" sz="4000" b="1" u="sng" dirty="0" smtClean="0">
              <a:solidFill>
                <a:srgbClr val="00B0F0"/>
              </a:solidFill>
              <a:latin typeface="Comic Sans MS" panose="030F0702030302020204" pitchFamily="66" charset="0"/>
            </a:endParaRPr>
          </a:p>
          <a:p>
            <a:endParaRPr lang="en-GB" b="1" u="sng" dirty="0">
              <a:latin typeface="Comic Sans MS" panose="030F0702030302020204" pitchFamily="66" charset="0"/>
            </a:endParaRPr>
          </a:p>
          <a:p>
            <a:endParaRPr lang="en-GB" b="1" u="sng" dirty="0" smtClean="0">
              <a:latin typeface="Comic Sans MS" panose="030F0702030302020204" pitchFamily="66" charset="0"/>
            </a:endParaRPr>
          </a:p>
          <a:p>
            <a:endParaRPr lang="en-GB" b="1" u="sng" dirty="0">
              <a:latin typeface="Comic Sans MS" panose="030F0702030302020204" pitchFamily="66" charset="0"/>
            </a:endParaRPr>
          </a:p>
          <a:p>
            <a:r>
              <a:rPr lang="en-GB" b="1" u="sng" dirty="0" smtClean="0">
                <a:solidFill>
                  <a:srgbClr val="FF0000"/>
                </a:solidFill>
                <a:latin typeface="Comic Sans MS" panose="030F0702030302020204" pitchFamily="66" charset="0"/>
              </a:rPr>
              <a:t>Please go to Assignments to find your Task.</a:t>
            </a:r>
            <a:endParaRPr lang="en-GB" b="1" u="sng" dirty="0" smtClean="0">
              <a:solidFill>
                <a:srgbClr val="FF0000"/>
              </a:solidFill>
              <a:latin typeface="Comic Sans MS" panose="030F0702030302020204" pitchFamily="66" charset="0"/>
            </a:endParaRPr>
          </a:p>
          <a:p>
            <a:endParaRPr lang="en-GB" b="1" u="sng" dirty="0">
              <a:latin typeface="Comic Sans MS" panose="030F0702030302020204" pitchFamily="66" charset="0"/>
            </a:endParaRPr>
          </a:p>
          <a:p>
            <a:endParaRPr lang="en-GB" b="1" dirty="0">
              <a:latin typeface="Comic Sans MS" panose="030F0702030302020204" pitchFamily="66" charset="0"/>
            </a:endParaRPr>
          </a:p>
          <a:p>
            <a:endParaRPr lang="en-GB" b="1" i="1" dirty="0" smtClean="0">
              <a:solidFill>
                <a:srgbClr val="FF0000"/>
              </a:solidFill>
              <a:latin typeface="Comic Sans MS" panose="030F0702030302020204" pitchFamily="66" charset="0"/>
            </a:endParaRPr>
          </a:p>
          <a:p>
            <a:endParaRPr lang="en-GB" b="1" i="1" dirty="0">
              <a:solidFill>
                <a:srgbClr val="FF0000"/>
              </a:solidFill>
              <a:latin typeface="Comic Sans MS" panose="030F0702030302020204" pitchFamily="66" charset="0"/>
            </a:endParaRPr>
          </a:p>
          <a:p>
            <a:endParaRPr lang="en-GB" b="1" i="1" dirty="0" smtClean="0">
              <a:solidFill>
                <a:srgbClr val="FF0000"/>
              </a:solidFill>
              <a:latin typeface="Comic Sans MS" panose="030F0702030302020204" pitchFamily="66" charset="0"/>
            </a:endParaRPr>
          </a:p>
          <a:p>
            <a:endParaRPr lang="en-GB" b="1" i="1" dirty="0">
              <a:solidFill>
                <a:srgbClr val="FF0000"/>
              </a:solidFill>
              <a:latin typeface="Comic Sans MS" panose="030F0702030302020204" pitchFamily="66" charset="0"/>
            </a:endParaRPr>
          </a:p>
          <a:p>
            <a:endParaRPr lang="en-GB" b="1" i="1" dirty="0" smtClean="0">
              <a:solidFill>
                <a:srgbClr val="FF0000"/>
              </a:solidFill>
              <a:latin typeface="Comic Sans MS" panose="030F0702030302020204" pitchFamily="66" charset="0"/>
            </a:endParaRPr>
          </a:p>
          <a:p>
            <a:endParaRPr lang="en-GB" b="1" dirty="0" smtClean="0">
              <a:latin typeface="Comic Sans MS" panose="030F0702030302020204" pitchFamily="66" charset="0"/>
            </a:endParaRPr>
          </a:p>
          <a:p>
            <a:endParaRPr lang="en-GB" b="1" dirty="0">
              <a:latin typeface="Comic Sans MS" panose="030F0702030302020204" pitchFamily="66" charset="0"/>
            </a:endParaRPr>
          </a:p>
          <a:p>
            <a:endParaRPr lang="en-GB" b="1" dirty="0" smtClean="0">
              <a:latin typeface="Comic Sans MS" panose="030F0702030302020204" pitchFamily="66" charset="0"/>
            </a:endParaRPr>
          </a:p>
          <a:p>
            <a:endParaRPr lang="en-GB" b="1" dirty="0" smtClean="0">
              <a:latin typeface="Comic Sans MS" panose="030F0702030302020204" pitchFamily="66" charset="0"/>
            </a:endParaRPr>
          </a:p>
          <a:p>
            <a:endParaRPr lang="en-GB" b="1" dirty="0">
              <a:latin typeface="Comic Sans MS" panose="030F0702030302020204" pitchFamily="66" charset="0"/>
            </a:endParaRPr>
          </a:p>
          <a:p>
            <a:endParaRPr lang="en-GB" b="1" dirty="0" smtClean="0">
              <a:latin typeface="Comic Sans MS" panose="030F0702030302020204" pitchFamily="66" charset="0"/>
            </a:endParaRPr>
          </a:p>
          <a:p>
            <a:endParaRPr lang="en-GB" b="1" dirty="0">
              <a:latin typeface="Comic Sans MS" panose="030F0702030302020204" pitchFamily="66" charset="0"/>
            </a:endParaRPr>
          </a:p>
          <a:p>
            <a:r>
              <a:rPr lang="en-GB" b="1" dirty="0" smtClean="0">
                <a:latin typeface="Comic Sans MS" panose="030F0702030302020204" pitchFamily="66" charset="0"/>
              </a:rPr>
              <a:t> </a:t>
            </a:r>
          </a:p>
          <a:p>
            <a:endParaRPr lang="en-GB" b="1" u="sng" dirty="0">
              <a:latin typeface="Comic Sans MS" panose="030F0702030302020204" pitchFamily="66" charset="0"/>
            </a:endParaRPr>
          </a:p>
          <a:p>
            <a:endParaRPr lang="en-GB" b="1" u="sng" dirty="0">
              <a:latin typeface="Comic Sans MS" panose="030F0702030302020204" pitchFamily="66" charset="0"/>
            </a:endParaRPr>
          </a:p>
          <a:p>
            <a:endParaRPr lang="en-GB" dirty="0"/>
          </a:p>
          <a:p>
            <a:endParaRPr lang="en-GB" dirty="0"/>
          </a:p>
        </p:txBody>
      </p:sp>
    </p:spTree>
    <p:extLst>
      <p:ext uri="{BB962C8B-B14F-4D97-AF65-F5344CB8AC3E}">
        <p14:creationId xmlns:p14="http://schemas.microsoft.com/office/powerpoint/2010/main" val="31967360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2632" y="205571"/>
            <a:ext cx="11447549" cy="6894195"/>
          </a:xfrm>
          <a:prstGeom prst="rect">
            <a:avLst/>
          </a:prstGeom>
        </p:spPr>
        <p:txBody>
          <a:bodyPr wrap="square">
            <a:spAutoFit/>
          </a:bodyPr>
          <a:lstStyle/>
          <a:p>
            <a:r>
              <a:rPr lang="en-GB" sz="4000" b="1" dirty="0" smtClean="0">
                <a:solidFill>
                  <a:srgbClr val="00B0F0"/>
                </a:solidFill>
                <a:latin typeface="Comic Sans MS" panose="030F0702030302020204" pitchFamily="66" charset="0"/>
              </a:rPr>
              <a:t>NUMERACY – TASK 3</a:t>
            </a:r>
            <a:endParaRPr lang="en-GB" sz="4000" b="1" dirty="0" smtClean="0">
              <a:solidFill>
                <a:srgbClr val="00B0F0"/>
              </a:solidFill>
              <a:latin typeface="Comic Sans MS" panose="030F0702030302020204" pitchFamily="66" charset="0"/>
            </a:endParaRPr>
          </a:p>
          <a:p>
            <a:endParaRPr lang="en-GB" sz="4000" b="1" dirty="0">
              <a:solidFill>
                <a:srgbClr val="00B0F0"/>
              </a:solidFill>
              <a:latin typeface="Comic Sans MS" panose="030F0702030302020204" pitchFamily="66" charset="0"/>
            </a:endParaRPr>
          </a:p>
          <a:p>
            <a:r>
              <a:rPr lang="en-GB" sz="2800" b="1" u="sng" dirty="0" smtClean="0">
                <a:latin typeface="Comic Sans MS" panose="030F0702030302020204" pitchFamily="66" charset="0"/>
              </a:rPr>
              <a:t>PRIME NUMBERS</a:t>
            </a:r>
          </a:p>
          <a:p>
            <a:endParaRPr lang="en-GB" sz="4000" b="1" u="sng" dirty="0">
              <a:latin typeface="Comic Sans MS" panose="030F0702030302020204" pitchFamily="66" charset="0"/>
            </a:endParaRPr>
          </a:p>
          <a:p>
            <a:pPr fontAlgn="base"/>
            <a:r>
              <a:rPr lang="en-GB" b="1" dirty="0" smtClean="0">
                <a:latin typeface="Comic Sans MS" panose="030F0702030302020204" pitchFamily="66" charset="0"/>
              </a:rPr>
              <a:t>A </a:t>
            </a:r>
            <a:r>
              <a:rPr lang="en-GB" b="1" dirty="0">
                <a:latin typeface="Comic Sans MS" panose="030F0702030302020204" pitchFamily="66" charset="0"/>
              </a:rPr>
              <a:t>prime number is a number greater than </a:t>
            </a:r>
            <a:r>
              <a:rPr lang="en-GB" b="1" dirty="0" smtClean="0">
                <a:latin typeface="Comic Sans MS" panose="030F0702030302020204" pitchFamily="66" charset="0"/>
              </a:rPr>
              <a:t>1, </a:t>
            </a:r>
            <a:r>
              <a:rPr lang="en-GB" b="1" dirty="0">
                <a:latin typeface="Comic Sans MS" panose="030F0702030302020204" pitchFamily="66" charset="0"/>
              </a:rPr>
              <a:t>that cannot be divided evenly by any </a:t>
            </a:r>
            <a:r>
              <a:rPr lang="en-GB" b="1" dirty="0" smtClean="0">
                <a:latin typeface="Comic Sans MS" panose="030F0702030302020204" pitchFamily="66" charset="0"/>
              </a:rPr>
              <a:t>number, </a:t>
            </a:r>
            <a:r>
              <a:rPr lang="en-GB" b="1" dirty="0">
                <a:latin typeface="Comic Sans MS" panose="030F0702030302020204" pitchFamily="66" charset="0"/>
              </a:rPr>
              <a:t>other than itself or 1.</a:t>
            </a:r>
            <a:endParaRPr lang="en-GB" dirty="0">
              <a:latin typeface="Comic Sans MS" panose="030F0702030302020204" pitchFamily="66" charset="0"/>
            </a:endParaRPr>
          </a:p>
          <a:p>
            <a:pPr fontAlgn="base"/>
            <a:endParaRPr lang="en-GB" dirty="0" smtClean="0">
              <a:latin typeface="Comic Sans MS" panose="030F0702030302020204" pitchFamily="66" charset="0"/>
            </a:endParaRPr>
          </a:p>
          <a:p>
            <a:pPr fontAlgn="base"/>
            <a:r>
              <a:rPr lang="en-GB" dirty="0" smtClean="0">
                <a:latin typeface="Comic Sans MS" panose="030F0702030302020204" pitchFamily="66" charset="0"/>
              </a:rPr>
              <a:t>For </a:t>
            </a:r>
            <a:r>
              <a:rPr lang="en-GB" dirty="0">
                <a:latin typeface="Comic Sans MS" panose="030F0702030302020204" pitchFamily="66" charset="0"/>
              </a:rPr>
              <a:t>example: 17 is a prime number because you cannot divide it (without a remainder) by any number except 17 or 1:</a:t>
            </a:r>
          </a:p>
          <a:p>
            <a:pPr fontAlgn="base"/>
            <a:r>
              <a:rPr lang="en-GB" dirty="0">
                <a:latin typeface="Comic Sans MS" panose="030F0702030302020204" pitchFamily="66" charset="0"/>
              </a:rPr>
              <a:t>17 ÷ 17 = 1</a:t>
            </a:r>
          </a:p>
          <a:p>
            <a:pPr fontAlgn="base"/>
            <a:r>
              <a:rPr lang="en-GB" dirty="0">
                <a:latin typeface="Comic Sans MS" panose="030F0702030302020204" pitchFamily="66" charset="0"/>
              </a:rPr>
              <a:t>17 ÷ 1 = </a:t>
            </a:r>
            <a:r>
              <a:rPr lang="en-GB" dirty="0" smtClean="0">
                <a:latin typeface="Comic Sans MS" panose="030F0702030302020204" pitchFamily="66" charset="0"/>
              </a:rPr>
              <a:t>17</a:t>
            </a:r>
          </a:p>
          <a:p>
            <a:pPr fontAlgn="base"/>
            <a:endParaRPr lang="en-GB" sz="4000" b="1" u="sng" dirty="0">
              <a:solidFill>
                <a:srgbClr val="7030A0"/>
              </a:solidFill>
              <a:latin typeface="Comic Sans MS" panose="030F0702030302020204" pitchFamily="66" charset="0"/>
            </a:endParaRPr>
          </a:p>
          <a:p>
            <a:r>
              <a:rPr lang="en-GB" sz="2000" b="1" dirty="0">
                <a:latin typeface="Comic Sans MS" panose="030F0702030302020204" pitchFamily="66" charset="0"/>
              </a:rPr>
              <a:t>Differentiated Worksheets.  Please complete after our Numeracy Lesson on </a:t>
            </a:r>
            <a:r>
              <a:rPr lang="en-GB" sz="2000" b="1" dirty="0" smtClean="0">
                <a:latin typeface="Comic Sans MS" panose="030F0702030302020204" pitchFamily="66" charset="0"/>
              </a:rPr>
              <a:t>Wednesday morning.</a:t>
            </a:r>
            <a:endParaRPr lang="en-GB" sz="2000" b="1" dirty="0">
              <a:latin typeface="Comic Sans MS" panose="030F0702030302020204" pitchFamily="66" charset="0"/>
            </a:endParaRPr>
          </a:p>
          <a:p>
            <a:endParaRPr lang="en-GB" sz="2400" b="1" u="sng" dirty="0" smtClean="0">
              <a:solidFill>
                <a:srgbClr val="FF0000"/>
              </a:solidFill>
              <a:latin typeface="Comic Sans MS" panose="030F0702030302020204" pitchFamily="66" charset="0"/>
            </a:endParaRPr>
          </a:p>
          <a:p>
            <a:r>
              <a:rPr lang="en-GB" sz="2400" b="1" u="sng" dirty="0" smtClean="0">
                <a:solidFill>
                  <a:srgbClr val="FF0000"/>
                </a:solidFill>
                <a:latin typeface="Comic Sans MS" panose="030F0702030302020204" pitchFamily="66" charset="0"/>
              </a:rPr>
              <a:t>Please </a:t>
            </a:r>
            <a:r>
              <a:rPr lang="en-GB" sz="2400" b="1" u="sng" dirty="0">
                <a:solidFill>
                  <a:srgbClr val="FF0000"/>
                </a:solidFill>
                <a:latin typeface="Comic Sans MS" panose="030F0702030302020204" pitchFamily="66" charset="0"/>
              </a:rPr>
              <a:t>go to Assignments to find your Task</a:t>
            </a:r>
            <a:endParaRPr lang="en-GB" sz="2400" b="1" u="sng" dirty="0" smtClean="0">
              <a:solidFill>
                <a:srgbClr val="7030A0"/>
              </a:solidFill>
              <a:latin typeface="Comic Sans MS" panose="030F0702030302020204" pitchFamily="66" charset="0"/>
            </a:endParaRPr>
          </a:p>
          <a:p>
            <a:endParaRPr lang="en-GB" sz="4000" b="1" u="sng" dirty="0" smtClean="0">
              <a:latin typeface="Comic Sans MS" panose="030F0702030302020204" pitchFamily="66" charset="0"/>
            </a:endParaRPr>
          </a:p>
        </p:txBody>
      </p:sp>
      <p:sp>
        <p:nvSpPr>
          <p:cNvPr id="3" name="Rectangle 2"/>
          <p:cNvSpPr/>
          <p:nvPr/>
        </p:nvSpPr>
        <p:spPr>
          <a:xfrm>
            <a:off x="282632" y="5743158"/>
            <a:ext cx="6096000" cy="646331"/>
          </a:xfrm>
          <a:prstGeom prst="rect">
            <a:avLst/>
          </a:prstGeom>
        </p:spPr>
        <p:txBody>
          <a:bodyPr>
            <a:spAutoFit/>
          </a:bodyPr>
          <a:lstStyle/>
          <a:p>
            <a:r>
              <a:rPr lang="en-GB" b="1" i="1" dirty="0" smtClean="0">
                <a:solidFill>
                  <a:srgbClr val="FF0000"/>
                </a:solidFill>
                <a:latin typeface="Comic Sans MS" panose="030F0702030302020204" pitchFamily="66" charset="0"/>
              </a:rPr>
              <a:t>.</a:t>
            </a:r>
            <a:endParaRPr lang="en-GB" b="1" dirty="0">
              <a:latin typeface="Comic Sans MS" panose="030F0702030302020204" pitchFamily="66" charset="0"/>
            </a:endParaRPr>
          </a:p>
          <a:p>
            <a:endParaRPr lang="en-GB" b="1" dirty="0">
              <a:latin typeface="Comic Sans MS" panose="030F0702030302020204" pitchFamily="66" charset="0"/>
            </a:endParaRPr>
          </a:p>
        </p:txBody>
      </p:sp>
      <p:pic>
        <p:nvPicPr>
          <p:cNvPr id="4" name="Picture 3" descr="La Covacha Matemática: Feretería Matemática: Detectar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0899" y="298382"/>
            <a:ext cx="1465793" cy="2263773"/>
          </a:xfrm>
          <a:prstGeom prst="rect">
            <a:avLst/>
          </a:prstGeom>
        </p:spPr>
      </p:pic>
    </p:spTree>
    <p:extLst>
      <p:ext uri="{BB962C8B-B14F-4D97-AF65-F5344CB8AC3E}">
        <p14:creationId xmlns:p14="http://schemas.microsoft.com/office/powerpoint/2010/main" val="37734682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0658765" cy="8987076"/>
          </a:xfrm>
          <a:prstGeom prst="rect">
            <a:avLst/>
          </a:prstGeom>
          <a:noFill/>
          <a:ln>
            <a:solidFill>
              <a:srgbClr val="90F4FC"/>
            </a:solidFill>
          </a:ln>
        </p:spPr>
        <p:txBody>
          <a:bodyPr wrap="square" rtlCol="0">
            <a:spAutoFit/>
          </a:bodyPr>
          <a:lstStyle/>
          <a:p>
            <a:r>
              <a:rPr lang="en-GB" sz="4000" b="1" dirty="0" smtClean="0">
                <a:solidFill>
                  <a:srgbClr val="00B0F0"/>
                </a:solidFill>
                <a:latin typeface="Comic Sans MS" panose="030F0702030302020204" pitchFamily="66" charset="0"/>
              </a:rPr>
              <a:t>NUMERACY – TASK 4</a:t>
            </a:r>
          </a:p>
          <a:p>
            <a:endParaRPr lang="en-GB" sz="4000" b="1" dirty="0">
              <a:solidFill>
                <a:srgbClr val="00B0F0"/>
              </a:solidFill>
              <a:latin typeface="Comic Sans MS" panose="030F0702030302020204" pitchFamily="66" charset="0"/>
            </a:endParaRPr>
          </a:p>
          <a:p>
            <a:r>
              <a:rPr lang="en-GB" sz="4000" b="1" dirty="0" smtClean="0">
                <a:latin typeface="Comic Sans MS" panose="030F0702030302020204" pitchFamily="66" charset="0"/>
              </a:rPr>
              <a:t>PRIME NUMBERS – PROBLEM SOLVING</a:t>
            </a:r>
          </a:p>
          <a:p>
            <a:endParaRPr lang="en-GB" sz="4000" b="1" dirty="0">
              <a:solidFill>
                <a:srgbClr val="00B0F0"/>
              </a:solidFill>
              <a:latin typeface="Comic Sans MS" panose="030F0702030302020204" pitchFamily="66" charset="0"/>
            </a:endParaRPr>
          </a:p>
          <a:p>
            <a:endParaRPr lang="en-GB" sz="4000" b="1" dirty="0" smtClean="0">
              <a:solidFill>
                <a:srgbClr val="00B0F0"/>
              </a:solidFill>
              <a:latin typeface="Comic Sans MS" panose="030F0702030302020204" pitchFamily="66" charset="0"/>
            </a:endParaRPr>
          </a:p>
          <a:p>
            <a:endParaRPr lang="en-GB" b="1" u="sng" dirty="0" smtClean="0">
              <a:solidFill>
                <a:srgbClr val="FF0000"/>
              </a:solidFill>
              <a:latin typeface="Comic Sans MS" panose="030F0702030302020204" pitchFamily="66" charset="0"/>
            </a:endParaRPr>
          </a:p>
          <a:p>
            <a:endParaRPr lang="en-GB" b="1" u="sng" dirty="0">
              <a:solidFill>
                <a:srgbClr val="FF0000"/>
              </a:solidFill>
              <a:latin typeface="Comic Sans MS" panose="030F0702030302020204" pitchFamily="66" charset="0"/>
            </a:endParaRPr>
          </a:p>
          <a:p>
            <a:endParaRPr lang="en-GB" b="1" u="sng" dirty="0" smtClean="0">
              <a:solidFill>
                <a:srgbClr val="FF0000"/>
              </a:solidFill>
              <a:latin typeface="Comic Sans MS" panose="030F0702030302020204" pitchFamily="66" charset="0"/>
            </a:endParaRPr>
          </a:p>
          <a:p>
            <a:endParaRPr lang="en-GB" b="1" u="sng" dirty="0">
              <a:solidFill>
                <a:srgbClr val="FF0000"/>
              </a:solidFill>
              <a:latin typeface="Comic Sans MS" panose="030F0702030302020204" pitchFamily="66" charset="0"/>
            </a:endParaRPr>
          </a:p>
          <a:p>
            <a:endParaRPr lang="en-GB" b="1" u="sng" dirty="0" smtClean="0">
              <a:solidFill>
                <a:srgbClr val="FF0000"/>
              </a:solidFill>
              <a:latin typeface="Comic Sans MS" panose="030F0702030302020204" pitchFamily="66" charset="0"/>
            </a:endParaRPr>
          </a:p>
          <a:p>
            <a:endParaRPr lang="en-GB" b="1" u="sng" dirty="0">
              <a:solidFill>
                <a:srgbClr val="FF0000"/>
              </a:solidFill>
              <a:latin typeface="Comic Sans MS" panose="030F0702030302020204" pitchFamily="66" charset="0"/>
            </a:endParaRPr>
          </a:p>
          <a:p>
            <a:endParaRPr lang="en-GB" b="1" u="sng" dirty="0" smtClean="0">
              <a:solidFill>
                <a:srgbClr val="FF0000"/>
              </a:solidFill>
              <a:latin typeface="Comic Sans MS" panose="030F0702030302020204" pitchFamily="66" charset="0"/>
            </a:endParaRPr>
          </a:p>
          <a:p>
            <a:endParaRPr lang="en-GB" b="1" u="sng" dirty="0">
              <a:solidFill>
                <a:srgbClr val="FF0000"/>
              </a:solidFill>
              <a:latin typeface="Comic Sans MS" panose="030F0702030302020204" pitchFamily="66" charset="0"/>
            </a:endParaRPr>
          </a:p>
          <a:p>
            <a:r>
              <a:rPr lang="en-GB" b="1" u="sng" dirty="0" smtClean="0">
                <a:solidFill>
                  <a:srgbClr val="FF0000"/>
                </a:solidFill>
                <a:latin typeface="Comic Sans MS" panose="030F0702030302020204" pitchFamily="66" charset="0"/>
              </a:rPr>
              <a:t>Please </a:t>
            </a:r>
            <a:r>
              <a:rPr lang="en-GB" b="1" u="sng" dirty="0">
                <a:solidFill>
                  <a:srgbClr val="FF0000"/>
                </a:solidFill>
                <a:latin typeface="Comic Sans MS" panose="030F0702030302020204" pitchFamily="66" charset="0"/>
              </a:rPr>
              <a:t>go to Assignments to find your Task</a:t>
            </a:r>
            <a:r>
              <a:rPr lang="en-GB" b="1" i="1" dirty="0" smtClean="0">
                <a:solidFill>
                  <a:srgbClr val="FF0000"/>
                </a:solidFill>
                <a:latin typeface="Comic Sans MS" panose="030F0702030302020204" pitchFamily="66" charset="0"/>
              </a:rPr>
              <a:t>.</a:t>
            </a:r>
            <a:endParaRPr lang="en-GB" b="1" dirty="0">
              <a:latin typeface="Comic Sans MS" panose="030F0702030302020204" pitchFamily="66" charset="0"/>
            </a:endParaRPr>
          </a:p>
          <a:p>
            <a:endParaRPr lang="en-GB" b="1" dirty="0" smtClean="0">
              <a:latin typeface="Comic Sans MS" panose="030F0702030302020204" pitchFamily="66" charset="0"/>
            </a:endParaRPr>
          </a:p>
          <a:p>
            <a:endParaRPr lang="en-GB" b="1" dirty="0">
              <a:latin typeface="Comic Sans MS" panose="030F0702030302020204" pitchFamily="66" charset="0"/>
            </a:endParaRPr>
          </a:p>
          <a:p>
            <a:endParaRPr lang="en-GB" b="1" dirty="0" smtClean="0">
              <a:latin typeface="Comic Sans MS" panose="030F0702030302020204" pitchFamily="66" charset="0"/>
            </a:endParaRPr>
          </a:p>
          <a:p>
            <a:endParaRPr lang="en-GB" b="1" dirty="0" smtClean="0">
              <a:latin typeface="Comic Sans MS" panose="030F0702030302020204" pitchFamily="66" charset="0"/>
            </a:endParaRPr>
          </a:p>
          <a:p>
            <a:endParaRPr lang="en-GB" b="1" dirty="0">
              <a:latin typeface="Comic Sans MS" panose="030F0702030302020204" pitchFamily="66" charset="0"/>
            </a:endParaRPr>
          </a:p>
          <a:p>
            <a:endParaRPr lang="en-GB" b="1" dirty="0" smtClean="0">
              <a:latin typeface="Comic Sans MS" panose="030F0702030302020204" pitchFamily="66" charset="0"/>
            </a:endParaRPr>
          </a:p>
          <a:p>
            <a:endParaRPr lang="en-GB" b="1" dirty="0">
              <a:latin typeface="Comic Sans MS" panose="030F0702030302020204" pitchFamily="66" charset="0"/>
            </a:endParaRPr>
          </a:p>
          <a:p>
            <a:r>
              <a:rPr lang="en-GB" b="1" dirty="0" smtClean="0">
                <a:latin typeface="Comic Sans MS" panose="030F0702030302020204" pitchFamily="66" charset="0"/>
              </a:rPr>
              <a:t> </a:t>
            </a:r>
          </a:p>
          <a:p>
            <a:endParaRPr lang="en-GB" b="1" u="sng" dirty="0">
              <a:latin typeface="Comic Sans MS" panose="030F0702030302020204" pitchFamily="66" charset="0"/>
            </a:endParaRPr>
          </a:p>
          <a:p>
            <a:endParaRPr lang="en-GB" b="1" u="sng" dirty="0">
              <a:latin typeface="Comic Sans MS" panose="030F0702030302020204" pitchFamily="66" charset="0"/>
            </a:endParaRPr>
          </a:p>
          <a:p>
            <a:endParaRPr lang="en-GB" dirty="0"/>
          </a:p>
          <a:p>
            <a:endParaRPr lang="en-GB" dirty="0"/>
          </a:p>
        </p:txBody>
      </p:sp>
      <p:pic>
        <p:nvPicPr>
          <p:cNvPr id="3" name="Picture 2" descr="The Glitter Clas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5414" y="2202049"/>
            <a:ext cx="3043437" cy="3841814"/>
          </a:xfrm>
          <a:prstGeom prst="rect">
            <a:avLst/>
          </a:prstGeom>
        </p:spPr>
      </p:pic>
    </p:spTree>
    <p:extLst>
      <p:ext uri="{BB962C8B-B14F-4D97-AF65-F5344CB8AC3E}">
        <p14:creationId xmlns:p14="http://schemas.microsoft.com/office/powerpoint/2010/main" val="19855243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145" y="1212623"/>
            <a:ext cx="9144000" cy="5145024"/>
          </a:xfrm>
          <a:prstGeom prst="rect">
            <a:avLst/>
          </a:prstGeom>
        </p:spPr>
      </p:pic>
      <p:sp>
        <p:nvSpPr>
          <p:cNvPr id="3" name="Rectangle 2"/>
          <p:cNvSpPr/>
          <p:nvPr/>
        </p:nvSpPr>
        <p:spPr>
          <a:xfrm>
            <a:off x="4852711" y="3244334"/>
            <a:ext cx="2486578" cy="369332"/>
          </a:xfrm>
          <a:prstGeom prst="rect">
            <a:avLst/>
          </a:prstGeom>
        </p:spPr>
        <p:txBody>
          <a:bodyPr wrap="none">
            <a:spAutoFit/>
          </a:bodyPr>
          <a:lstStyle/>
          <a:p>
            <a:r>
              <a:rPr lang="en-GB" dirty="0">
                <a:solidFill>
                  <a:srgbClr val="00B050"/>
                </a:solidFill>
                <a:latin typeface="Comic Sans MS" panose="030F0702030302020204" pitchFamily="66" charset="0"/>
              </a:rPr>
              <a:t>Health and Wellbeing</a:t>
            </a:r>
          </a:p>
        </p:txBody>
      </p:sp>
      <p:sp>
        <p:nvSpPr>
          <p:cNvPr id="4" name="Rectangle 3"/>
          <p:cNvSpPr/>
          <p:nvPr/>
        </p:nvSpPr>
        <p:spPr>
          <a:xfrm>
            <a:off x="4852711" y="3244334"/>
            <a:ext cx="2486578" cy="369332"/>
          </a:xfrm>
          <a:prstGeom prst="rect">
            <a:avLst/>
          </a:prstGeom>
        </p:spPr>
        <p:txBody>
          <a:bodyPr wrap="none">
            <a:spAutoFit/>
          </a:bodyPr>
          <a:lstStyle/>
          <a:p>
            <a:r>
              <a:rPr lang="en-GB" dirty="0">
                <a:solidFill>
                  <a:srgbClr val="00B050"/>
                </a:solidFill>
                <a:latin typeface="Comic Sans MS" panose="030F0702030302020204" pitchFamily="66" charset="0"/>
              </a:rPr>
              <a:t>Health and Wellbeing</a:t>
            </a:r>
          </a:p>
        </p:txBody>
      </p:sp>
      <p:sp>
        <p:nvSpPr>
          <p:cNvPr id="5" name="Rectangle 4"/>
          <p:cNvSpPr/>
          <p:nvPr/>
        </p:nvSpPr>
        <p:spPr>
          <a:xfrm>
            <a:off x="4852711" y="3244334"/>
            <a:ext cx="2486578" cy="369332"/>
          </a:xfrm>
          <a:prstGeom prst="rect">
            <a:avLst/>
          </a:prstGeom>
        </p:spPr>
        <p:txBody>
          <a:bodyPr wrap="none">
            <a:spAutoFit/>
          </a:bodyPr>
          <a:lstStyle/>
          <a:p>
            <a:r>
              <a:rPr lang="en-GB" dirty="0">
                <a:solidFill>
                  <a:srgbClr val="00B050"/>
                </a:solidFill>
                <a:latin typeface="Comic Sans MS" panose="030F0702030302020204" pitchFamily="66" charset="0"/>
              </a:rPr>
              <a:t>Health and Wellbeing</a:t>
            </a:r>
          </a:p>
        </p:txBody>
      </p:sp>
      <p:sp>
        <p:nvSpPr>
          <p:cNvPr id="6" name="TextBox 5"/>
          <p:cNvSpPr txBox="1"/>
          <p:nvPr/>
        </p:nvSpPr>
        <p:spPr>
          <a:xfrm>
            <a:off x="741145" y="327260"/>
            <a:ext cx="7096815" cy="1200329"/>
          </a:xfrm>
          <a:prstGeom prst="rect">
            <a:avLst/>
          </a:prstGeom>
          <a:noFill/>
        </p:spPr>
        <p:txBody>
          <a:bodyPr wrap="none" rtlCol="0">
            <a:spAutoFit/>
          </a:bodyPr>
          <a:lstStyle/>
          <a:p>
            <a:r>
              <a:rPr lang="en-GB" sz="5400" dirty="0">
                <a:solidFill>
                  <a:srgbClr val="00B050"/>
                </a:solidFill>
                <a:latin typeface="Comic Sans MS" panose="030F0702030302020204" pitchFamily="66" charset="0"/>
              </a:rPr>
              <a:t>Health and Wellbeing</a:t>
            </a:r>
          </a:p>
          <a:p>
            <a:endParaRPr lang="en-GB" dirty="0"/>
          </a:p>
        </p:txBody>
      </p:sp>
    </p:spTree>
    <p:extLst>
      <p:ext uri="{BB962C8B-B14F-4D97-AF65-F5344CB8AC3E}">
        <p14:creationId xmlns:p14="http://schemas.microsoft.com/office/powerpoint/2010/main" val="40611783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2434" y="646035"/>
            <a:ext cx="10042358" cy="7386638"/>
          </a:xfrm>
          <a:prstGeom prst="rect">
            <a:avLst/>
          </a:prstGeom>
        </p:spPr>
        <p:txBody>
          <a:bodyPr wrap="square">
            <a:spAutoFit/>
          </a:bodyPr>
          <a:lstStyle/>
          <a:p>
            <a:r>
              <a:rPr lang="en-GB" sz="4400" dirty="0">
                <a:solidFill>
                  <a:srgbClr val="00B050"/>
                </a:solidFill>
                <a:latin typeface="Comic Sans MS" panose="030F0702030302020204" pitchFamily="66" charset="0"/>
              </a:rPr>
              <a:t>Health and Wellbeing</a:t>
            </a:r>
          </a:p>
          <a:p>
            <a:endParaRPr lang="en-GB" sz="4400" b="1" dirty="0" smtClean="0">
              <a:solidFill>
                <a:srgbClr val="00B0F0"/>
              </a:solidFill>
              <a:latin typeface="Comic Sans MS" panose="030F0702030302020204" pitchFamily="66" charset="0"/>
            </a:endParaRPr>
          </a:p>
          <a:p>
            <a:r>
              <a:rPr lang="en-GB" sz="4400" b="1" dirty="0" smtClean="0">
                <a:solidFill>
                  <a:srgbClr val="00B0F0"/>
                </a:solidFill>
                <a:latin typeface="Comic Sans MS" panose="030F0702030302020204" pitchFamily="66" charset="0"/>
              </a:rPr>
              <a:t>Joe </a:t>
            </a:r>
            <a:r>
              <a:rPr lang="en-GB" sz="4400" b="1" dirty="0">
                <a:solidFill>
                  <a:srgbClr val="00B0F0"/>
                </a:solidFill>
                <a:latin typeface="Comic Sans MS" panose="030F0702030302020204" pitchFamily="66" charset="0"/>
              </a:rPr>
              <a:t>Wicks’ PE </a:t>
            </a:r>
            <a:r>
              <a:rPr lang="en-GB" sz="4400" b="1" dirty="0" smtClean="0">
                <a:solidFill>
                  <a:srgbClr val="00B0F0"/>
                </a:solidFill>
                <a:latin typeface="Comic Sans MS" panose="030F0702030302020204" pitchFamily="66" charset="0"/>
              </a:rPr>
              <a:t>lessons</a:t>
            </a:r>
          </a:p>
          <a:p>
            <a:endParaRPr lang="en-GB" b="1" dirty="0">
              <a:solidFill>
                <a:srgbClr val="343434"/>
              </a:solidFill>
              <a:latin typeface="Comic Sans MS" panose="030F0702030302020204" pitchFamily="66" charset="0"/>
            </a:endParaRPr>
          </a:p>
          <a:p>
            <a:endParaRPr lang="en-GB" b="1" dirty="0" smtClean="0">
              <a:solidFill>
                <a:srgbClr val="343434"/>
              </a:solidFill>
              <a:latin typeface="Comic Sans MS" panose="030F0702030302020204" pitchFamily="66" charset="0"/>
            </a:endParaRPr>
          </a:p>
          <a:p>
            <a:endParaRPr lang="en-GB" b="1" dirty="0" smtClean="0">
              <a:solidFill>
                <a:srgbClr val="343434"/>
              </a:solidFill>
              <a:latin typeface="Comic Sans MS" panose="030F0702030302020204" pitchFamily="66" charset="0"/>
            </a:endParaRPr>
          </a:p>
          <a:p>
            <a:r>
              <a:rPr lang="en-GB" b="1" dirty="0" smtClean="0">
                <a:solidFill>
                  <a:srgbClr val="343434"/>
                </a:solidFill>
                <a:latin typeface="Comic Sans MS" panose="030F0702030302020204" pitchFamily="66" charset="0"/>
              </a:rPr>
              <a:t>This is a great way to start the day.  </a:t>
            </a:r>
            <a:endParaRPr lang="en-GB" b="1" dirty="0">
              <a:solidFill>
                <a:srgbClr val="343434"/>
              </a:solidFill>
              <a:latin typeface="Comic Sans MS" panose="030F0702030302020204" pitchFamily="66" charset="0"/>
            </a:endParaRPr>
          </a:p>
          <a:p>
            <a:endParaRPr lang="en-GB" b="1" dirty="0">
              <a:solidFill>
                <a:srgbClr val="343434"/>
              </a:solidFill>
              <a:latin typeface="Comic Sans MS" panose="030F0702030302020204" pitchFamily="66" charset="0"/>
            </a:endParaRPr>
          </a:p>
          <a:p>
            <a:r>
              <a:rPr lang="en-GB" b="1" dirty="0" smtClean="0">
                <a:solidFill>
                  <a:srgbClr val="343434"/>
                </a:solidFill>
                <a:latin typeface="Comic Sans MS" panose="030F0702030302020204" pitchFamily="66" charset="0"/>
              </a:rPr>
              <a:t>These sessions are </a:t>
            </a:r>
            <a:r>
              <a:rPr lang="en-GB" b="1" dirty="0" smtClean="0">
                <a:latin typeface="Comic Sans MS" panose="030F0702030302020204" pitchFamily="66" charset="0"/>
              </a:rPr>
              <a:t>live </a:t>
            </a:r>
            <a:r>
              <a:rPr lang="en-GB" b="1" dirty="0">
                <a:latin typeface="Comic Sans MS" panose="030F0702030302020204" pitchFamily="66" charset="0"/>
              </a:rPr>
              <a:t>on YouTube on Mondays, Wednesdays and Fridays at </a:t>
            </a:r>
            <a:r>
              <a:rPr lang="en-GB" b="1" dirty="0" smtClean="0">
                <a:latin typeface="Comic Sans MS" panose="030F0702030302020204" pitchFamily="66" charset="0"/>
              </a:rPr>
              <a:t>9am.</a:t>
            </a:r>
            <a:endParaRPr lang="en-GB" b="1" dirty="0">
              <a:latin typeface="Comic Sans MS" panose="030F0702030302020204" pitchFamily="66" charset="0"/>
            </a:endParaRPr>
          </a:p>
          <a:p>
            <a:endParaRPr lang="en-GB" b="1" dirty="0">
              <a:solidFill>
                <a:srgbClr val="343434"/>
              </a:solidFill>
              <a:latin typeface="Comic Sans MS" panose="030F0702030302020204" pitchFamily="66" charset="0"/>
            </a:endParaRPr>
          </a:p>
          <a:p>
            <a:r>
              <a:rPr lang="en-GB" b="1" dirty="0" smtClean="0">
                <a:solidFill>
                  <a:srgbClr val="343434"/>
                </a:solidFill>
                <a:latin typeface="Comic Sans MS" panose="030F0702030302020204" pitchFamily="66" charset="0"/>
              </a:rPr>
              <a:t>They are 20-minutes</a:t>
            </a:r>
            <a:r>
              <a:rPr lang="en-GB" b="1" dirty="0">
                <a:solidFill>
                  <a:srgbClr val="343434"/>
                </a:solidFill>
                <a:latin typeface="Comic Sans MS" panose="030F0702030302020204" pitchFamily="66" charset="0"/>
              </a:rPr>
              <a:t>, half the length of last </a:t>
            </a:r>
            <a:r>
              <a:rPr lang="en-GB" b="1" dirty="0" smtClean="0">
                <a:solidFill>
                  <a:srgbClr val="343434"/>
                </a:solidFill>
                <a:latin typeface="Comic Sans MS" panose="030F0702030302020204" pitchFamily="66" charset="0"/>
              </a:rPr>
              <a:t>lockdown’s sessions.</a:t>
            </a:r>
            <a:endParaRPr lang="en-GB" b="1" dirty="0">
              <a:solidFill>
                <a:srgbClr val="343434"/>
              </a:solidFill>
              <a:latin typeface="Comic Sans MS" panose="030F0702030302020204" pitchFamily="66" charset="0"/>
            </a:endParaRPr>
          </a:p>
          <a:p>
            <a:endParaRPr lang="en-GB" b="1" dirty="0" smtClean="0">
              <a:solidFill>
                <a:srgbClr val="343434"/>
              </a:solidFill>
              <a:latin typeface="Comic Sans MS" panose="030F0702030302020204" pitchFamily="66" charset="0"/>
            </a:endParaRPr>
          </a:p>
          <a:p>
            <a:endParaRPr lang="en-GB" b="1" dirty="0">
              <a:solidFill>
                <a:srgbClr val="343434"/>
              </a:solidFill>
              <a:latin typeface="Comic Sans MS" panose="030F0702030302020204" pitchFamily="66" charset="0"/>
            </a:endParaRPr>
          </a:p>
          <a:p>
            <a:r>
              <a:rPr lang="en-GB" b="1" dirty="0" smtClean="0">
                <a:solidFill>
                  <a:srgbClr val="343434"/>
                </a:solidFill>
                <a:latin typeface="Comic Sans MS" panose="030F0702030302020204" pitchFamily="66" charset="0"/>
              </a:rPr>
              <a:t>They do not </a:t>
            </a:r>
            <a:r>
              <a:rPr lang="en-GB" b="1" dirty="0">
                <a:solidFill>
                  <a:srgbClr val="343434"/>
                </a:solidFill>
                <a:latin typeface="Comic Sans MS" panose="030F0702030302020204" pitchFamily="66" charset="0"/>
              </a:rPr>
              <a:t>require any specialist equipment or large amounts of space</a:t>
            </a:r>
            <a:r>
              <a:rPr lang="en-GB" b="1" dirty="0" smtClean="0">
                <a:solidFill>
                  <a:srgbClr val="343434"/>
                </a:solidFill>
                <a:latin typeface="Comic Sans MS" panose="030F0702030302020204" pitchFamily="66" charset="0"/>
              </a:rPr>
              <a:t>.</a:t>
            </a:r>
          </a:p>
          <a:p>
            <a:endParaRPr lang="en-GB" b="0" i="0" dirty="0">
              <a:solidFill>
                <a:srgbClr val="343434"/>
              </a:solidFill>
              <a:effectLst/>
              <a:latin typeface="Comic Sans MS" panose="030F0702030302020204" pitchFamily="66" charset="0"/>
            </a:endParaRPr>
          </a:p>
          <a:p>
            <a:endParaRPr lang="en-GB" dirty="0" smtClean="0">
              <a:solidFill>
                <a:srgbClr val="343434"/>
              </a:solidFill>
              <a:latin typeface="open-sans"/>
            </a:endParaRPr>
          </a:p>
          <a:p>
            <a:r>
              <a:rPr lang="en-GB" b="0" i="0" dirty="0" smtClean="0">
                <a:solidFill>
                  <a:srgbClr val="343434"/>
                </a:solidFill>
                <a:effectLst/>
                <a:latin typeface="open-sans"/>
                <a:hlinkClick r:id="rId2"/>
              </a:rPr>
              <a:t>ttps://www.youtube.com/channel/UCAxW1XT0iEJo0TYlRfn6rYQ</a:t>
            </a:r>
            <a:endParaRPr lang="en-GB" b="0" i="0" dirty="0">
              <a:solidFill>
                <a:srgbClr val="343434"/>
              </a:solidFill>
              <a:effectLst/>
              <a:latin typeface="open-sans"/>
            </a:endParaRPr>
          </a:p>
          <a:p>
            <a:endParaRPr lang="en-GB" dirty="0" smtClean="0">
              <a:solidFill>
                <a:srgbClr val="343434"/>
              </a:solidFill>
              <a:latin typeface="open-sans"/>
            </a:endParaRPr>
          </a:p>
          <a:p>
            <a:endParaRPr lang="en-GB" b="0" i="0" dirty="0">
              <a:solidFill>
                <a:srgbClr val="343434"/>
              </a:solidFill>
              <a:effectLst/>
              <a:latin typeface="open-sans"/>
            </a:endParaRPr>
          </a:p>
          <a:p>
            <a:endParaRPr lang="en-GB" dirty="0" smtClean="0">
              <a:solidFill>
                <a:srgbClr val="343434"/>
              </a:solidFill>
              <a:latin typeface="open-sans"/>
            </a:endParaRPr>
          </a:p>
          <a:p>
            <a:endParaRPr lang="en-GB" b="0" i="0" dirty="0">
              <a:solidFill>
                <a:srgbClr val="343434"/>
              </a:solidFill>
              <a:effectLst/>
              <a:latin typeface="open-sans"/>
            </a:endParaRPr>
          </a:p>
        </p:txBody>
      </p:sp>
      <p:pic>
        <p:nvPicPr>
          <p:cNvPr id="3" name="Picture 2" descr="Call for free fitness videos to boost exercise during th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5318" y="223786"/>
            <a:ext cx="4514248" cy="2526288"/>
          </a:xfrm>
          <a:prstGeom prst="rect">
            <a:avLst/>
          </a:prstGeom>
        </p:spPr>
      </p:pic>
    </p:spTree>
    <p:extLst>
      <p:ext uri="{BB962C8B-B14F-4D97-AF65-F5344CB8AC3E}">
        <p14:creationId xmlns:p14="http://schemas.microsoft.com/office/powerpoint/2010/main" val="25387693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792197773"/>
              </p:ext>
            </p:extLst>
          </p:nvPr>
        </p:nvGraphicFramePr>
        <p:xfrm>
          <a:off x="629920" y="0"/>
          <a:ext cx="11308080" cy="7150608"/>
        </p:xfrm>
        <a:graphic>
          <a:graphicData uri="http://schemas.openxmlformats.org/drawingml/2006/table">
            <a:tbl>
              <a:tblPr firstRow="1" firstCol="1" bandRow="1" bandCol="1">
                <a:tableStyleId>{5C22544A-7EE6-4342-B048-85BDC9FD1C3A}</a:tableStyleId>
              </a:tblPr>
              <a:tblGrid>
                <a:gridCol w="11308080">
                  <a:extLst>
                    <a:ext uri="{9D8B030D-6E8A-4147-A177-3AD203B41FA5}">
                      <a16:colId xmlns:a16="http://schemas.microsoft.com/office/drawing/2014/main" val="1802525195"/>
                    </a:ext>
                  </a:extLst>
                </a:gridCol>
              </a:tblGrid>
              <a:tr h="224925">
                <a:tc>
                  <a:txBody>
                    <a:bodyPr/>
                    <a:lstStyle/>
                    <a:p>
                      <a:pPr algn="l">
                        <a:lnSpc>
                          <a:spcPct val="115000"/>
                        </a:lnSpc>
                        <a:spcAft>
                          <a:spcPts val="0"/>
                        </a:spcAft>
                      </a:pPr>
                      <a:r>
                        <a:rPr lang="en-US" sz="2400" b="0" kern="1400" dirty="0">
                          <a:solidFill>
                            <a:schemeClr val="tx1"/>
                          </a:solidFill>
                          <a:effectLst/>
                          <a:latin typeface="Comic Sans MS" panose="030F0702030302020204" pitchFamily="66" charset="0"/>
                        </a:rPr>
                        <a:t>CORE WRITING TARGETS</a:t>
                      </a:r>
                      <a:endParaRPr lang="en-GB" sz="2400" b="0" kern="1400" dirty="0">
                        <a:solidFill>
                          <a:schemeClr val="tx1"/>
                        </a:solidFill>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62867" marR="62867" marT="0" marB="0">
                    <a:noFill/>
                  </a:tcPr>
                </a:tc>
                <a:extLst>
                  <a:ext uri="{0D108BD9-81ED-4DB2-BD59-A6C34878D82A}">
                    <a16:rowId xmlns:a16="http://schemas.microsoft.com/office/drawing/2014/main" val="1312188506"/>
                  </a:ext>
                </a:extLst>
              </a:tr>
              <a:tr h="302694">
                <a:tc>
                  <a:txBody>
                    <a:bodyPr/>
                    <a:lstStyle/>
                    <a:p>
                      <a:pPr algn="l">
                        <a:lnSpc>
                          <a:spcPct val="115000"/>
                        </a:lnSpc>
                        <a:spcAft>
                          <a:spcPts val="0"/>
                        </a:spcAft>
                      </a:pPr>
                      <a:r>
                        <a:rPr lang="en-US" sz="2400" b="0" kern="1400" dirty="0">
                          <a:solidFill>
                            <a:schemeClr val="tx1"/>
                          </a:solidFill>
                          <a:effectLst/>
                          <a:latin typeface="Comic Sans MS" panose="030F0702030302020204" pitchFamily="66" charset="0"/>
                        </a:rPr>
                        <a:t>These are your targets for all types of writing!</a:t>
                      </a:r>
                      <a:endParaRPr lang="en-GB" sz="2400" b="0" kern="1400" dirty="0">
                        <a:solidFill>
                          <a:schemeClr val="tx1"/>
                        </a:solidFill>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62867" marR="62867" marT="0" marB="0">
                    <a:noFill/>
                  </a:tcPr>
                </a:tc>
                <a:extLst>
                  <a:ext uri="{0D108BD9-81ED-4DB2-BD59-A6C34878D82A}">
                    <a16:rowId xmlns:a16="http://schemas.microsoft.com/office/drawing/2014/main" val="1161188472"/>
                  </a:ext>
                </a:extLst>
              </a:tr>
              <a:tr h="1349548">
                <a:tc>
                  <a:txBody>
                    <a:bodyPr/>
                    <a:lstStyle/>
                    <a:p>
                      <a:pPr marL="342900" lvl="0" indent="-342900" algn="l">
                        <a:lnSpc>
                          <a:spcPct val="115000"/>
                        </a:lnSpc>
                        <a:spcAft>
                          <a:spcPts val="0"/>
                        </a:spcAft>
                        <a:buFont typeface="Symbol" panose="05050102010706020507" pitchFamily="18" charset="2"/>
                        <a:buChar char=""/>
                        <a:tabLst>
                          <a:tab pos="457200" algn="l"/>
                        </a:tabLst>
                      </a:pPr>
                      <a:r>
                        <a:rPr lang="en-US" sz="2400" b="0" kern="1400" dirty="0">
                          <a:solidFill>
                            <a:schemeClr val="tx1"/>
                          </a:solidFill>
                          <a:effectLst/>
                          <a:latin typeface="Comic Sans MS" panose="030F0702030302020204" pitchFamily="66" charset="0"/>
                        </a:rPr>
                        <a:t>A word about spelling.  When writing your first draft I would recommend that you check your spelling after you have finished your text. This will allow your story to flow.  When you have finished take time to check that have used your spelling rules and strategies for all common words.  You should use a dictionary for more challenging words. </a:t>
                      </a:r>
                      <a:endParaRPr lang="en-GB" sz="2400" b="0" kern="1400" dirty="0">
                        <a:solidFill>
                          <a:schemeClr val="tx1"/>
                        </a:solidFill>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62867" marR="62867" marT="0" marB="0">
                    <a:noFill/>
                  </a:tcPr>
                </a:tc>
                <a:extLst>
                  <a:ext uri="{0D108BD9-81ED-4DB2-BD59-A6C34878D82A}">
                    <a16:rowId xmlns:a16="http://schemas.microsoft.com/office/drawing/2014/main" val="3908270377"/>
                  </a:ext>
                </a:extLst>
              </a:tr>
              <a:tr h="674774">
                <a:tc>
                  <a:txBody>
                    <a:bodyPr/>
                    <a:lstStyle/>
                    <a:p>
                      <a:pPr marL="342900" lvl="0" indent="-342900" algn="l">
                        <a:lnSpc>
                          <a:spcPct val="115000"/>
                        </a:lnSpc>
                        <a:spcAft>
                          <a:spcPts val="0"/>
                        </a:spcAft>
                        <a:buFont typeface="Symbol" panose="05050102010706020507" pitchFamily="18" charset="2"/>
                        <a:buChar char=""/>
                        <a:tabLst>
                          <a:tab pos="457200" algn="l"/>
                        </a:tabLst>
                      </a:pPr>
                      <a:r>
                        <a:rPr lang="en-US" sz="2400" b="0" kern="1400" dirty="0">
                          <a:solidFill>
                            <a:schemeClr val="tx1"/>
                          </a:solidFill>
                          <a:effectLst/>
                          <a:latin typeface="Comic Sans MS" panose="030F0702030302020204" pitchFamily="66" charset="0"/>
                        </a:rPr>
                        <a:t>Confidently and accurately use capital letters, full stops, commas, inverted commas, exclamation marks, question marks and/or apostrophes.</a:t>
                      </a:r>
                      <a:endParaRPr lang="en-GB" sz="2400" b="0" kern="1400" dirty="0">
                        <a:solidFill>
                          <a:schemeClr val="tx1"/>
                        </a:solidFill>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62867" marR="62867" marT="0" marB="0">
                    <a:noFill/>
                  </a:tcPr>
                </a:tc>
                <a:extLst>
                  <a:ext uri="{0D108BD9-81ED-4DB2-BD59-A6C34878D82A}">
                    <a16:rowId xmlns:a16="http://schemas.microsoft.com/office/drawing/2014/main" val="1331684986"/>
                  </a:ext>
                </a:extLst>
              </a:tr>
              <a:tr h="224925">
                <a:tc>
                  <a:txBody>
                    <a:bodyPr/>
                    <a:lstStyle/>
                    <a:p>
                      <a:pPr marL="342900" lvl="0" indent="-342900" algn="l">
                        <a:lnSpc>
                          <a:spcPct val="115000"/>
                        </a:lnSpc>
                        <a:spcAft>
                          <a:spcPts val="0"/>
                        </a:spcAft>
                        <a:buFont typeface="Symbol" panose="05050102010706020507" pitchFamily="18" charset="2"/>
                        <a:buChar char=""/>
                        <a:tabLst>
                          <a:tab pos="457200" algn="l"/>
                        </a:tabLst>
                      </a:pPr>
                      <a:r>
                        <a:rPr lang="en-US" sz="2400" b="0" kern="1400" dirty="0">
                          <a:solidFill>
                            <a:schemeClr val="tx1"/>
                          </a:solidFill>
                          <a:effectLst/>
                          <a:latin typeface="Comic Sans MS" panose="030F0702030302020204" pitchFamily="66" charset="0"/>
                        </a:rPr>
                        <a:t>Use sentences of different lengths and complexity.</a:t>
                      </a:r>
                      <a:endParaRPr lang="en-GB" sz="2400" b="0" kern="1400" dirty="0">
                        <a:solidFill>
                          <a:schemeClr val="tx1"/>
                        </a:solidFill>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62867" marR="62867" marT="0" marB="0">
                    <a:noFill/>
                  </a:tcPr>
                </a:tc>
                <a:extLst>
                  <a:ext uri="{0D108BD9-81ED-4DB2-BD59-A6C34878D82A}">
                    <a16:rowId xmlns:a16="http://schemas.microsoft.com/office/drawing/2014/main" val="816782870"/>
                  </a:ext>
                </a:extLst>
              </a:tr>
              <a:tr h="224925">
                <a:tc>
                  <a:txBody>
                    <a:bodyPr/>
                    <a:lstStyle/>
                    <a:p>
                      <a:pPr marL="342900" lvl="0" indent="-342900" algn="l">
                        <a:lnSpc>
                          <a:spcPct val="115000"/>
                        </a:lnSpc>
                        <a:spcAft>
                          <a:spcPts val="0"/>
                        </a:spcAft>
                        <a:buFont typeface="Symbol" panose="05050102010706020507" pitchFamily="18" charset="2"/>
                        <a:buChar char=""/>
                        <a:tabLst>
                          <a:tab pos="457200" algn="l"/>
                        </a:tabLst>
                      </a:pPr>
                      <a:r>
                        <a:rPr lang="en-US" sz="2400" b="0" kern="1400" dirty="0">
                          <a:solidFill>
                            <a:schemeClr val="tx1"/>
                          </a:solidFill>
                          <a:effectLst/>
                          <a:latin typeface="Comic Sans MS" panose="030F0702030302020204" pitchFamily="66" charset="0"/>
                        </a:rPr>
                        <a:t>Use challenging vocabulary for description and openers.</a:t>
                      </a:r>
                      <a:endParaRPr lang="en-GB" sz="2400" b="0" kern="1400" dirty="0">
                        <a:solidFill>
                          <a:schemeClr val="tx1"/>
                        </a:solidFill>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62867" marR="62867" marT="0" marB="0">
                    <a:noFill/>
                  </a:tcPr>
                </a:tc>
                <a:extLst>
                  <a:ext uri="{0D108BD9-81ED-4DB2-BD59-A6C34878D82A}">
                    <a16:rowId xmlns:a16="http://schemas.microsoft.com/office/drawing/2014/main" val="1781228591"/>
                  </a:ext>
                </a:extLst>
              </a:tr>
              <a:tr h="449849">
                <a:tc>
                  <a:txBody>
                    <a:bodyPr/>
                    <a:lstStyle/>
                    <a:p>
                      <a:pPr marL="342900" lvl="0" indent="-342900" algn="l">
                        <a:lnSpc>
                          <a:spcPct val="115000"/>
                        </a:lnSpc>
                        <a:spcAft>
                          <a:spcPts val="0"/>
                        </a:spcAft>
                        <a:buFont typeface="Symbol" panose="05050102010706020507" pitchFamily="18" charset="2"/>
                        <a:buChar char=""/>
                        <a:tabLst>
                          <a:tab pos="457200" algn="l"/>
                        </a:tabLst>
                      </a:pPr>
                      <a:r>
                        <a:rPr lang="en-US" sz="2400" b="0" kern="1400" dirty="0">
                          <a:solidFill>
                            <a:schemeClr val="tx1"/>
                          </a:solidFill>
                          <a:effectLst/>
                          <a:latin typeface="Comic Sans MS" panose="030F0702030302020204" pitchFamily="66" charset="0"/>
                        </a:rPr>
                        <a:t>Ensure sentences are grammatically accurate, nouns, verbs and tenses agree.</a:t>
                      </a:r>
                      <a:endParaRPr lang="en-GB" sz="2400" b="0" kern="1400" dirty="0">
                        <a:solidFill>
                          <a:schemeClr val="tx1"/>
                        </a:solidFill>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62867" marR="62867" marT="0" marB="0">
                    <a:noFill/>
                  </a:tcPr>
                </a:tc>
                <a:extLst>
                  <a:ext uri="{0D108BD9-81ED-4DB2-BD59-A6C34878D82A}">
                    <a16:rowId xmlns:a16="http://schemas.microsoft.com/office/drawing/2014/main" val="1446537677"/>
                  </a:ext>
                </a:extLst>
              </a:tr>
              <a:tr h="224925">
                <a:tc>
                  <a:txBody>
                    <a:bodyPr/>
                    <a:lstStyle/>
                    <a:p>
                      <a:pPr marL="342900" lvl="0" indent="-342900" algn="l">
                        <a:lnSpc>
                          <a:spcPct val="115000"/>
                        </a:lnSpc>
                        <a:spcAft>
                          <a:spcPts val="0"/>
                        </a:spcAft>
                        <a:buFont typeface="Symbol" panose="05050102010706020507" pitchFamily="18" charset="2"/>
                        <a:buChar char=""/>
                        <a:tabLst>
                          <a:tab pos="457200" algn="l"/>
                        </a:tabLst>
                      </a:pPr>
                      <a:r>
                        <a:rPr lang="en-US" sz="2400" b="0" kern="1400" dirty="0">
                          <a:solidFill>
                            <a:schemeClr val="tx1"/>
                          </a:solidFill>
                          <a:effectLst/>
                          <a:latin typeface="Comic Sans MS" panose="030F0702030302020204" pitchFamily="66" charset="0"/>
                        </a:rPr>
                        <a:t>Accurately use paragraphs to separate ideas/events.</a:t>
                      </a:r>
                      <a:endParaRPr lang="en-GB" sz="2400" b="0" kern="1400" dirty="0">
                        <a:solidFill>
                          <a:schemeClr val="tx1"/>
                        </a:solidFill>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62867" marR="62867" marT="0" marB="0">
                    <a:noFill/>
                  </a:tcPr>
                </a:tc>
                <a:extLst>
                  <a:ext uri="{0D108BD9-81ED-4DB2-BD59-A6C34878D82A}">
                    <a16:rowId xmlns:a16="http://schemas.microsoft.com/office/drawing/2014/main" val="1625210083"/>
                  </a:ext>
                </a:extLst>
              </a:tr>
              <a:tr h="224925">
                <a:tc>
                  <a:txBody>
                    <a:bodyPr/>
                    <a:lstStyle/>
                    <a:p>
                      <a:pPr marL="342900" lvl="0" indent="-342900" algn="l">
                        <a:lnSpc>
                          <a:spcPct val="115000"/>
                        </a:lnSpc>
                        <a:spcAft>
                          <a:spcPts val="0"/>
                        </a:spcAft>
                        <a:buFont typeface="Symbol" panose="05050102010706020507" pitchFamily="18" charset="2"/>
                        <a:buChar char=""/>
                        <a:tabLst>
                          <a:tab pos="457200" algn="l"/>
                        </a:tabLst>
                      </a:pPr>
                      <a:r>
                        <a:rPr lang="en-US" sz="2400" b="0" kern="1400" dirty="0">
                          <a:solidFill>
                            <a:schemeClr val="tx1"/>
                          </a:solidFill>
                          <a:effectLst/>
                          <a:latin typeface="Comic Sans MS" panose="030F0702030302020204" pitchFamily="66" charset="0"/>
                        </a:rPr>
                        <a:t>Proof read and edit writing accurately. </a:t>
                      </a:r>
                      <a:endParaRPr lang="en-GB" sz="2400" b="0" kern="1400" dirty="0">
                        <a:solidFill>
                          <a:schemeClr val="tx1"/>
                        </a:solidFill>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62867" marR="62867" marT="0" marB="0">
                    <a:noFill/>
                  </a:tcPr>
                </a:tc>
                <a:extLst>
                  <a:ext uri="{0D108BD9-81ED-4DB2-BD59-A6C34878D82A}">
                    <a16:rowId xmlns:a16="http://schemas.microsoft.com/office/drawing/2014/main" val="2881854302"/>
                  </a:ext>
                </a:extLst>
              </a:tr>
              <a:tr h="449849">
                <a:tc>
                  <a:txBody>
                    <a:bodyPr/>
                    <a:lstStyle/>
                    <a:p>
                      <a:pPr marL="342900" lvl="0" indent="-342900" algn="l">
                        <a:lnSpc>
                          <a:spcPct val="115000"/>
                        </a:lnSpc>
                        <a:spcAft>
                          <a:spcPts val="0"/>
                        </a:spcAft>
                        <a:buFont typeface="Symbol" panose="05050102010706020507" pitchFamily="18" charset="2"/>
                        <a:buChar char=""/>
                        <a:tabLst>
                          <a:tab pos="457200" algn="l"/>
                        </a:tabLst>
                      </a:pPr>
                      <a:r>
                        <a:rPr lang="en-US" sz="2400" b="0" kern="1400" dirty="0">
                          <a:solidFill>
                            <a:schemeClr val="tx1"/>
                          </a:solidFill>
                          <a:effectLst/>
                          <a:latin typeface="Comic Sans MS" panose="030F0702030302020204" pitchFamily="66" charset="0"/>
                        </a:rPr>
                        <a:t>Use linked, legible handwriting to present work attractively using correct forms of layout.</a:t>
                      </a:r>
                      <a:endParaRPr lang="en-GB" sz="2400" b="0" kern="1400" dirty="0">
                        <a:solidFill>
                          <a:schemeClr val="tx1"/>
                        </a:solidFill>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62867" marR="62867" marT="0" marB="0">
                    <a:noFill/>
                  </a:tcPr>
                </a:tc>
                <a:extLst>
                  <a:ext uri="{0D108BD9-81ED-4DB2-BD59-A6C34878D82A}">
                    <a16:rowId xmlns:a16="http://schemas.microsoft.com/office/drawing/2014/main" val="1290360632"/>
                  </a:ext>
                </a:extLst>
              </a:tr>
            </a:tbl>
          </a:graphicData>
        </a:graphic>
      </p:graphicFrame>
    </p:spTree>
    <p:extLst>
      <p:ext uri="{BB962C8B-B14F-4D97-AF65-F5344CB8AC3E}">
        <p14:creationId xmlns:p14="http://schemas.microsoft.com/office/powerpoint/2010/main" val="36835807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5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0360" y="273685"/>
            <a:ext cx="10515600" cy="1325563"/>
          </a:xfrm>
        </p:spPr>
        <p:txBody>
          <a:bodyPr>
            <a:normAutofit fontScale="90000"/>
          </a:bodyPr>
          <a:lstStyle/>
          <a:p>
            <a:r>
              <a:rPr lang="en-GB" dirty="0"/>
              <a:t/>
            </a:r>
            <a:br>
              <a:rPr lang="en-GB" dirty="0"/>
            </a:br>
            <a:r>
              <a:rPr lang="en-GB" sz="2200" b="1" dirty="0" smtClean="0">
                <a:solidFill>
                  <a:srgbClr val="0070C0"/>
                </a:solidFill>
                <a:latin typeface="Comic Sans MS" panose="030F0702030302020204" pitchFamily="66" charset="0"/>
              </a:rPr>
              <a:t>ONLINE </a:t>
            </a:r>
            <a:r>
              <a:rPr lang="en-GB" sz="2200" b="1" dirty="0">
                <a:solidFill>
                  <a:srgbClr val="0070C0"/>
                </a:solidFill>
                <a:latin typeface="Comic Sans MS" panose="030F0702030302020204" pitchFamily="66" charset="0"/>
              </a:rPr>
              <a:t>LESSONS </a:t>
            </a:r>
            <a:br>
              <a:rPr lang="en-GB" sz="2200" b="1" dirty="0">
                <a:solidFill>
                  <a:srgbClr val="0070C0"/>
                </a:solidFill>
                <a:latin typeface="Comic Sans MS" panose="030F0702030302020204" pitchFamily="66" charset="0"/>
              </a:rPr>
            </a:br>
            <a:r>
              <a:rPr lang="en-GB" sz="2200" b="1" dirty="0">
                <a:solidFill>
                  <a:srgbClr val="0070C0"/>
                </a:solidFill>
                <a:latin typeface="Comic Sans MS" panose="030F0702030302020204" pitchFamily="66" charset="0"/>
              </a:rPr>
              <a:t>for week </a:t>
            </a:r>
            <a:r>
              <a:rPr lang="en-GB" sz="2200" b="1" dirty="0" smtClean="0">
                <a:solidFill>
                  <a:srgbClr val="0070C0"/>
                </a:solidFill>
                <a:latin typeface="Comic Sans MS" panose="030F0702030302020204" pitchFamily="66" charset="0"/>
              </a:rPr>
              <a:t>commencing 8th February 2021</a:t>
            </a:r>
            <a:r>
              <a:rPr lang="en-GB" b="1" dirty="0" smtClean="0">
                <a:solidFill>
                  <a:srgbClr val="7030A0"/>
                </a:solidFill>
                <a:latin typeface="Comic Sans MS" panose="030F0702030302020204" pitchFamily="66" charset="0"/>
              </a:rPr>
              <a:t/>
            </a:r>
            <a:br>
              <a:rPr lang="en-GB" b="1" dirty="0" smtClean="0">
                <a:solidFill>
                  <a:srgbClr val="7030A0"/>
                </a:solidFill>
                <a:latin typeface="Comic Sans MS" panose="030F0702030302020204" pitchFamily="66" charset="0"/>
              </a:rPr>
            </a:br>
            <a:r>
              <a:rPr lang="en-GB" sz="2000" dirty="0" smtClean="0">
                <a:latin typeface="Comic Sans MS" panose="030F0702030302020204" pitchFamily="66" charset="0"/>
              </a:rPr>
              <a:t> </a:t>
            </a:r>
            <a:r>
              <a:rPr lang="en-GB" sz="2000" dirty="0" smtClean="0">
                <a:solidFill>
                  <a:srgbClr val="7030A0"/>
                </a:solidFill>
                <a:latin typeface="Comic Sans MS" panose="030F0702030302020204" pitchFamily="66" charset="0"/>
              </a:rPr>
              <a:t/>
            </a:r>
            <a:br>
              <a:rPr lang="en-GB" sz="2000" dirty="0" smtClean="0">
                <a:solidFill>
                  <a:srgbClr val="7030A0"/>
                </a:solidFill>
                <a:latin typeface="Comic Sans MS" panose="030F0702030302020204" pitchFamily="66" charset="0"/>
              </a:rPr>
            </a:br>
            <a:r>
              <a:rPr lang="en-GB" sz="2000" dirty="0">
                <a:solidFill>
                  <a:srgbClr val="7030A0"/>
                </a:solidFill>
                <a:latin typeface="Comic Sans MS" panose="030F0702030302020204" pitchFamily="66" charset="0"/>
              </a:rPr>
              <a:t> </a:t>
            </a:r>
            <a:r>
              <a:rPr lang="en-GB" sz="2000" dirty="0" smtClean="0">
                <a:solidFill>
                  <a:srgbClr val="7030A0"/>
                </a:solidFill>
                <a:latin typeface="Comic Sans MS" panose="030F0702030302020204" pitchFamily="66" charset="0"/>
              </a:rPr>
              <a:t>                                                   </a:t>
            </a:r>
            <a:endParaRPr lang="en-GB" sz="2000" dirty="0">
              <a:solidFill>
                <a:srgbClr val="7030A0"/>
              </a:solidFill>
              <a:latin typeface="Comic Sans MS" panose="030F0702030302020204" pitchFamily="66"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150976034"/>
              </p:ext>
            </p:extLst>
          </p:nvPr>
        </p:nvGraphicFramePr>
        <p:xfrm>
          <a:off x="445288" y="1376413"/>
          <a:ext cx="10053320" cy="5108323"/>
        </p:xfrm>
        <a:graphic>
          <a:graphicData uri="http://schemas.openxmlformats.org/drawingml/2006/table">
            <a:tbl>
              <a:tblPr firstRow="1" bandRow="1">
                <a:tableStyleId>{5C22544A-7EE6-4342-B048-85BDC9FD1C3A}</a:tableStyleId>
              </a:tblPr>
              <a:tblGrid>
                <a:gridCol w="1677801">
                  <a:extLst>
                    <a:ext uri="{9D8B030D-6E8A-4147-A177-3AD203B41FA5}">
                      <a16:colId xmlns:a16="http://schemas.microsoft.com/office/drawing/2014/main" val="821586757"/>
                    </a:ext>
                  </a:extLst>
                </a:gridCol>
                <a:gridCol w="3836276">
                  <a:extLst>
                    <a:ext uri="{9D8B030D-6E8A-4147-A177-3AD203B41FA5}">
                      <a16:colId xmlns:a16="http://schemas.microsoft.com/office/drawing/2014/main" val="474766522"/>
                    </a:ext>
                  </a:extLst>
                </a:gridCol>
                <a:gridCol w="3289738">
                  <a:extLst>
                    <a:ext uri="{9D8B030D-6E8A-4147-A177-3AD203B41FA5}">
                      <a16:colId xmlns:a16="http://schemas.microsoft.com/office/drawing/2014/main" val="1385853734"/>
                    </a:ext>
                  </a:extLst>
                </a:gridCol>
                <a:gridCol w="1249505">
                  <a:extLst>
                    <a:ext uri="{9D8B030D-6E8A-4147-A177-3AD203B41FA5}">
                      <a16:colId xmlns:a16="http://schemas.microsoft.com/office/drawing/2014/main" val="2615482920"/>
                    </a:ext>
                  </a:extLst>
                </a:gridCol>
              </a:tblGrid>
              <a:tr h="385010">
                <a:tc>
                  <a:txBody>
                    <a:bodyPr/>
                    <a:lstStyle/>
                    <a:p>
                      <a:r>
                        <a:rPr lang="en-GB" dirty="0" smtClean="0">
                          <a:solidFill>
                            <a:schemeClr val="tx1"/>
                          </a:solidFill>
                        </a:rPr>
                        <a:t>Monday</a:t>
                      </a:r>
                      <a:endParaRPr lang="en-GB" dirty="0">
                        <a:solidFill>
                          <a:schemeClr val="tx1"/>
                        </a:solidFill>
                      </a:endParaRPr>
                    </a:p>
                  </a:txBody>
                  <a:tcPr>
                    <a:solidFill>
                      <a:schemeClr val="accent1">
                        <a:lumMod val="40000"/>
                        <a:lumOff val="60000"/>
                      </a:schemeClr>
                    </a:solidFill>
                  </a:tcPr>
                </a:tc>
                <a:tc>
                  <a:txBody>
                    <a:bodyPr/>
                    <a:lstStyle/>
                    <a:p>
                      <a:r>
                        <a:rPr lang="en-GB" dirty="0" smtClean="0">
                          <a:solidFill>
                            <a:schemeClr val="tx1"/>
                          </a:solidFill>
                        </a:rPr>
                        <a:t>22</a:t>
                      </a:r>
                      <a:r>
                        <a:rPr lang="en-GB" baseline="30000" dirty="0" smtClean="0">
                          <a:solidFill>
                            <a:schemeClr val="tx1"/>
                          </a:solidFill>
                        </a:rPr>
                        <a:t>nd</a:t>
                      </a:r>
                      <a:r>
                        <a:rPr lang="en-GB" baseline="0" dirty="0" smtClean="0">
                          <a:solidFill>
                            <a:schemeClr val="tx1"/>
                          </a:solidFill>
                        </a:rPr>
                        <a:t> February</a:t>
                      </a:r>
                      <a:endParaRPr lang="en-GB" dirty="0">
                        <a:solidFill>
                          <a:schemeClr val="tx1"/>
                        </a:solidFill>
                      </a:endParaRPr>
                    </a:p>
                  </a:txBody>
                  <a:tcPr>
                    <a:solidFill>
                      <a:schemeClr val="accent1">
                        <a:lumMod val="40000"/>
                        <a:lumOff val="60000"/>
                      </a:schemeClr>
                    </a:solidFill>
                  </a:tcPr>
                </a:tc>
                <a:tc>
                  <a:txBody>
                    <a:bodyPr/>
                    <a:lstStyle/>
                    <a:p>
                      <a:r>
                        <a:rPr lang="en-GB" dirty="0" smtClean="0">
                          <a:solidFill>
                            <a:schemeClr val="tx1"/>
                          </a:solidFill>
                        </a:rPr>
                        <a:t>Check-in</a:t>
                      </a:r>
                      <a:endParaRPr lang="en-GB" dirty="0">
                        <a:solidFill>
                          <a:schemeClr val="tx1"/>
                        </a:solidFill>
                      </a:endParaRPr>
                    </a:p>
                  </a:txBody>
                  <a:tcPr>
                    <a:solidFill>
                      <a:schemeClr val="accent1">
                        <a:lumMod val="40000"/>
                        <a:lumOff val="60000"/>
                      </a:schemeClr>
                    </a:solidFill>
                  </a:tcPr>
                </a:tc>
                <a:tc>
                  <a:txBody>
                    <a:bodyPr/>
                    <a:lstStyle/>
                    <a:p>
                      <a:r>
                        <a:rPr lang="en-GB" dirty="0" smtClean="0">
                          <a:solidFill>
                            <a:schemeClr val="tx1"/>
                          </a:solidFill>
                        </a:rPr>
                        <a:t>09:30</a:t>
                      </a:r>
                      <a:endParaRPr lang="en-GB" dirty="0">
                        <a:solidFill>
                          <a:schemeClr val="tx1"/>
                        </a:solidFill>
                      </a:endParaRPr>
                    </a:p>
                  </a:txBody>
                  <a:tcPr>
                    <a:solidFill>
                      <a:schemeClr val="accent1">
                        <a:lumMod val="40000"/>
                        <a:lumOff val="60000"/>
                      </a:schemeClr>
                    </a:solidFill>
                  </a:tcPr>
                </a:tc>
                <a:extLst>
                  <a:ext uri="{0D108BD9-81ED-4DB2-BD59-A6C34878D82A}">
                    <a16:rowId xmlns:a16="http://schemas.microsoft.com/office/drawing/2014/main" val="453574797"/>
                  </a:ext>
                </a:extLst>
              </a:tr>
              <a:tr h="442762">
                <a:tc>
                  <a:txBody>
                    <a:bodyPr/>
                    <a:lstStyle/>
                    <a:p>
                      <a:r>
                        <a:rPr lang="en-GB" b="1" dirty="0" smtClean="0"/>
                        <a:t>Monday</a:t>
                      </a:r>
                      <a:endParaRPr lang="en-GB" b="1" dirty="0"/>
                    </a:p>
                  </a:txBody>
                  <a:tcPr>
                    <a:solidFill>
                      <a:schemeClr val="accent1">
                        <a:lumMod val="40000"/>
                        <a:lumOff val="60000"/>
                      </a:schemeClr>
                    </a:solidFill>
                  </a:tcPr>
                </a:tc>
                <a:tc>
                  <a:txBody>
                    <a:bodyPr/>
                    <a:lstStyle/>
                    <a:p>
                      <a:r>
                        <a:rPr lang="en-GB" b="1" dirty="0" smtClean="0"/>
                        <a:t>22</a:t>
                      </a:r>
                      <a:r>
                        <a:rPr lang="en-GB" b="1" baseline="30000" dirty="0" smtClean="0"/>
                        <a:t>nd</a:t>
                      </a:r>
                      <a:r>
                        <a:rPr lang="en-GB" b="1" baseline="0" dirty="0" smtClean="0"/>
                        <a:t> </a:t>
                      </a:r>
                      <a:r>
                        <a:rPr lang="en-GB" b="1" dirty="0" smtClean="0"/>
                        <a:t> February</a:t>
                      </a:r>
                      <a:endParaRPr lang="en-GB" b="1" dirty="0"/>
                    </a:p>
                  </a:txBody>
                  <a:tcPr>
                    <a:solidFill>
                      <a:schemeClr val="accent1">
                        <a:lumMod val="40000"/>
                        <a:lumOff val="60000"/>
                      </a:schemeClr>
                    </a:solidFill>
                  </a:tcPr>
                </a:tc>
                <a:tc>
                  <a:txBody>
                    <a:bodyPr/>
                    <a:lstStyle/>
                    <a:p>
                      <a:r>
                        <a:rPr lang="en-GB" b="1" dirty="0" smtClean="0"/>
                        <a:t>Numeracy</a:t>
                      </a:r>
                      <a:endParaRPr lang="en-GB" b="1" dirty="0"/>
                    </a:p>
                  </a:txBody>
                  <a:tcPr>
                    <a:solidFill>
                      <a:schemeClr val="accent1">
                        <a:lumMod val="40000"/>
                        <a:lumOff val="60000"/>
                      </a:schemeClr>
                    </a:solidFill>
                  </a:tcPr>
                </a:tc>
                <a:tc>
                  <a:txBody>
                    <a:bodyPr/>
                    <a:lstStyle/>
                    <a:p>
                      <a:r>
                        <a:rPr lang="en-GB" b="1" dirty="0" smtClean="0"/>
                        <a:t>11:00</a:t>
                      </a:r>
                      <a:endParaRPr lang="en-GB" b="1" dirty="0"/>
                    </a:p>
                  </a:txBody>
                  <a:tcPr>
                    <a:solidFill>
                      <a:schemeClr val="accent1">
                        <a:lumMod val="40000"/>
                        <a:lumOff val="60000"/>
                      </a:schemeClr>
                    </a:solidFill>
                  </a:tcPr>
                </a:tc>
                <a:extLst>
                  <a:ext uri="{0D108BD9-81ED-4DB2-BD59-A6C34878D82A}">
                    <a16:rowId xmlns:a16="http://schemas.microsoft.com/office/drawing/2014/main" val="460895350"/>
                  </a:ext>
                </a:extLst>
              </a:tr>
              <a:tr h="433137">
                <a:tc>
                  <a:txBody>
                    <a:bodyPr/>
                    <a:lstStyle/>
                    <a:p>
                      <a:r>
                        <a:rPr lang="en-GB" b="1" dirty="0" smtClean="0"/>
                        <a:t>Tuesday</a:t>
                      </a:r>
                      <a:endParaRPr lang="en-GB" b="1" dirty="0"/>
                    </a:p>
                  </a:txBody>
                  <a:tcPr>
                    <a:solidFill>
                      <a:schemeClr val="accent1">
                        <a:lumMod val="40000"/>
                        <a:lumOff val="60000"/>
                      </a:schemeClr>
                    </a:solidFill>
                  </a:tcPr>
                </a:tc>
                <a:tc>
                  <a:txBody>
                    <a:bodyPr/>
                    <a:lstStyle/>
                    <a:p>
                      <a:r>
                        <a:rPr lang="en-GB" b="1" dirty="0" smtClean="0"/>
                        <a:t>23rd February</a:t>
                      </a:r>
                      <a:endParaRPr lang="en-GB" b="1" dirty="0"/>
                    </a:p>
                  </a:txBody>
                  <a:tcPr>
                    <a:solidFill>
                      <a:schemeClr val="accent1">
                        <a:lumMod val="40000"/>
                        <a:lumOff val="60000"/>
                      </a:schemeClr>
                    </a:solidFill>
                  </a:tcPr>
                </a:tc>
                <a:tc>
                  <a:txBody>
                    <a:bodyPr/>
                    <a:lstStyle/>
                    <a:p>
                      <a:r>
                        <a:rPr lang="en-GB" b="1" dirty="0" smtClean="0"/>
                        <a:t>NO</a:t>
                      </a:r>
                      <a:r>
                        <a:rPr lang="en-GB" b="1" baseline="0" dirty="0" smtClean="0"/>
                        <a:t> LESSONS</a:t>
                      </a:r>
                      <a:endParaRPr lang="en-GB" b="1" dirty="0"/>
                    </a:p>
                  </a:txBody>
                  <a:tcPr>
                    <a:solidFill>
                      <a:schemeClr val="accent1">
                        <a:lumMod val="40000"/>
                        <a:lumOff val="60000"/>
                      </a:schemeClr>
                    </a:solidFill>
                  </a:tcPr>
                </a:tc>
                <a:tc>
                  <a:txBody>
                    <a:bodyPr/>
                    <a:lstStyle/>
                    <a:p>
                      <a:endParaRPr lang="en-GB" b="1" dirty="0"/>
                    </a:p>
                  </a:txBody>
                  <a:tcPr>
                    <a:solidFill>
                      <a:schemeClr val="accent1">
                        <a:lumMod val="40000"/>
                        <a:lumOff val="60000"/>
                      </a:schemeClr>
                    </a:solidFill>
                  </a:tcPr>
                </a:tc>
                <a:extLst>
                  <a:ext uri="{0D108BD9-81ED-4DB2-BD59-A6C34878D82A}">
                    <a16:rowId xmlns:a16="http://schemas.microsoft.com/office/drawing/2014/main" val="3914082719"/>
                  </a:ext>
                </a:extLst>
              </a:tr>
              <a:tr h="958598">
                <a:tc>
                  <a:txBody>
                    <a:bodyPr/>
                    <a:lstStyle/>
                    <a:p>
                      <a:r>
                        <a:rPr lang="en-GB" b="1" dirty="0" smtClean="0"/>
                        <a:t>Wednesday</a:t>
                      </a:r>
                      <a:endParaRPr lang="en-GB" b="1" dirty="0"/>
                    </a:p>
                  </a:txBody>
                  <a:tcPr>
                    <a:solidFill>
                      <a:schemeClr val="accent1">
                        <a:lumMod val="40000"/>
                        <a:lumOff val="60000"/>
                      </a:schemeClr>
                    </a:solidFill>
                  </a:tcPr>
                </a:tc>
                <a:tc>
                  <a:txBody>
                    <a:bodyPr/>
                    <a:lstStyle/>
                    <a:p>
                      <a:r>
                        <a:rPr lang="en-GB" b="1" dirty="0" smtClean="0"/>
                        <a:t>24th</a:t>
                      </a:r>
                      <a:r>
                        <a:rPr lang="en-GB" b="1" baseline="0" dirty="0" smtClean="0"/>
                        <a:t> </a:t>
                      </a:r>
                      <a:r>
                        <a:rPr lang="en-GB" b="1" dirty="0" smtClean="0"/>
                        <a:t>February</a:t>
                      </a:r>
                      <a:endParaRPr lang="en-GB" b="1" dirty="0"/>
                    </a:p>
                  </a:txBody>
                  <a:tcPr>
                    <a:solidFill>
                      <a:schemeClr val="accent1">
                        <a:lumMod val="40000"/>
                        <a:lumOff val="60000"/>
                      </a:schemeClr>
                    </a:solidFill>
                  </a:tcPr>
                </a:tc>
                <a:tc>
                  <a:txBody>
                    <a:bodyPr/>
                    <a:lstStyle/>
                    <a:p>
                      <a:r>
                        <a:rPr lang="en-GB" b="1" dirty="0" smtClean="0"/>
                        <a:t>China’s endangered species  PART</a:t>
                      </a:r>
                      <a:r>
                        <a:rPr lang="en-GB" b="1" baseline="0" dirty="0" smtClean="0"/>
                        <a:t> 2 </a:t>
                      </a:r>
                      <a:r>
                        <a:rPr lang="en-GB" b="1" dirty="0" smtClean="0"/>
                        <a:t>(Lesson</a:t>
                      </a:r>
                      <a:r>
                        <a:rPr lang="en-GB" b="1" baseline="0" dirty="0" smtClean="0"/>
                        <a:t> delivered by </a:t>
                      </a:r>
                      <a:r>
                        <a:rPr lang="en-GB" b="1" dirty="0" smtClean="0"/>
                        <a:t> </a:t>
                      </a:r>
                      <a:r>
                        <a:rPr lang="en-GB" b="1" dirty="0" err="1" smtClean="0"/>
                        <a:t>Sandie</a:t>
                      </a:r>
                      <a:r>
                        <a:rPr lang="en-GB" b="1" dirty="0" smtClean="0"/>
                        <a:t> Robb of RZSS)</a:t>
                      </a:r>
                      <a:endParaRPr lang="en-GB" b="1" dirty="0"/>
                    </a:p>
                  </a:txBody>
                  <a:tcPr>
                    <a:solidFill>
                      <a:schemeClr val="accent1">
                        <a:lumMod val="40000"/>
                        <a:lumOff val="60000"/>
                      </a:schemeClr>
                    </a:solidFill>
                  </a:tcPr>
                </a:tc>
                <a:tc>
                  <a:txBody>
                    <a:bodyPr/>
                    <a:lstStyle/>
                    <a:p>
                      <a:r>
                        <a:rPr lang="en-GB" b="1" dirty="0" smtClean="0"/>
                        <a:t>10:00</a:t>
                      </a:r>
                      <a:endParaRPr lang="en-GB" b="1" dirty="0"/>
                    </a:p>
                  </a:txBody>
                  <a:tcPr>
                    <a:solidFill>
                      <a:schemeClr val="accent1">
                        <a:lumMod val="40000"/>
                        <a:lumOff val="60000"/>
                      </a:schemeClr>
                    </a:solidFill>
                  </a:tcPr>
                </a:tc>
                <a:extLst>
                  <a:ext uri="{0D108BD9-81ED-4DB2-BD59-A6C34878D82A}">
                    <a16:rowId xmlns:a16="http://schemas.microsoft.com/office/drawing/2014/main" val="35148124"/>
                  </a:ext>
                </a:extLst>
              </a:tr>
              <a:tr h="511376">
                <a:tc>
                  <a:txBody>
                    <a:bodyPr/>
                    <a:lstStyle/>
                    <a:p>
                      <a:r>
                        <a:rPr lang="en-GB" b="1" dirty="0" smtClean="0"/>
                        <a:t>Wednesday</a:t>
                      </a:r>
                      <a:endParaRPr lang="en-GB" b="1" dirty="0"/>
                    </a:p>
                  </a:txBody>
                  <a:tcPr>
                    <a:solidFill>
                      <a:schemeClr val="accent1">
                        <a:lumMod val="40000"/>
                        <a:lumOff val="60000"/>
                      </a:schemeClr>
                    </a:solidFill>
                  </a:tcPr>
                </a:tc>
                <a:tc>
                  <a:txBody>
                    <a:bodyPr/>
                    <a:lstStyle/>
                    <a:p>
                      <a:r>
                        <a:rPr lang="en-GB" b="1" dirty="0" smtClean="0"/>
                        <a:t>24</a:t>
                      </a:r>
                      <a:r>
                        <a:rPr lang="en-GB" b="1" baseline="30000" dirty="0" smtClean="0"/>
                        <a:t>th</a:t>
                      </a:r>
                      <a:r>
                        <a:rPr lang="en-GB" b="1" baseline="0" dirty="0" smtClean="0"/>
                        <a:t> </a:t>
                      </a:r>
                      <a:r>
                        <a:rPr lang="en-GB" b="1" dirty="0" smtClean="0"/>
                        <a:t> February</a:t>
                      </a:r>
                      <a:endParaRPr lang="en-GB" b="1" dirty="0"/>
                    </a:p>
                  </a:txBody>
                  <a:tcPr>
                    <a:solidFill>
                      <a:schemeClr val="accent1">
                        <a:lumMod val="40000"/>
                        <a:lumOff val="60000"/>
                      </a:schemeClr>
                    </a:solidFill>
                  </a:tcPr>
                </a:tc>
                <a:tc>
                  <a:txBody>
                    <a:bodyPr/>
                    <a:lstStyle/>
                    <a:p>
                      <a:r>
                        <a:rPr lang="en-GB" b="1" dirty="0" smtClean="0"/>
                        <a:t>Numeracy</a:t>
                      </a:r>
                      <a:endParaRPr lang="en-GB" b="1" dirty="0"/>
                    </a:p>
                  </a:txBody>
                  <a:tcPr>
                    <a:solidFill>
                      <a:schemeClr val="accent1">
                        <a:lumMod val="40000"/>
                        <a:lumOff val="60000"/>
                      </a:schemeClr>
                    </a:solidFill>
                  </a:tcPr>
                </a:tc>
                <a:tc>
                  <a:txBody>
                    <a:bodyPr/>
                    <a:lstStyle/>
                    <a:p>
                      <a:r>
                        <a:rPr lang="en-GB" b="1" dirty="0" smtClean="0"/>
                        <a:t>11:45</a:t>
                      </a:r>
                      <a:endParaRPr lang="en-GB" b="1" dirty="0"/>
                    </a:p>
                  </a:txBody>
                  <a:tcPr>
                    <a:solidFill>
                      <a:schemeClr val="accent1">
                        <a:lumMod val="40000"/>
                        <a:lumOff val="60000"/>
                      </a:schemeClr>
                    </a:solidFill>
                  </a:tcPr>
                </a:tc>
                <a:extLst>
                  <a:ext uri="{0D108BD9-81ED-4DB2-BD59-A6C34878D82A}">
                    <a16:rowId xmlns:a16="http://schemas.microsoft.com/office/drawing/2014/main" val="853336813"/>
                  </a:ext>
                </a:extLst>
              </a:tr>
              <a:tr h="955592">
                <a:tc>
                  <a:txBody>
                    <a:bodyPr/>
                    <a:lstStyle/>
                    <a:p>
                      <a:r>
                        <a:rPr lang="en-GB" b="1" dirty="0" smtClean="0"/>
                        <a:t>Thursday</a:t>
                      </a:r>
                      <a:r>
                        <a:rPr lang="en-GB" b="1" baseline="0" dirty="0" smtClean="0"/>
                        <a:t> </a:t>
                      </a:r>
                      <a:endParaRPr lang="en-GB" b="1" dirty="0"/>
                    </a:p>
                  </a:txBody>
                  <a:tcPr>
                    <a:solidFill>
                      <a:schemeClr val="accent1">
                        <a:lumMod val="40000"/>
                        <a:lumOff val="60000"/>
                      </a:schemeClr>
                    </a:solidFill>
                  </a:tcPr>
                </a:tc>
                <a:tc>
                  <a:txBody>
                    <a:bodyPr/>
                    <a:lstStyle/>
                    <a:p>
                      <a:r>
                        <a:rPr lang="en-GB" b="1" dirty="0" smtClean="0"/>
                        <a:t>25</a:t>
                      </a:r>
                      <a:r>
                        <a:rPr lang="en-GB" b="1" baseline="30000" dirty="0" smtClean="0"/>
                        <a:t>th</a:t>
                      </a:r>
                      <a:r>
                        <a:rPr lang="en-GB" b="1" dirty="0" smtClean="0"/>
                        <a:t>  February</a:t>
                      </a:r>
                      <a:endParaRPr lang="en-GB" b="1" dirty="0"/>
                    </a:p>
                  </a:txBody>
                  <a:tcPr>
                    <a:solidFill>
                      <a:schemeClr val="accent1">
                        <a:lumMod val="40000"/>
                        <a:lumOff val="60000"/>
                      </a:schemeClr>
                    </a:solidFill>
                  </a:tcPr>
                </a:tc>
                <a:tc>
                  <a:txBody>
                    <a:bodyPr/>
                    <a:lstStyle/>
                    <a:p>
                      <a:r>
                        <a:rPr lang="en-GB" b="1" dirty="0" smtClean="0"/>
                        <a:t>HWB –</a:t>
                      </a:r>
                      <a:r>
                        <a:rPr lang="en-GB" b="1" baseline="0" dirty="0" smtClean="0"/>
                        <a:t> Personal Hygiene and </a:t>
                      </a:r>
                      <a:r>
                        <a:rPr lang="en-GB" b="1" baseline="0" dirty="0" err="1" smtClean="0"/>
                        <a:t>Achievments</a:t>
                      </a:r>
                      <a:r>
                        <a:rPr lang="en-GB" b="1" baseline="0" dirty="0" smtClean="0"/>
                        <a:t> (please bring your questionnaire and be prepared to tell us of your achievements).</a:t>
                      </a:r>
                      <a:endParaRPr lang="en-GB" b="1" dirty="0" smtClean="0"/>
                    </a:p>
                    <a:p>
                      <a:endParaRPr lang="en-GB" b="1" dirty="0" smtClean="0"/>
                    </a:p>
                  </a:txBody>
                  <a:tcPr>
                    <a:solidFill>
                      <a:schemeClr val="accent1">
                        <a:lumMod val="40000"/>
                        <a:lumOff val="60000"/>
                      </a:schemeClr>
                    </a:solidFill>
                  </a:tcPr>
                </a:tc>
                <a:tc>
                  <a:txBody>
                    <a:bodyPr/>
                    <a:lstStyle/>
                    <a:p>
                      <a:r>
                        <a:rPr lang="en-GB" b="1" dirty="0" smtClean="0"/>
                        <a:t>11.00</a:t>
                      </a:r>
                      <a:r>
                        <a:rPr lang="en-GB" b="1" baseline="0" dirty="0" smtClean="0"/>
                        <a:t> </a:t>
                      </a:r>
                      <a:endParaRPr lang="en-GB" b="1" dirty="0"/>
                    </a:p>
                  </a:txBody>
                  <a:tcPr>
                    <a:solidFill>
                      <a:schemeClr val="accent1">
                        <a:lumMod val="40000"/>
                        <a:lumOff val="60000"/>
                      </a:schemeClr>
                    </a:solidFill>
                  </a:tcPr>
                </a:tc>
                <a:extLst>
                  <a:ext uri="{0D108BD9-81ED-4DB2-BD59-A6C34878D82A}">
                    <a16:rowId xmlns:a16="http://schemas.microsoft.com/office/drawing/2014/main" val="4230498339"/>
                  </a:ext>
                </a:extLst>
              </a:tr>
              <a:tr h="511376">
                <a:tc>
                  <a:txBody>
                    <a:bodyPr/>
                    <a:lstStyle/>
                    <a:p>
                      <a:r>
                        <a:rPr lang="en-GB" b="1" dirty="0" smtClean="0"/>
                        <a:t>Friday</a:t>
                      </a:r>
                      <a:endParaRPr lang="en-GB" b="1" dirty="0"/>
                    </a:p>
                  </a:txBody>
                  <a:tcPr>
                    <a:solidFill>
                      <a:schemeClr val="accent1">
                        <a:lumMod val="40000"/>
                        <a:lumOff val="60000"/>
                      </a:schemeClr>
                    </a:solidFill>
                  </a:tcPr>
                </a:tc>
                <a:tc>
                  <a:txBody>
                    <a:bodyPr/>
                    <a:lstStyle/>
                    <a:p>
                      <a:r>
                        <a:rPr lang="en-GB" b="1" baseline="0" dirty="0" smtClean="0"/>
                        <a:t>26</a:t>
                      </a:r>
                      <a:r>
                        <a:rPr lang="en-GB" b="1" baseline="30000" dirty="0" smtClean="0"/>
                        <a:t>th</a:t>
                      </a:r>
                      <a:r>
                        <a:rPr lang="en-GB" b="1" dirty="0" smtClean="0"/>
                        <a:t> February</a:t>
                      </a:r>
                      <a:endParaRPr lang="en-GB" b="1" dirty="0"/>
                    </a:p>
                  </a:txBody>
                  <a:tcPr>
                    <a:solidFill>
                      <a:schemeClr val="accent1">
                        <a:lumMod val="40000"/>
                        <a:lumOff val="60000"/>
                      </a:schemeClr>
                    </a:solidFill>
                  </a:tcPr>
                </a:tc>
                <a:tc>
                  <a:txBody>
                    <a:bodyPr/>
                    <a:lstStyle/>
                    <a:p>
                      <a:r>
                        <a:rPr lang="en-GB" b="1" dirty="0" smtClean="0"/>
                        <a:t>Bridges’ Task</a:t>
                      </a:r>
                      <a:r>
                        <a:rPr lang="en-GB" b="1" baseline="0" dirty="0" smtClean="0"/>
                        <a:t> (be prepared to discuss how you made your bridge).</a:t>
                      </a:r>
                      <a:endParaRPr lang="en-GB" b="1" dirty="0"/>
                    </a:p>
                  </a:txBody>
                  <a:tcPr>
                    <a:solidFill>
                      <a:schemeClr val="accent1">
                        <a:lumMod val="40000"/>
                        <a:lumOff val="60000"/>
                      </a:schemeClr>
                    </a:solidFill>
                  </a:tcPr>
                </a:tc>
                <a:tc>
                  <a:txBody>
                    <a:bodyPr/>
                    <a:lstStyle/>
                    <a:p>
                      <a:r>
                        <a:rPr lang="en-GB" b="1" dirty="0" smtClean="0"/>
                        <a:t>11:00</a:t>
                      </a:r>
                      <a:endParaRPr lang="en-GB" b="1" dirty="0"/>
                    </a:p>
                  </a:txBody>
                  <a:tcPr>
                    <a:solidFill>
                      <a:schemeClr val="accent1">
                        <a:lumMod val="40000"/>
                        <a:lumOff val="60000"/>
                      </a:schemeClr>
                    </a:solidFill>
                  </a:tcPr>
                </a:tc>
                <a:extLst>
                  <a:ext uri="{0D108BD9-81ED-4DB2-BD59-A6C34878D82A}">
                    <a16:rowId xmlns:a16="http://schemas.microsoft.com/office/drawing/2014/main" val="2717278390"/>
                  </a:ext>
                </a:extLst>
              </a:tr>
            </a:tbl>
          </a:graphicData>
        </a:graphic>
      </p:graphicFrame>
    </p:spTree>
    <p:extLst>
      <p:ext uri="{BB962C8B-B14F-4D97-AF65-F5344CB8AC3E}">
        <p14:creationId xmlns:p14="http://schemas.microsoft.com/office/powerpoint/2010/main" val="14223542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omic Sans MS" panose="030F0702030302020204" pitchFamily="66" charset="0"/>
              </a:rPr>
              <a:t>FIRST MINISTER’S READING CHALLENGE</a:t>
            </a:r>
          </a:p>
        </p:txBody>
      </p:sp>
      <p:graphicFrame>
        <p:nvGraphicFramePr>
          <p:cNvPr id="4" name="Content Placeholder 3">
            <a:hlinkClick r:id="" action="ppaction://ole?verb=0"/>
          </p:cNvPr>
          <p:cNvGraphicFramePr>
            <a:graphicFrameLocks noGrp="1" noChangeAspect="1"/>
          </p:cNvGraphicFramePr>
          <p:nvPr>
            <p:ph idx="1"/>
            <p:extLst>
              <p:ext uri="{D42A27DB-BD31-4B8C-83A1-F6EECF244321}">
                <p14:modId xmlns:p14="http://schemas.microsoft.com/office/powerpoint/2010/main" val="445508525"/>
              </p:ext>
            </p:extLst>
          </p:nvPr>
        </p:nvGraphicFramePr>
        <p:xfrm>
          <a:off x="4708525" y="2033588"/>
          <a:ext cx="2774950" cy="3937000"/>
        </p:xfrm>
        <a:graphic>
          <a:graphicData uri="http://schemas.openxmlformats.org/presentationml/2006/ole">
            <mc:AlternateContent xmlns:mc="http://schemas.openxmlformats.org/markup-compatibility/2006">
              <mc:Choice xmlns:v="urn:schemas-microsoft-com:vml" Requires="v">
                <p:oleObj spid="_x0000_s5216" name="Presentation" r:id="rId3" imgW="2774880" imgH="3936960" progId="PowerPoint.Show.12">
                  <p:embed/>
                </p:oleObj>
              </mc:Choice>
              <mc:Fallback>
                <p:oleObj name="Presentation" r:id="rId3" imgW="2774880" imgH="3936960" progId="PowerPoint.Show.12">
                  <p:embed/>
                  <p:pic>
                    <p:nvPicPr>
                      <p:cNvPr id="0" name=""/>
                      <p:cNvPicPr/>
                      <p:nvPr/>
                    </p:nvPicPr>
                    <p:blipFill>
                      <a:blip r:embed="rId4"/>
                      <a:stretch>
                        <a:fillRect/>
                      </a:stretch>
                    </p:blipFill>
                    <p:spPr>
                      <a:xfrm>
                        <a:off x="4708525" y="2033588"/>
                        <a:ext cx="2774950" cy="3937000"/>
                      </a:xfrm>
                      <a:prstGeom prst="rect">
                        <a:avLst/>
                      </a:prstGeom>
                    </p:spPr>
                  </p:pic>
                </p:oleObj>
              </mc:Fallback>
            </mc:AlternateContent>
          </a:graphicData>
        </a:graphic>
      </p:graphicFrame>
      <p:sp>
        <p:nvSpPr>
          <p:cNvPr id="3" name="TextBox 2"/>
          <p:cNvSpPr txBox="1"/>
          <p:nvPr/>
        </p:nvSpPr>
        <p:spPr>
          <a:xfrm>
            <a:off x="7915564" y="3078758"/>
            <a:ext cx="3529171" cy="923330"/>
          </a:xfrm>
          <a:prstGeom prst="rect">
            <a:avLst/>
          </a:prstGeom>
          <a:noFill/>
        </p:spPr>
        <p:txBody>
          <a:bodyPr wrap="none" rtlCol="0">
            <a:spAutoFit/>
          </a:bodyPr>
          <a:lstStyle/>
          <a:p>
            <a:r>
              <a:rPr lang="en-GB" dirty="0" smtClean="0"/>
              <a:t>Click on this page.</a:t>
            </a:r>
          </a:p>
          <a:p>
            <a:endParaRPr lang="en-GB" dirty="0"/>
          </a:p>
          <a:p>
            <a:r>
              <a:rPr lang="en-GB" dirty="0" smtClean="0"/>
              <a:t>Remember to fill out your passport.</a:t>
            </a:r>
            <a:endParaRPr lang="en-GB" dirty="0"/>
          </a:p>
        </p:txBody>
      </p:sp>
    </p:spTree>
    <p:extLst>
      <p:ext uri="{BB962C8B-B14F-4D97-AF65-F5344CB8AC3E}">
        <p14:creationId xmlns:p14="http://schemas.microsoft.com/office/powerpoint/2010/main" val="3091058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213013347"/>
              </p:ext>
            </p:extLst>
          </p:nvPr>
        </p:nvGraphicFramePr>
        <p:xfrm>
          <a:off x="288755" y="596767"/>
          <a:ext cx="11646570" cy="6063113"/>
        </p:xfrm>
        <a:graphic>
          <a:graphicData uri="http://schemas.openxmlformats.org/drawingml/2006/table">
            <a:tbl>
              <a:tblPr firstRow="1" firstCol="1" bandRow="1"/>
              <a:tblGrid>
                <a:gridCol w="1460238">
                  <a:extLst>
                    <a:ext uri="{9D8B030D-6E8A-4147-A177-3AD203B41FA5}">
                      <a16:colId xmlns:a16="http://schemas.microsoft.com/office/drawing/2014/main" val="3275245475"/>
                    </a:ext>
                  </a:extLst>
                </a:gridCol>
                <a:gridCol w="2224314">
                  <a:extLst>
                    <a:ext uri="{9D8B030D-6E8A-4147-A177-3AD203B41FA5}">
                      <a16:colId xmlns:a16="http://schemas.microsoft.com/office/drawing/2014/main" val="609160740"/>
                    </a:ext>
                  </a:extLst>
                </a:gridCol>
                <a:gridCol w="2583422">
                  <a:extLst>
                    <a:ext uri="{9D8B030D-6E8A-4147-A177-3AD203B41FA5}">
                      <a16:colId xmlns:a16="http://schemas.microsoft.com/office/drawing/2014/main" val="2172790712"/>
                    </a:ext>
                  </a:extLst>
                </a:gridCol>
                <a:gridCol w="2255200">
                  <a:extLst>
                    <a:ext uri="{9D8B030D-6E8A-4147-A177-3AD203B41FA5}">
                      <a16:colId xmlns:a16="http://schemas.microsoft.com/office/drawing/2014/main" val="2997847093"/>
                    </a:ext>
                  </a:extLst>
                </a:gridCol>
                <a:gridCol w="1492878">
                  <a:extLst>
                    <a:ext uri="{9D8B030D-6E8A-4147-A177-3AD203B41FA5}">
                      <a16:colId xmlns:a16="http://schemas.microsoft.com/office/drawing/2014/main" val="3043292430"/>
                    </a:ext>
                  </a:extLst>
                </a:gridCol>
                <a:gridCol w="1630518">
                  <a:extLst>
                    <a:ext uri="{9D8B030D-6E8A-4147-A177-3AD203B41FA5}">
                      <a16:colId xmlns:a16="http://schemas.microsoft.com/office/drawing/2014/main" val="2275064169"/>
                    </a:ext>
                  </a:extLst>
                </a:gridCol>
              </a:tblGrid>
              <a:tr h="962526">
                <a:tc>
                  <a:txBody>
                    <a:bodyPr/>
                    <a:lstStyle/>
                    <a:p>
                      <a:pPr>
                        <a:lnSpc>
                          <a:spcPct val="107000"/>
                        </a:lnSpc>
                        <a:spcAft>
                          <a:spcPts val="0"/>
                        </a:spcAft>
                      </a:pPr>
                      <a:r>
                        <a:rPr lang="en-GB" sz="1400" b="1" dirty="0">
                          <a:effectLst/>
                          <a:latin typeface="Comic Sans MS" panose="030F0702030302020204" pitchFamily="66" charset="0"/>
                          <a:ea typeface="Calibri" panose="020F0502020204030204" pitchFamily="34" charset="0"/>
                          <a:cs typeface="Times New Roman" panose="02020603050405020304" pitchFamily="18" charset="0"/>
                        </a:rPr>
                        <a:t>Monday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dirty="0">
                          <a:solidFill>
                            <a:srgbClr val="ED7D31"/>
                          </a:solidFill>
                          <a:effectLst/>
                          <a:latin typeface="Comic Sans MS" panose="030F0702030302020204" pitchFamily="66" charset="0"/>
                          <a:ea typeface="Calibri" panose="020F0502020204030204" pitchFamily="34" charset="0"/>
                          <a:cs typeface="Times New Roman" panose="02020603050405020304" pitchFamily="18" charset="0"/>
                        </a:rPr>
                        <a:t>MEETING 09:30 Check –In and to go over the Weekly Diary</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b="1"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dirty="0" smtClean="0">
                          <a:effectLst/>
                          <a:latin typeface="Comic Sans MS" panose="030F0702030302020204" pitchFamily="66" charset="0"/>
                          <a:ea typeface="Calibri" panose="020F0502020204030204" pitchFamily="34" charset="0"/>
                          <a:cs typeface="Times New Roman" panose="02020603050405020304" pitchFamily="18" charset="0"/>
                        </a:rPr>
                        <a:t>Spelling</a:t>
                      </a:r>
                      <a:endParaRPr lang="en-GB" sz="1400" b="1" dirty="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dirty="0" smtClean="0">
                          <a:solidFill>
                            <a:srgbClr val="ED7D31"/>
                          </a:solidFill>
                          <a:effectLst/>
                          <a:latin typeface="Comic Sans MS" panose="030F0702030302020204" pitchFamily="66" charset="0"/>
                          <a:ea typeface="Calibri" panose="020F0502020204030204" pitchFamily="34" charset="0"/>
                          <a:cs typeface="Times New Roman" panose="02020603050405020304" pitchFamily="18" charset="0"/>
                        </a:rPr>
                        <a:t>MEETING</a:t>
                      </a:r>
                      <a:r>
                        <a:rPr lang="en-GB" sz="1400" b="1" baseline="0" dirty="0" smtClean="0">
                          <a:solidFill>
                            <a:srgbClr val="ED7D31"/>
                          </a:solidFill>
                          <a:effectLst/>
                          <a:latin typeface="Comic Sans MS" panose="030F0702030302020204" pitchFamily="66" charset="0"/>
                          <a:ea typeface="Calibri" panose="020F0502020204030204" pitchFamily="34" charset="0"/>
                          <a:cs typeface="Times New Roman" panose="02020603050405020304" pitchFamily="18" charset="0"/>
                        </a:rPr>
                        <a:t> </a:t>
                      </a:r>
                      <a:r>
                        <a:rPr lang="en-GB" sz="1400" b="1" baseline="0" dirty="0" smtClean="0">
                          <a:solidFill>
                            <a:srgbClr val="ED7D31"/>
                          </a:solidFill>
                          <a:effectLst/>
                          <a:latin typeface="Comic Sans MS" panose="030F0702030302020204" pitchFamily="66" charset="0"/>
                          <a:ea typeface="Calibri" panose="020F0502020204030204" pitchFamily="34" charset="0"/>
                          <a:cs typeface="Times New Roman" panose="02020603050405020304" pitchFamily="18" charset="0"/>
                        </a:rPr>
                        <a:t>11:00 NUMERACY -</a:t>
                      </a:r>
                      <a:endParaRPr lang="en-GB" sz="1400" b="1" dirty="0" smtClean="0">
                        <a:solidFill>
                          <a:srgbClr val="ED7D31"/>
                        </a:solidFill>
                        <a:effectLst/>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0"/>
                        </a:spcAft>
                      </a:pPr>
                      <a:r>
                        <a:rPr lang="en-GB" sz="1400" b="1" dirty="0" smtClean="0">
                          <a:solidFill>
                            <a:srgbClr val="ED7D31"/>
                          </a:solidFill>
                          <a:effectLst/>
                          <a:latin typeface="Comic Sans MS" panose="030F0702030302020204" pitchFamily="66" charset="0"/>
                          <a:ea typeface="Calibri" panose="020F0502020204030204" pitchFamily="34" charset="0"/>
                          <a:cs typeface="Times New Roman" panose="02020603050405020304" pitchFamily="18" charset="0"/>
                        </a:rPr>
                        <a:t>FACTORS</a:t>
                      </a:r>
                      <a:endParaRPr lang="en-GB" sz="1400" b="1" dirty="0" smtClean="0">
                        <a:solidFill>
                          <a:srgbClr val="ED7D31"/>
                        </a:solidFill>
                        <a:effectLst/>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baseline="0" dirty="0" smtClean="0">
                          <a:effectLst/>
                          <a:latin typeface="Comic Sans MS" panose="030F0702030302020204" pitchFamily="66" charset="0"/>
                          <a:ea typeface="Calibri" panose="020F0502020204030204" pitchFamily="34" charset="0"/>
                          <a:cs typeface="Times New Roman" panose="02020603050405020304" pitchFamily="18" charset="0"/>
                        </a:rPr>
                        <a:t>Numeracy Task </a:t>
                      </a:r>
                      <a:r>
                        <a:rPr lang="en-GB" sz="1400" b="1" baseline="0" dirty="0" smtClean="0">
                          <a:effectLst/>
                          <a:latin typeface="Comic Sans MS" panose="030F0702030302020204" pitchFamily="66" charset="0"/>
                          <a:ea typeface="Calibri" panose="020F0502020204030204" pitchFamily="34" charset="0"/>
                          <a:cs typeface="Times New Roman" panose="02020603050405020304" pitchFamily="18" charset="0"/>
                        </a:rPr>
                        <a:t>1 -Factors</a:t>
                      </a:r>
                    </a:p>
                    <a:p>
                      <a:pPr>
                        <a:lnSpc>
                          <a:spcPct val="107000"/>
                        </a:lnSpc>
                        <a:spcAft>
                          <a:spcPts val="0"/>
                        </a:spcAft>
                      </a:pPr>
                      <a:endParaRPr lang="en-GB" sz="1400" b="1" baseline="0" dirty="0" smtClean="0">
                        <a:effectLst/>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0"/>
                        </a:spcAft>
                      </a:pPr>
                      <a:endParaRPr lang="en-GB" sz="1400" b="1" baseline="0" dirty="0" smtClean="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b="1" dirty="0" smtClean="0">
                          <a:effectLst/>
                          <a:latin typeface="Comic Sans MS" panose="030F0702030302020204" pitchFamily="66" charset="0"/>
                          <a:ea typeface="Calibri" panose="020F0502020204030204" pitchFamily="34" charset="0"/>
                          <a:cs typeface="Times New Roman" panose="02020603050405020304" pitchFamily="18" charset="0"/>
                        </a:rPr>
                        <a:t> </a:t>
                      </a:r>
                      <a:endParaRPr lang="en-GB"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GB" sz="1400" b="1" dirty="0" smtClean="0">
                          <a:effectLst/>
                          <a:latin typeface="Comic Sans MS" panose="030F0702030302020204" pitchFamily="66" charset="0"/>
                          <a:ea typeface="Calibri" panose="020F0502020204030204" pitchFamily="34" charset="0"/>
                          <a:cs typeface="Times New Roman" panose="02020603050405020304" pitchFamily="18" charset="0"/>
                        </a:rPr>
                        <a:t>Bridges</a:t>
                      </a:r>
                      <a:r>
                        <a:rPr lang="en-GB" sz="1400" b="1" baseline="0" dirty="0" smtClean="0">
                          <a:effectLst/>
                          <a:latin typeface="Comic Sans MS" panose="030F0702030302020204" pitchFamily="66" charset="0"/>
                          <a:ea typeface="Calibri" panose="020F0502020204030204" pitchFamily="34" charset="0"/>
                          <a:cs typeface="Times New Roman" panose="02020603050405020304" pitchFamily="18" charset="0"/>
                        </a:rPr>
                        <a:t> Task – Make your plan.</a:t>
                      </a:r>
                      <a:endParaRPr lang="en-GB" sz="1400" b="1"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8454955"/>
                  </a:ext>
                </a:extLst>
              </a:tr>
              <a:tr h="764860">
                <a:tc>
                  <a:txBody>
                    <a:bodyPr/>
                    <a:lstStyle/>
                    <a:p>
                      <a:pPr>
                        <a:lnSpc>
                          <a:spcPct val="107000"/>
                        </a:lnSpc>
                        <a:spcAft>
                          <a:spcPts val="0"/>
                        </a:spcAft>
                      </a:pPr>
                      <a:r>
                        <a:rPr lang="en-GB" sz="1400" b="1" dirty="0">
                          <a:effectLst/>
                          <a:latin typeface="Comic Sans MS" panose="030F0702030302020204" pitchFamily="66" charset="0"/>
                          <a:ea typeface="Calibri" panose="020F0502020204030204" pitchFamily="34" charset="0"/>
                          <a:cs typeface="Times New Roman" panose="02020603050405020304" pitchFamily="18" charset="0"/>
                        </a:rPr>
                        <a:t>Tuesday</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dirty="0">
                          <a:effectLst/>
                          <a:latin typeface="Comic Sans MS" panose="030F0702030302020204" pitchFamily="66" charset="0"/>
                          <a:ea typeface="Calibri" panose="020F0502020204030204" pitchFamily="34" charset="0"/>
                          <a:cs typeface="Times New Roman" panose="02020603050405020304" pitchFamily="18" charset="0"/>
                        </a:rPr>
                        <a:t>Grammar and </a:t>
                      </a:r>
                      <a:r>
                        <a:rPr lang="en-GB" sz="1400" b="1" dirty="0" smtClean="0">
                          <a:effectLst/>
                          <a:latin typeface="Comic Sans MS" panose="030F0702030302020204" pitchFamily="66" charset="0"/>
                          <a:ea typeface="Calibri" panose="020F0502020204030204" pitchFamily="34" charset="0"/>
                          <a:cs typeface="Times New Roman" panose="02020603050405020304" pitchFamily="18" charset="0"/>
                        </a:rPr>
                        <a:t>Punctuation</a:t>
                      </a:r>
                      <a:r>
                        <a:rPr lang="en-GB" sz="1400" b="1" baseline="0" dirty="0" smtClean="0">
                          <a:effectLst/>
                          <a:latin typeface="Comic Sans MS" panose="030F0702030302020204" pitchFamily="66" charset="0"/>
                          <a:ea typeface="Calibri" panose="020F0502020204030204" pitchFamily="34" charset="0"/>
                          <a:cs typeface="Times New Roman" panose="02020603050405020304" pitchFamily="18" charset="0"/>
                        </a:rPr>
                        <a:t> - Pronouns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b="1" baseline="0" dirty="0" smtClean="0">
                          <a:effectLst/>
                          <a:latin typeface="Comic Sans MS" panose="030F0702030302020204" pitchFamily="66" charset="0"/>
                          <a:ea typeface="Calibri" panose="020F0502020204030204" pitchFamily="34" charset="0"/>
                          <a:cs typeface="Times New Roman" panose="02020603050405020304" pitchFamily="18" charset="0"/>
                        </a:rPr>
                        <a:t>Numeracy Task </a:t>
                      </a:r>
                      <a:r>
                        <a:rPr lang="en-GB" sz="1400" b="1" baseline="0" dirty="0" smtClean="0">
                          <a:effectLst/>
                          <a:latin typeface="Comic Sans MS" panose="030F0702030302020204" pitchFamily="66" charset="0"/>
                          <a:ea typeface="Calibri" panose="020F0502020204030204" pitchFamily="34" charset="0"/>
                          <a:cs typeface="Times New Roman" panose="02020603050405020304" pitchFamily="18" charset="0"/>
                        </a:rPr>
                        <a:t>2</a:t>
                      </a:r>
                    </a:p>
                    <a:p>
                      <a:pPr marL="0" marR="0" lvl="0" indent="0" algn="l" defTabSz="914400" rtl="0" eaLnBrk="1" fontAlgn="auto" latinLnBrk="0" hangingPunct="1">
                        <a:lnSpc>
                          <a:spcPct val="107000"/>
                        </a:lnSpc>
                        <a:spcBef>
                          <a:spcPts val="0"/>
                        </a:spcBef>
                        <a:spcAft>
                          <a:spcPts val="0"/>
                        </a:spcAft>
                        <a:buClrTx/>
                        <a:buSzTx/>
                        <a:buFontTx/>
                        <a:buNone/>
                        <a:tabLst/>
                        <a:defRPr/>
                      </a:pPr>
                      <a:r>
                        <a:rPr lang="en-GB" sz="1400" b="1" baseline="0" dirty="0" smtClean="0">
                          <a:effectLst/>
                          <a:latin typeface="Comic Sans MS" panose="030F0702030302020204" pitchFamily="66" charset="0"/>
                          <a:ea typeface="Calibri" panose="020F0502020204030204" pitchFamily="34" charset="0"/>
                          <a:cs typeface="Times New Roman" panose="02020603050405020304" pitchFamily="18" charset="0"/>
                        </a:rPr>
                        <a:t>Multiples</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GB"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dirty="0" smtClean="0">
                          <a:effectLst/>
                          <a:latin typeface="Comic Sans MS" panose="030F0702030302020204" pitchFamily="66" charset="0"/>
                          <a:ea typeface="Calibri" panose="020F0502020204030204" pitchFamily="34" charset="0"/>
                          <a:cs typeface="Times New Roman" panose="02020603050405020304" pitchFamily="18" charset="0"/>
                        </a:rPr>
                        <a:t>HWB</a:t>
                      </a:r>
                      <a:r>
                        <a:rPr lang="en-GB" sz="1400" b="1" baseline="0" dirty="0" smtClean="0">
                          <a:effectLst/>
                          <a:latin typeface="Comic Sans MS" panose="030F0702030302020204" pitchFamily="66" charset="0"/>
                          <a:ea typeface="Calibri" panose="020F0502020204030204" pitchFamily="34" charset="0"/>
                          <a:cs typeface="Times New Roman" panose="02020603050405020304" pitchFamily="18" charset="0"/>
                        </a:rPr>
                        <a:t> – Task </a:t>
                      </a:r>
                      <a:r>
                        <a:rPr lang="en-GB" sz="1400" b="1" baseline="0" dirty="0" smtClean="0">
                          <a:effectLst/>
                          <a:latin typeface="Comic Sans MS" panose="030F0702030302020204" pitchFamily="66" charset="0"/>
                          <a:ea typeface="Calibri" panose="020F0502020204030204" pitchFamily="34" charset="0"/>
                          <a:cs typeface="Times New Roman" panose="02020603050405020304" pitchFamily="18" charset="0"/>
                        </a:rPr>
                        <a:t>1</a:t>
                      </a:r>
                    </a:p>
                    <a:p>
                      <a:pPr marL="0" marR="0" lvl="0" indent="0" algn="l" defTabSz="914400" rtl="0" eaLnBrk="1" fontAlgn="auto" latinLnBrk="0" hangingPunct="1">
                        <a:lnSpc>
                          <a:spcPct val="107000"/>
                        </a:lnSpc>
                        <a:spcBef>
                          <a:spcPts val="0"/>
                        </a:spcBef>
                        <a:spcAft>
                          <a:spcPts val="0"/>
                        </a:spcAft>
                        <a:buClrTx/>
                        <a:buSzTx/>
                        <a:buFontTx/>
                        <a:buNone/>
                        <a:tabLst/>
                        <a:defRPr/>
                      </a:pPr>
                      <a:r>
                        <a:rPr lang="en-GB" sz="1400" b="1" baseline="0" dirty="0" smtClean="0">
                          <a:effectLst/>
                          <a:latin typeface="Comic Sans MS" panose="030F0702030302020204" pitchFamily="66" charset="0"/>
                          <a:ea typeface="Calibri" panose="020F0502020204030204" pitchFamily="34" charset="0"/>
                          <a:cs typeface="Times New Roman" panose="02020603050405020304" pitchFamily="18" charset="0"/>
                        </a:rPr>
                        <a:t>ACHIEVING</a:t>
                      </a:r>
                      <a:endParaRPr lang="en-GB"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n-GB" sz="1400" b="1" baseline="0" dirty="0" smtClean="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b="1" dirty="0" smtClean="0">
                          <a:effectLst/>
                          <a:latin typeface="Comic Sans MS" panose="030F0702030302020204" pitchFamily="66" charset="0"/>
                          <a:ea typeface="Calibri" panose="020F0502020204030204" pitchFamily="34" charset="0"/>
                          <a:cs typeface="Times New Roman" panose="02020603050405020304" pitchFamily="18" charset="0"/>
                        </a:rPr>
                        <a:t>Bridges’</a:t>
                      </a:r>
                      <a:r>
                        <a:rPr lang="en-GB" sz="1400" b="1" baseline="0" dirty="0" smtClean="0">
                          <a:effectLst/>
                          <a:latin typeface="Comic Sans MS" panose="030F0702030302020204" pitchFamily="66" charset="0"/>
                          <a:ea typeface="Calibri" panose="020F0502020204030204" pitchFamily="34" charset="0"/>
                          <a:cs typeface="Times New Roman" panose="02020603050405020304" pitchFamily="18" charset="0"/>
                        </a:rPr>
                        <a:t> Task </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b="1" dirty="0" smtClean="0">
                          <a:effectLst/>
                          <a:latin typeface="Comic Sans MS" panose="030F0702030302020204" pitchFamily="66" charset="0"/>
                          <a:ea typeface="Calibri" panose="020F0502020204030204" pitchFamily="34" charset="0"/>
                          <a:cs typeface="Times New Roman" panose="02020603050405020304" pitchFamily="18" charset="0"/>
                        </a:rPr>
                        <a:t>Bridges’</a:t>
                      </a:r>
                      <a:r>
                        <a:rPr lang="en-GB" sz="1400" b="1" baseline="0" dirty="0" smtClean="0">
                          <a:effectLst/>
                          <a:latin typeface="Comic Sans MS" panose="030F0702030302020204" pitchFamily="66" charset="0"/>
                          <a:ea typeface="Calibri" panose="020F0502020204030204" pitchFamily="34" charset="0"/>
                          <a:cs typeface="Times New Roman" panose="02020603050405020304" pitchFamily="18" charset="0"/>
                        </a:rPr>
                        <a:t> Task </a:t>
                      </a:r>
                      <a:endParaRPr lang="en-GB" sz="1400" b="1"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8583365"/>
                  </a:ext>
                </a:extLst>
              </a:tr>
              <a:tr h="968731">
                <a:tc>
                  <a:txBody>
                    <a:bodyPr/>
                    <a:lstStyle/>
                    <a:p>
                      <a:pPr>
                        <a:lnSpc>
                          <a:spcPct val="107000"/>
                        </a:lnSpc>
                        <a:spcAft>
                          <a:spcPts val="0"/>
                        </a:spcAft>
                      </a:pPr>
                      <a:r>
                        <a:rPr lang="en-GB" sz="1400" b="1" dirty="0">
                          <a:effectLst/>
                          <a:latin typeface="Comic Sans MS" panose="030F0702030302020204" pitchFamily="66" charset="0"/>
                          <a:ea typeface="Calibri" panose="020F0502020204030204" pitchFamily="34" charset="0"/>
                          <a:cs typeface="Times New Roman" panose="02020603050405020304" pitchFamily="18" charset="0"/>
                        </a:rPr>
                        <a:t>Wednesday</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b="1" dirty="0" smtClean="0">
                          <a:effectLst/>
                          <a:latin typeface="Comic Sans MS" panose="030F0702030302020204" pitchFamily="66" charset="0"/>
                          <a:ea typeface="Calibri" panose="020F0502020204030204" pitchFamily="34" charset="0"/>
                          <a:cs typeface="Times New Roman" panose="02020603050405020304" pitchFamily="18" charset="0"/>
                        </a:rPr>
                        <a:t>HWB</a:t>
                      </a:r>
                      <a:r>
                        <a:rPr lang="en-GB" sz="1400" b="1" baseline="0" dirty="0" smtClean="0">
                          <a:effectLst/>
                          <a:latin typeface="Comic Sans MS" panose="030F0702030302020204" pitchFamily="66" charset="0"/>
                          <a:ea typeface="Calibri" panose="020F0502020204030204" pitchFamily="34" charset="0"/>
                          <a:cs typeface="Times New Roman" panose="02020603050405020304" pitchFamily="18" charset="0"/>
                        </a:rPr>
                        <a:t> – Task </a:t>
                      </a:r>
                      <a:r>
                        <a:rPr lang="en-GB" sz="1400" b="1" baseline="0" dirty="0" smtClean="0">
                          <a:effectLst/>
                          <a:latin typeface="Comic Sans MS" panose="030F0702030302020204" pitchFamily="66" charset="0"/>
                          <a:ea typeface="Calibri" panose="020F0502020204030204" pitchFamily="34" charset="0"/>
                          <a:cs typeface="Times New Roman" panose="02020603050405020304" pitchFamily="18" charset="0"/>
                        </a:rPr>
                        <a:t>2</a:t>
                      </a:r>
                      <a:endParaRPr lang="en-GB" sz="1400" b="1" baseline="0" dirty="0" smtClean="0">
                        <a:effectLst/>
                        <a:latin typeface="Comic Sans MS" panose="030F0702030302020204" pitchFamily="66"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GB" sz="1400" b="1" baseline="0" dirty="0" smtClean="0">
                          <a:effectLst/>
                          <a:latin typeface="Comic Sans MS" panose="030F0702030302020204" pitchFamily="66" charset="0"/>
                          <a:ea typeface="Calibri" panose="020F0502020204030204" pitchFamily="34" charset="0"/>
                          <a:cs typeface="Times New Roman" panose="02020603050405020304" pitchFamily="18" charset="0"/>
                        </a:rPr>
                        <a:t>School Meal Survey</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GB" sz="1400" b="1" baseline="0" dirty="0" smtClean="0">
                        <a:effectLst/>
                        <a:latin typeface="Comic Sans MS" panose="030F0702030302020204" pitchFamily="66"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lang="en-GB" sz="1400" b="1" baseline="0" dirty="0" smtClean="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dirty="0">
                          <a:solidFill>
                            <a:srgbClr val="ED7D31"/>
                          </a:solidFill>
                          <a:effectLst/>
                          <a:latin typeface="Comic Sans MS" panose="030F0702030302020204" pitchFamily="66" charset="0"/>
                          <a:ea typeface="Calibri" panose="020F0502020204030204" pitchFamily="34" charset="0"/>
                          <a:cs typeface="Times New Roman" panose="02020603050405020304" pitchFamily="18" charset="0"/>
                        </a:rPr>
                        <a:t>MEETING 10:00</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b="1" dirty="0">
                          <a:effectLst/>
                          <a:latin typeface="Comic Sans MS" panose="030F0702030302020204" pitchFamily="66" charset="0"/>
                          <a:ea typeface="Calibri" panose="020F0502020204030204" pitchFamily="34" charset="0"/>
                          <a:cs typeface="Times New Roman" panose="02020603050405020304" pitchFamily="18" charset="0"/>
                        </a:rPr>
                        <a:t>China’s endangered </a:t>
                      </a:r>
                      <a:r>
                        <a:rPr lang="en-GB" sz="1400" b="1" dirty="0" smtClean="0">
                          <a:effectLst/>
                          <a:latin typeface="Comic Sans MS" panose="030F0702030302020204" pitchFamily="66" charset="0"/>
                          <a:ea typeface="Calibri" panose="020F0502020204030204" pitchFamily="34" charset="0"/>
                          <a:cs typeface="Times New Roman" panose="02020603050405020304" pitchFamily="18" charset="0"/>
                        </a:rPr>
                        <a:t>species – Part</a:t>
                      </a:r>
                      <a:r>
                        <a:rPr lang="en-GB" sz="1400" b="1" baseline="0" dirty="0" smtClean="0">
                          <a:effectLst/>
                          <a:latin typeface="Comic Sans MS" panose="030F0702030302020204" pitchFamily="66" charset="0"/>
                          <a:ea typeface="Calibri" panose="020F0502020204030204" pitchFamily="34" charset="0"/>
                          <a:cs typeface="Times New Roman" panose="02020603050405020304" pitchFamily="18" charset="0"/>
                        </a:rPr>
                        <a:t> 2</a:t>
                      </a:r>
                      <a:r>
                        <a:rPr lang="en-GB" sz="1400" b="1" dirty="0" smtClean="0">
                          <a:effectLst/>
                          <a:latin typeface="Comic Sans MS" panose="030F0702030302020204" pitchFamily="66" charset="0"/>
                          <a:ea typeface="Calibri" panose="020F0502020204030204" pitchFamily="34" charset="0"/>
                          <a:cs typeface="Times New Roman" panose="02020603050405020304" pitchFamily="18" charset="0"/>
                        </a:rPr>
                        <a:t> </a:t>
                      </a:r>
                      <a:r>
                        <a:rPr lang="en-GB" sz="1400" b="1" dirty="0">
                          <a:effectLst/>
                          <a:latin typeface="Comic Sans MS" panose="030F0702030302020204" pitchFamily="66" charset="0"/>
                          <a:ea typeface="Calibri" panose="020F0502020204030204" pitchFamily="34" charset="0"/>
                          <a:cs typeface="Times New Roman" panose="02020603050405020304" pitchFamily="18" charset="0"/>
                        </a:rPr>
                        <a:t>(by </a:t>
                      </a:r>
                      <a:r>
                        <a:rPr lang="en-GB" sz="1400" b="1" dirty="0" err="1">
                          <a:effectLst/>
                          <a:latin typeface="Comic Sans MS" panose="030F0702030302020204" pitchFamily="66" charset="0"/>
                          <a:ea typeface="Calibri" panose="020F0502020204030204" pitchFamily="34" charset="0"/>
                          <a:cs typeface="Times New Roman" panose="02020603050405020304" pitchFamily="18" charset="0"/>
                        </a:rPr>
                        <a:t>Sandie</a:t>
                      </a:r>
                      <a:r>
                        <a:rPr lang="en-GB" sz="1400" b="1" dirty="0">
                          <a:effectLst/>
                          <a:latin typeface="Comic Sans MS" panose="030F0702030302020204" pitchFamily="66" charset="0"/>
                          <a:ea typeface="Calibri" panose="020F0502020204030204" pitchFamily="34" charset="0"/>
                          <a:cs typeface="Times New Roman" panose="02020603050405020304" pitchFamily="18" charset="0"/>
                        </a:rPr>
                        <a:t> Robb of RZSS)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400" b="1"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dirty="0">
                          <a:solidFill>
                            <a:srgbClr val="ED7D31"/>
                          </a:solidFill>
                          <a:effectLst/>
                          <a:latin typeface="Comic Sans MS" panose="030F0702030302020204" pitchFamily="66" charset="0"/>
                          <a:ea typeface="Calibri" panose="020F0502020204030204" pitchFamily="34" charset="0"/>
                          <a:cs typeface="Times New Roman" panose="02020603050405020304" pitchFamily="18" charset="0"/>
                        </a:rPr>
                        <a:t>MEETING 11:45 </a:t>
                      </a:r>
                      <a:r>
                        <a:rPr lang="en-GB" sz="1400" b="1" dirty="0" smtClean="0">
                          <a:solidFill>
                            <a:srgbClr val="ED7D31"/>
                          </a:solidFill>
                          <a:effectLst/>
                          <a:latin typeface="Comic Sans MS" panose="030F0702030302020204" pitchFamily="66" charset="0"/>
                          <a:ea typeface="Calibri" panose="020F0502020204030204" pitchFamily="34" charset="0"/>
                          <a:cs typeface="Times New Roman" panose="02020603050405020304" pitchFamily="18" charset="0"/>
                        </a:rPr>
                        <a:t>NUMERACY</a:t>
                      </a:r>
                      <a:r>
                        <a:rPr lang="en-GB" sz="1400" b="1" baseline="0" dirty="0" smtClean="0">
                          <a:solidFill>
                            <a:srgbClr val="ED7D31"/>
                          </a:solidFill>
                          <a:effectLst/>
                          <a:latin typeface="Comic Sans MS" panose="030F0702030302020204" pitchFamily="66" charset="0"/>
                          <a:ea typeface="Calibri" panose="020F0502020204030204" pitchFamily="34" charset="0"/>
                          <a:cs typeface="Times New Roman" panose="02020603050405020304" pitchFamily="18" charset="0"/>
                        </a:rPr>
                        <a:t> – PRIME NUMBERS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b="1" baseline="0" dirty="0" smtClean="0">
                          <a:effectLst/>
                          <a:latin typeface="Comic Sans MS" panose="030F0702030302020204" pitchFamily="66" charset="0"/>
                          <a:ea typeface="Calibri" panose="020F0502020204030204" pitchFamily="34" charset="0"/>
                          <a:cs typeface="Times New Roman" panose="02020603050405020304" pitchFamily="18" charset="0"/>
                        </a:rPr>
                        <a:t>Numeracy Task 3</a:t>
                      </a:r>
                      <a:endParaRPr lang="en-GB"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b="1" baseline="0" dirty="0" smtClean="0">
                          <a:effectLst/>
                          <a:latin typeface="Comic Sans MS" panose="030F0702030302020204" pitchFamily="66" charset="0"/>
                          <a:ea typeface="Calibri" panose="020F0502020204030204" pitchFamily="34" charset="0"/>
                          <a:cs typeface="Times New Roman" panose="02020603050405020304" pitchFamily="18" charset="0"/>
                        </a:rPr>
                        <a:t>Bridges’ Task</a:t>
                      </a:r>
                      <a:endParaRPr lang="en-GB"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8578919"/>
                  </a:ext>
                </a:extLst>
              </a:tr>
              <a:tr h="1676349">
                <a:tc>
                  <a:txBody>
                    <a:bodyPr/>
                    <a:lstStyle/>
                    <a:p>
                      <a:pPr>
                        <a:lnSpc>
                          <a:spcPct val="107000"/>
                        </a:lnSpc>
                        <a:spcAft>
                          <a:spcPts val="0"/>
                        </a:spcAft>
                      </a:pPr>
                      <a:r>
                        <a:rPr lang="en-GB" sz="1400" b="1" dirty="0">
                          <a:effectLst/>
                          <a:latin typeface="Comic Sans MS" panose="030F0702030302020204" pitchFamily="66" charset="0"/>
                          <a:ea typeface="Calibri" panose="020F0502020204030204" pitchFamily="34" charset="0"/>
                          <a:cs typeface="Times New Roman" panose="02020603050405020304" pitchFamily="18" charset="0"/>
                        </a:rPr>
                        <a:t>Thursday</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b="1" dirty="0" smtClean="0">
                          <a:effectLst/>
                          <a:latin typeface="Comic Sans MS" panose="030F0702030302020204" pitchFamily="66" charset="0"/>
                          <a:ea typeface="Calibri" panose="020F0502020204030204" pitchFamily="34" charset="0"/>
                          <a:cs typeface="Times New Roman" panose="02020603050405020304" pitchFamily="18" charset="0"/>
                        </a:rPr>
                        <a:t>HWB</a:t>
                      </a:r>
                      <a:r>
                        <a:rPr lang="en-GB" sz="1400" b="1" baseline="0" dirty="0" smtClean="0">
                          <a:effectLst/>
                          <a:latin typeface="Comic Sans MS" panose="030F0702030302020204" pitchFamily="66" charset="0"/>
                          <a:ea typeface="Calibri" panose="020F0502020204030204" pitchFamily="34" charset="0"/>
                          <a:cs typeface="Times New Roman" panose="02020603050405020304" pitchFamily="18" charset="0"/>
                        </a:rPr>
                        <a:t> – Task 3</a:t>
                      </a:r>
                    </a:p>
                    <a:p>
                      <a:pPr marL="0" marR="0" lvl="0" indent="0" algn="l" defTabSz="914400" rtl="0" eaLnBrk="1" fontAlgn="auto" latinLnBrk="0" hangingPunct="1">
                        <a:lnSpc>
                          <a:spcPct val="107000"/>
                        </a:lnSpc>
                        <a:spcBef>
                          <a:spcPts val="0"/>
                        </a:spcBef>
                        <a:spcAft>
                          <a:spcPts val="0"/>
                        </a:spcAft>
                        <a:buClrTx/>
                        <a:buSzTx/>
                        <a:buFontTx/>
                        <a:buNone/>
                        <a:tabLst/>
                        <a:defRPr/>
                      </a:pPr>
                      <a:r>
                        <a:rPr lang="en-GB" sz="1400" b="1" baseline="0" dirty="0" smtClean="0">
                          <a:effectLst/>
                          <a:latin typeface="Comic Sans MS" panose="030F0702030302020204" pitchFamily="66" charset="0"/>
                          <a:ea typeface="Calibri" panose="020F0502020204030204" pitchFamily="34" charset="0"/>
                          <a:cs typeface="Times New Roman" panose="02020603050405020304" pitchFamily="18" charset="0"/>
                        </a:rPr>
                        <a:t>Personal Hygiene Questionnaire</a:t>
                      </a:r>
                    </a:p>
                    <a:p>
                      <a:pPr>
                        <a:lnSpc>
                          <a:spcPct val="107000"/>
                        </a:lnSpc>
                        <a:spcAft>
                          <a:spcPts val="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b="1" baseline="0" dirty="0" smtClean="0">
                          <a:effectLst/>
                          <a:latin typeface="Comic Sans MS" panose="030F0702030302020204" pitchFamily="66" charset="0"/>
                          <a:ea typeface="Calibri" panose="020F0502020204030204" pitchFamily="34" charset="0"/>
                          <a:cs typeface="Times New Roman" panose="02020603050405020304" pitchFamily="18" charset="0"/>
                        </a:rPr>
                        <a:t>Numeracy Task </a:t>
                      </a:r>
                      <a:r>
                        <a:rPr lang="en-GB" sz="1400" b="1" baseline="0" dirty="0" smtClean="0">
                          <a:effectLst/>
                          <a:latin typeface="Comic Sans MS" panose="030F0702030302020204" pitchFamily="66" charset="0"/>
                          <a:ea typeface="Calibri" panose="020F0502020204030204" pitchFamily="34" charset="0"/>
                          <a:cs typeface="Times New Roman" panose="02020603050405020304" pitchFamily="18" charset="0"/>
                        </a:rPr>
                        <a:t>4</a:t>
                      </a:r>
                    </a:p>
                    <a:p>
                      <a:pPr marL="0" marR="0" lvl="0" indent="0" algn="l" defTabSz="914400" rtl="0" eaLnBrk="1" fontAlgn="auto" latinLnBrk="0" hangingPunct="1">
                        <a:lnSpc>
                          <a:spcPct val="107000"/>
                        </a:lnSpc>
                        <a:spcBef>
                          <a:spcPts val="0"/>
                        </a:spcBef>
                        <a:spcAft>
                          <a:spcPts val="0"/>
                        </a:spcAft>
                        <a:buClrTx/>
                        <a:buSzTx/>
                        <a:buFontTx/>
                        <a:buNone/>
                        <a:tabLst/>
                        <a:defRPr/>
                      </a:pPr>
                      <a:r>
                        <a:rPr lang="en-GB" sz="1400" b="1" baseline="0" dirty="0" smtClean="0">
                          <a:effectLst/>
                          <a:latin typeface="Comic Sans MS" panose="030F0702030302020204" pitchFamily="66" charset="0"/>
                          <a:ea typeface="Calibri" panose="020F0502020204030204" pitchFamily="34" charset="0"/>
                          <a:cs typeface="Times New Roman" panose="02020603050405020304" pitchFamily="18" charset="0"/>
                        </a:rPr>
                        <a:t>Prime Numbers</a:t>
                      </a:r>
                      <a:endParaRPr lang="en-GB"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b="1" dirty="0" smtClean="0">
                          <a:solidFill>
                            <a:srgbClr val="ED7D31"/>
                          </a:solidFill>
                          <a:effectLst/>
                          <a:latin typeface="Comic Sans MS" panose="030F0702030302020204" pitchFamily="66" charset="0"/>
                          <a:ea typeface="Calibri" panose="020F0502020204030204" pitchFamily="34" charset="0"/>
                          <a:cs typeface="Times New Roman" panose="02020603050405020304" pitchFamily="18" charset="0"/>
                        </a:rPr>
                        <a:t>MEETING</a:t>
                      </a:r>
                      <a:r>
                        <a:rPr lang="en-GB" sz="1400" b="1" baseline="0" dirty="0" smtClean="0">
                          <a:solidFill>
                            <a:srgbClr val="ED7D31"/>
                          </a:solidFill>
                          <a:effectLst/>
                          <a:latin typeface="Comic Sans MS" panose="030F0702030302020204" pitchFamily="66" charset="0"/>
                          <a:ea typeface="Calibri" panose="020F0502020204030204" pitchFamily="34" charset="0"/>
                          <a:cs typeface="Times New Roman" panose="02020603050405020304" pitchFamily="18" charset="0"/>
                        </a:rPr>
                        <a:t> 11:00  HWB</a:t>
                      </a:r>
                      <a:r>
                        <a:rPr lang="en-GB" sz="1400" b="0" baseline="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0"/>
                        </a:spcAft>
                        <a:buClrTx/>
                        <a:buSzTx/>
                        <a:buFontTx/>
                        <a:buNone/>
                        <a:tabLst/>
                        <a:defRPr/>
                      </a:pPr>
                      <a:r>
                        <a:rPr lang="en-GB" sz="1400" b="0" baseline="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GB" sz="1400" b="0" baseline="0" dirty="0" smtClean="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Make sure you have your questionnaire with you and be prepared to talk about your achievements</a:t>
                      </a:r>
                      <a:r>
                        <a:rPr lang="en-GB" sz="1400" b="0" baseline="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lang="en-GB" sz="1400" b="1" baseline="0" dirty="0" smtClean="0">
                        <a:solidFill>
                          <a:srgbClr val="ED7D31"/>
                        </a:solidFill>
                        <a:effectLst/>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0"/>
                        </a:spcAft>
                      </a:pPr>
                      <a:endParaRPr lang="en-GB" sz="1400" b="1" baseline="0" dirty="0" smtClean="0">
                        <a:solidFill>
                          <a:srgbClr val="ED7D3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b="1" baseline="0" smtClean="0">
                          <a:effectLst/>
                          <a:latin typeface="Comic Sans MS" panose="030F0702030302020204" pitchFamily="66" charset="0"/>
                          <a:ea typeface="Calibri" panose="020F0502020204030204" pitchFamily="34" charset="0"/>
                          <a:cs typeface="Times New Roman" panose="02020603050405020304" pitchFamily="18" charset="0"/>
                        </a:rPr>
                        <a:t>French</a:t>
                      </a:r>
                      <a:endParaRPr lang="en-GB" sz="140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b="1" baseline="0" dirty="0" smtClean="0">
                          <a:effectLst/>
                          <a:latin typeface="Comic Sans MS" panose="030F0702030302020204" pitchFamily="66" charset="0"/>
                          <a:ea typeface="Calibri" panose="020F0502020204030204" pitchFamily="34" charset="0"/>
                          <a:cs typeface="Times New Roman" panose="02020603050405020304" pitchFamily="18" charset="0"/>
                        </a:rPr>
                        <a:t>Bridges’ Task</a:t>
                      </a:r>
                      <a:endParaRPr lang="en-GB"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5008275"/>
                  </a:ext>
                </a:extLst>
              </a:tr>
              <a:tr h="1261988">
                <a:tc>
                  <a:txBody>
                    <a:bodyPr/>
                    <a:lstStyle/>
                    <a:p>
                      <a:pPr>
                        <a:lnSpc>
                          <a:spcPct val="107000"/>
                        </a:lnSpc>
                        <a:spcAft>
                          <a:spcPts val="0"/>
                        </a:spcAft>
                      </a:pPr>
                      <a:r>
                        <a:rPr lang="en-GB" sz="1400" b="1">
                          <a:effectLst/>
                          <a:latin typeface="Comic Sans MS" panose="030F0702030302020204" pitchFamily="66" charset="0"/>
                          <a:ea typeface="Calibri" panose="020F0502020204030204" pitchFamily="34" charset="0"/>
                          <a:cs typeface="Times New Roman" panose="02020603050405020304" pitchFamily="18" charset="0"/>
                        </a:rPr>
                        <a:t>Friday</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b="1" dirty="0" smtClean="0">
                          <a:effectLst/>
                          <a:latin typeface="Comic Sans MS" panose="030F0702030302020204" pitchFamily="66" charset="0"/>
                          <a:ea typeface="Calibri" panose="020F0502020204030204" pitchFamily="34" charset="0"/>
                          <a:cs typeface="Times New Roman" panose="02020603050405020304" pitchFamily="18" charset="0"/>
                        </a:rPr>
                        <a:t>Bridges’</a:t>
                      </a:r>
                      <a:r>
                        <a:rPr lang="en-GB" sz="1400" b="1" baseline="0" dirty="0" smtClean="0">
                          <a:effectLst/>
                          <a:latin typeface="Comic Sans MS" panose="030F0702030302020204" pitchFamily="66" charset="0"/>
                          <a:ea typeface="Calibri" panose="020F0502020204030204" pitchFamily="34" charset="0"/>
                          <a:cs typeface="Times New Roman" panose="02020603050405020304" pitchFamily="18" charset="0"/>
                        </a:rPr>
                        <a:t> Task – Make sure you have written down how you made your bridge – before our meeting. </a:t>
                      </a:r>
                      <a:endParaRPr lang="en-GB" sz="1400" b="1"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n-GB" sz="1400" b="1" baseline="0" dirty="0" smtClean="0">
                        <a:solidFill>
                          <a:srgbClr val="ED7D3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b="1" baseline="0" dirty="0" smtClean="0">
                          <a:effectLst/>
                          <a:latin typeface="Comic Sans MS" panose="030F0702030302020204" pitchFamily="66" charset="0"/>
                          <a:ea typeface="Calibri" panose="020F0502020204030204" pitchFamily="34" charset="0"/>
                          <a:cs typeface="Times New Roman" panose="02020603050405020304" pitchFamily="18" charset="0"/>
                        </a:rPr>
                        <a:t>Catch-up</a:t>
                      </a:r>
                      <a:endParaRPr lang="en-GB"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b="1" dirty="0" smtClean="0">
                          <a:solidFill>
                            <a:srgbClr val="ED7D31"/>
                          </a:solidFill>
                          <a:effectLst/>
                          <a:latin typeface="Comic Sans MS" panose="030F0702030302020204" pitchFamily="66" charset="0"/>
                          <a:ea typeface="Calibri" panose="020F0502020204030204" pitchFamily="34" charset="0"/>
                          <a:cs typeface="Times New Roman" panose="02020603050405020304" pitchFamily="18" charset="0"/>
                        </a:rPr>
                        <a:t>MEETING</a:t>
                      </a:r>
                      <a:r>
                        <a:rPr lang="en-GB" sz="1400" b="1" baseline="0" dirty="0" smtClean="0">
                          <a:solidFill>
                            <a:srgbClr val="ED7D31"/>
                          </a:solidFill>
                          <a:effectLst/>
                          <a:latin typeface="Comic Sans MS" panose="030F0702030302020204" pitchFamily="66" charset="0"/>
                          <a:ea typeface="Calibri" panose="020F0502020204030204" pitchFamily="34" charset="0"/>
                          <a:cs typeface="Times New Roman" panose="02020603050405020304" pitchFamily="18" charset="0"/>
                        </a:rPr>
                        <a:t> 11:00 </a:t>
                      </a:r>
                    </a:p>
                    <a:p>
                      <a:pPr marL="0" marR="0" lvl="0" indent="0" algn="l" defTabSz="914400" rtl="0" eaLnBrk="1" fontAlgn="auto" latinLnBrk="0" hangingPunct="1">
                        <a:lnSpc>
                          <a:spcPct val="107000"/>
                        </a:lnSpc>
                        <a:spcBef>
                          <a:spcPts val="0"/>
                        </a:spcBef>
                        <a:spcAft>
                          <a:spcPts val="0"/>
                        </a:spcAft>
                        <a:buClrTx/>
                        <a:buSzTx/>
                        <a:buFontTx/>
                        <a:buNone/>
                        <a:tabLst/>
                        <a:defRPr/>
                      </a:pPr>
                      <a:r>
                        <a:rPr lang="en-GB" sz="1400" b="1" baseline="0" dirty="0" smtClean="0">
                          <a:solidFill>
                            <a:srgbClr val="ED7D31"/>
                          </a:solidFill>
                          <a:effectLst/>
                          <a:latin typeface="Comic Sans MS" panose="030F0702030302020204" pitchFamily="66" charset="0"/>
                          <a:ea typeface="Calibri" panose="020F0502020204030204" pitchFamily="34" charset="0"/>
                          <a:cs typeface="Times New Roman" panose="02020603050405020304" pitchFamily="18" charset="0"/>
                        </a:rPr>
                        <a:t>Bridges’ Task</a:t>
                      </a:r>
                      <a:endParaRPr lang="en-GB"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GB" sz="1400" b="1" baseline="0" dirty="0" smtClean="0">
                          <a:effectLst/>
                          <a:latin typeface="Comic Sans MS" panose="030F0702030302020204" pitchFamily="66" charset="0"/>
                          <a:ea typeface="Calibri" panose="020F0502020204030204" pitchFamily="34" charset="0"/>
                          <a:cs typeface="Times New Roman" panose="02020603050405020304" pitchFamily="18" charset="0"/>
                        </a:rPr>
                        <a:t>Catch-up</a:t>
                      </a:r>
                      <a:endParaRPr lang="en-GB"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b="1"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75000"/>
                      </a:schemeClr>
                    </a:solidFill>
                  </a:tcPr>
                </a:tc>
                <a:tc>
                  <a:txBody>
                    <a:bodyPr/>
                    <a:lstStyle/>
                    <a:p>
                      <a:pPr>
                        <a:lnSpc>
                          <a:spcPct val="107000"/>
                        </a:lnSpc>
                        <a:spcAft>
                          <a:spcPts val="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978799871"/>
                  </a:ext>
                </a:extLst>
              </a:tr>
            </a:tbl>
          </a:graphicData>
        </a:graphic>
      </p:graphicFrame>
      <p:sp>
        <p:nvSpPr>
          <p:cNvPr id="5" name="TextBox 4"/>
          <p:cNvSpPr txBox="1"/>
          <p:nvPr/>
        </p:nvSpPr>
        <p:spPr>
          <a:xfrm>
            <a:off x="288757" y="115502"/>
            <a:ext cx="5149167" cy="369332"/>
          </a:xfrm>
          <a:prstGeom prst="rect">
            <a:avLst/>
          </a:prstGeom>
          <a:noFill/>
        </p:spPr>
        <p:txBody>
          <a:bodyPr wrap="none" rtlCol="0">
            <a:spAutoFit/>
          </a:bodyPr>
          <a:lstStyle/>
          <a:p>
            <a:r>
              <a:rPr lang="en-GB" b="1" dirty="0" smtClean="0">
                <a:latin typeface="Comic Sans MS" panose="030F0702030302020204" pitchFamily="66" charset="0"/>
              </a:rPr>
              <a:t>SUGGESTED TIMETABLE FOR THIS WEEK</a:t>
            </a:r>
            <a:endParaRPr lang="en-GB" b="1" dirty="0">
              <a:latin typeface="Comic Sans MS" panose="030F0702030302020204" pitchFamily="66" charset="0"/>
            </a:endParaRPr>
          </a:p>
        </p:txBody>
      </p:sp>
    </p:spTree>
    <p:extLst>
      <p:ext uri="{BB962C8B-B14F-4D97-AF65-F5344CB8AC3E}">
        <p14:creationId xmlns:p14="http://schemas.microsoft.com/office/powerpoint/2010/main" val="32408560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408537" y="3697282"/>
            <a:ext cx="10208127" cy="78483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Calibri" panose="020F0502020204030204" pitchFamily="34" charset="0"/>
                <a:cs typeface="Calibri" panose="020F0502020204030204" pitchFamily="34" charset="0"/>
              </a:rPr>
              <a:t/>
            </a:r>
            <a:br>
              <a:rPr kumimoji="0" lang="en-US" altLang="en-US" sz="1200" b="0" i="0" u="none" strike="noStrike" cap="none" normalizeH="0" baseline="0" dirty="0" smtClean="0">
                <a:ln>
                  <a:noFill/>
                </a:ln>
                <a:solidFill>
                  <a:srgbClr val="000000"/>
                </a:solidFill>
                <a:effectLst/>
                <a:latin typeface="Calibri" panose="020F0502020204030204" pitchFamily="34" charset="0"/>
                <a:cs typeface="Calibri" panose="020F0502020204030204" pitchFamily="34" charset="0"/>
              </a:rPr>
            </a:br>
            <a:endParaRPr kumimoji="0" lang="en-US" altLang="en-US" sz="800" b="0" i="0" u="none" strike="noStrike" cap="none" normalizeH="0" baseline="0" dirty="0" smtClean="0">
              <a:ln>
                <a:noFill/>
              </a:ln>
              <a:solidFill>
                <a:schemeClr val="tx1"/>
              </a:solidFill>
              <a:effectLst/>
            </a:endParaRPr>
          </a:p>
          <a:p>
            <a:r>
              <a:rPr kumimoji="0" lang="en-US" altLang="en-US" sz="1200" b="0" i="0" u="none" strike="noStrike" cap="none" normalizeH="0" baseline="0" dirty="0" smtClean="0">
                <a:ln>
                  <a:noFill/>
                </a:ln>
                <a:solidFill>
                  <a:srgbClr val="000000"/>
                </a:solidFill>
                <a:effectLst/>
                <a:latin typeface="Calibri" panose="020F0502020204030204" pitchFamily="34" charset="0"/>
                <a:cs typeface="Calibri" panose="020F0502020204030204" pitchFamily="34" charset="0"/>
              </a:rPr>
              <a:t/>
            </a:r>
            <a:br>
              <a:rPr kumimoji="0" lang="en-US" altLang="en-US" sz="1200" b="0" i="0" u="none" strike="noStrike" cap="none" normalizeH="0" baseline="0" dirty="0" smtClean="0">
                <a:ln>
                  <a:noFill/>
                </a:ln>
                <a:solidFill>
                  <a:srgbClr val="000000"/>
                </a:solidFill>
                <a:effectLst/>
                <a:latin typeface="Calibri" panose="020F0502020204030204" pitchFamily="34" charset="0"/>
                <a:cs typeface="Calibri" panose="020F0502020204030204" pitchFamily="34" charset="0"/>
              </a:rPr>
            </a:br>
            <a:endParaRPr kumimoji="0" lang="en-US" altLang="en-US" sz="1100" b="0" i="0" u="none" strike="noStrike" cap="none" normalizeH="0" baseline="0" dirty="0" smtClean="0">
              <a:ln>
                <a:noFill/>
              </a:ln>
              <a:solidFill>
                <a:srgbClr val="201F1E"/>
              </a:solidFill>
              <a:effectLst/>
              <a:latin typeface="Segoe UI" panose="020B0502040204020203" pitchFamily="34" charset="0"/>
              <a:cs typeface="Segoe UI" panose="020B0502040204020203" pitchFamily="34" charset="0"/>
            </a:endParaRPr>
          </a:p>
        </p:txBody>
      </p:sp>
      <p:sp>
        <p:nvSpPr>
          <p:cNvPr id="4" name="TextBox 3"/>
          <p:cNvSpPr txBox="1"/>
          <p:nvPr/>
        </p:nvSpPr>
        <p:spPr>
          <a:xfrm>
            <a:off x="291280" y="307655"/>
            <a:ext cx="11114657" cy="4339650"/>
          </a:xfrm>
          <a:prstGeom prst="rect">
            <a:avLst/>
          </a:prstGeom>
          <a:noFill/>
        </p:spPr>
        <p:txBody>
          <a:bodyPr wrap="square" rtlCol="0">
            <a:spAutoFit/>
          </a:bodyPr>
          <a:lstStyle/>
          <a:p>
            <a:r>
              <a:rPr lang="en-GB" sz="5400" b="1" dirty="0">
                <a:solidFill>
                  <a:srgbClr val="00B050"/>
                </a:solidFill>
                <a:latin typeface="Comic Sans MS" panose="030F0702030302020204" pitchFamily="66" charset="0"/>
              </a:rPr>
              <a:t>Health and </a:t>
            </a:r>
            <a:r>
              <a:rPr lang="en-GB" sz="5400" b="1" dirty="0" smtClean="0">
                <a:solidFill>
                  <a:srgbClr val="00B050"/>
                </a:solidFill>
                <a:latin typeface="Comic Sans MS" panose="030F0702030302020204" pitchFamily="66" charset="0"/>
              </a:rPr>
              <a:t>Wellbeing – Task 1</a:t>
            </a:r>
          </a:p>
          <a:p>
            <a:endParaRPr lang="en-GB" sz="5400" b="1" dirty="0">
              <a:solidFill>
                <a:srgbClr val="00B050"/>
              </a:solidFill>
              <a:latin typeface="Comic Sans MS" panose="030F0702030302020204" pitchFamily="66" charset="0"/>
            </a:endParaRPr>
          </a:p>
          <a:p>
            <a:r>
              <a:rPr lang="en-GB" sz="2800" dirty="0" smtClean="0">
                <a:latin typeface="Comic Sans MS" panose="030F0702030302020204" pitchFamily="66" charset="0"/>
              </a:rPr>
              <a:t>Please go to Assignments.  In attachments you will find a SWAY.</a:t>
            </a:r>
          </a:p>
          <a:p>
            <a:r>
              <a:rPr lang="en-GB" sz="2800" dirty="0" smtClean="0">
                <a:latin typeface="Comic Sans MS" panose="030F0702030302020204" pitchFamily="66" charset="0"/>
              </a:rPr>
              <a:t>This SWAY focusses on one of our Wellbeing Indicators – ACHIEVING.  Please read through the sway and we will discuss this on </a:t>
            </a:r>
            <a:r>
              <a:rPr lang="en-GB" sz="2800" dirty="0" smtClean="0">
                <a:latin typeface="Comic Sans MS" panose="030F0702030302020204" pitchFamily="66" charset="0"/>
              </a:rPr>
              <a:t>Thursday </a:t>
            </a:r>
            <a:r>
              <a:rPr lang="en-GB" sz="2800" dirty="0" smtClean="0">
                <a:latin typeface="Comic Sans MS" panose="030F0702030302020204" pitchFamily="66" charset="0"/>
              </a:rPr>
              <a:t>morning </a:t>
            </a:r>
            <a:r>
              <a:rPr lang="en-GB" sz="2800" dirty="0" smtClean="0">
                <a:latin typeface="Comic Sans MS" panose="030F0702030302020204" pitchFamily="66" charset="0"/>
              </a:rPr>
              <a:t>when we celebrate our Achievements.</a:t>
            </a:r>
          </a:p>
          <a:p>
            <a:endParaRPr lang="en-GB" sz="2800" dirty="0">
              <a:latin typeface="Comic Sans MS" panose="030F0702030302020204" pitchFamily="66" charset="0"/>
            </a:endParaRPr>
          </a:p>
          <a:p>
            <a:endParaRPr lang="en-GB" sz="2800" dirty="0" smtClean="0">
              <a:latin typeface="Comic Sans MS" panose="030F0702030302020204" pitchFamily="66" charset="0"/>
            </a:endParaRPr>
          </a:p>
        </p:txBody>
      </p:sp>
      <p:pic>
        <p:nvPicPr>
          <p:cNvPr id="2" name="Picture 1" descr="Kids can be traffic engineers, too. Check out the video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7171" y="4196640"/>
            <a:ext cx="4429493" cy="2489375"/>
          </a:xfrm>
          <a:prstGeom prst="rect">
            <a:avLst/>
          </a:prstGeom>
        </p:spPr>
      </p:pic>
    </p:spTree>
    <p:extLst>
      <p:ext uri="{BB962C8B-B14F-4D97-AF65-F5344CB8AC3E}">
        <p14:creationId xmlns:p14="http://schemas.microsoft.com/office/powerpoint/2010/main" val="15815661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408537" y="1319709"/>
            <a:ext cx="10208127" cy="553997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Calibri" panose="020F0502020204030204" pitchFamily="34" charset="0"/>
                <a:cs typeface="Calibri" panose="020F0502020204030204" pitchFamily="34" charset="0"/>
              </a:rPr>
              <a:t/>
            </a:r>
            <a:br>
              <a:rPr kumimoji="0" lang="en-US" altLang="en-US" sz="1200" b="0" i="0" u="none" strike="noStrike" cap="none" normalizeH="0" baseline="0" dirty="0" smtClean="0">
                <a:ln>
                  <a:noFill/>
                </a:ln>
                <a:solidFill>
                  <a:srgbClr val="000000"/>
                </a:solidFill>
                <a:effectLst/>
                <a:latin typeface="Calibri" panose="020F0502020204030204" pitchFamily="34" charset="0"/>
                <a:cs typeface="Calibri" panose="020F0502020204030204" pitchFamily="34" charset="0"/>
              </a:rPr>
            </a:br>
            <a:endParaRPr kumimoji="0" lang="en-US" altLang="en-US" sz="800" b="0" i="0" u="none" strike="noStrike" cap="none" normalizeH="0" baseline="0" dirty="0" smtClean="0">
              <a:ln>
                <a:noFill/>
              </a:ln>
              <a:solidFill>
                <a:schemeClr val="tx1"/>
              </a:solidFill>
              <a:effectLst/>
            </a:endParaRPr>
          </a:p>
          <a:p>
            <a:r>
              <a:rPr kumimoji="0" lang="en-US" altLang="en-US" sz="1200" b="0" i="0" u="none" strike="noStrike" cap="none" normalizeH="0" baseline="0" dirty="0" smtClean="0">
                <a:ln>
                  <a:noFill/>
                </a:ln>
                <a:solidFill>
                  <a:srgbClr val="000000"/>
                </a:solidFill>
                <a:effectLst/>
                <a:latin typeface="Calibri" panose="020F0502020204030204" pitchFamily="34" charset="0"/>
                <a:cs typeface="Calibri" panose="020F0502020204030204" pitchFamily="34" charset="0"/>
              </a:rPr>
              <a:t/>
            </a:r>
            <a:br>
              <a:rPr kumimoji="0" lang="en-US" altLang="en-US" sz="1200" b="0" i="0" u="none" strike="noStrike" cap="none" normalizeH="0" baseline="0" dirty="0" smtClean="0">
                <a:ln>
                  <a:noFill/>
                </a:ln>
                <a:solidFill>
                  <a:srgbClr val="000000"/>
                </a:solidFill>
                <a:effectLst/>
                <a:latin typeface="Calibri" panose="020F0502020204030204" pitchFamily="34" charset="0"/>
                <a:cs typeface="Calibri" panose="020F0502020204030204" pitchFamily="34" charset="0"/>
              </a:rPr>
            </a:br>
            <a:r>
              <a:rPr lang="en-GB" sz="3600" dirty="0">
                <a:latin typeface="wf_segoe-ui_light"/>
                <a:hlinkClick r:id="rId2"/>
              </a:rPr>
              <a:t>Facilities Management - School Meal Survey 2020/21 - Primary Schools</a:t>
            </a:r>
            <a:endParaRPr lang="en-GB" sz="3600" dirty="0">
              <a:latin typeface="wf_segoe-ui_light"/>
            </a:endParaRPr>
          </a:p>
          <a:p>
            <a:r>
              <a:rPr lang="en-GB" sz="3600" dirty="0">
                <a:solidFill>
                  <a:srgbClr val="666666"/>
                </a:solidFill>
                <a:latin typeface="wf_segoe-ui_normal"/>
              </a:rPr>
              <a:t>Online Survey: Facilities Management - School Meal Survey 2020/21 - Primary Schools</a:t>
            </a:r>
          </a:p>
          <a:p>
            <a:r>
              <a:rPr lang="en-GB" sz="3600" dirty="0">
                <a:solidFill>
                  <a:srgbClr val="A6A6A6"/>
                </a:solidFill>
                <a:latin typeface="wf_segoe-ui_normal"/>
              </a:rPr>
              <a:t>www.surveyhero.com</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800"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dirty="0" smtClean="0">
                <a:solidFill>
                  <a:srgbClr val="00B050"/>
                </a:solidFill>
                <a:latin typeface="Comic Sans MS" panose="030F0702030302020204" pitchFamily="66" charset="0"/>
              </a:rPr>
              <a:t>Click on the link above.</a:t>
            </a:r>
            <a:endParaRPr kumimoji="0" lang="en-US" altLang="en-US" sz="2000" b="0" i="0" u="none" strike="noStrike" cap="none" normalizeH="0" baseline="0" dirty="0" smtClean="0">
              <a:ln>
                <a:noFill/>
              </a:ln>
              <a:solidFill>
                <a:srgbClr val="00B050"/>
              </a:solidFill>
              <a:effectLst/>
              <a:latin typeface="Comic Sans MS" panose="030F0702030302020204"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600" b="0" i="0" u="none" strike="noStrike" cap="none" normalizeH="0" baseline="0" dirty="0" smtClean="0">
                <a:ln>
                  <a:noFill/>
                </a:ln>
                <a:solidFill>
                  <a:srgbClr val="201F1E"/>
                </a:solidFill>
                <a:effectLst/>
                <a:latin typeface="Segoe UI" panose="020B0502040204020203" pitchFamily="34" charset="0"/>
                <a:cs typeface="Segoe UI" panose="020B0502040204020203" pitchFamily="34" charset="0"/>
              </a:rPr>
              <a:t> </a:t>
            </a:r>
            <a:r>
              <a:rPr kumimoji="0" lang="en-US" altLang="en-US" sz="1100" b="0" i="0" u="none" strike="noStrike" cap="none" normalizeH="0" baseline="0" dirty="0" smtClean="0">
                <a:ln>
                  <a:noFill/>
                </a:ln>
                <a:solidFill>
                  <a:srgbClr val="201F1E"/>
                </a:solidFill>
                <a:effectLst/>
                <a:latin typeface="Segoe UI" panose="020B0502040204020203" pitchFamily="34" charset="0"/>
                <a:cs typeface="Segoe UI" panose="020B0502040204020203" pitchFamily="34" charset="0"/>
              </a:rPr>
              <a:t>                                       </a:t>
            </a:r>
          </a:p>
        </p:txBody>
      </p:sp>
      <p:sp>
        <p:nvSpPr>
          <p:cNvPr id="4" name="TextBox 3"/>
          <p:cNvSpPr txBox="1"/>
          <p:nvPr/>
        </p:nvSpPr>
        <p:spPr>
          <a:xfrm>
            <a:off x="291280" y="307655"/>
            <a:ext cx="10573728" cy="1200329"/>
          </a:xfrm>
          <a:prstGeom prst="rect">
            <a:avLst/>
          </a:prstGeom>
          <a:noFill/>
        </p:spPr>
        <p:txBody>
          <a:bodyPr wrap="none" rtlCol="0">
            <a:spAutoFit/>
          </a:bodyPr>
          <a:lstStyle/>
          <a:p>
            <a:r>
              <a:rPr lang="en-GB" sz="5400" b="1" dirty="0">
                <a:solidFill>
                  <a:srgbClr val="00B050"/>
                </a:solidFill>
                <a:latin typeface="Comic Sans MS" panose="030F0702030302020204" pitchFamily="66" charset="0"/>
              </a:rPr>
              <a:t>Health and </a:t>
            </a:r>
            <a:r>
              <a:rPr lang="en-GB" sz="5400" b="1" dirty="0" smtClean="0">
                <a:solidFill>
                  <a:srgbClr val="00B050"/>
                </a:solidFill>
                <a:latin typeface="Comic Sans MS" panose="030F0702030302020204" pitchFamily="66" charset="0"/>
              </a:rPr>
              <a:t>Wellbeing – Task 2</a:t>
            </a:r>
            <a:endParaRPr lang="en-GB" sz="5400" b="1" dirty="0">
              <a:solidFill>
                <a:srgbClr val="00B050"/>
              </a:solidFill>
              <a:latin typeface="Comic Sans MS" panose="030F0702030302020204" pitchFamily="66" charset="0"/>
            </a:endParaRPr>
          </a:p>
          <a:p>
            <a:r>
              <a:rPr lang="en-GB" dirty="0" smtClean="0">
                <a:latin typeface="Comic Sans MS" panose="030F0702030302020204" pitchFamily="66" charset="0"/>
              </a:rPr>
              <a:t>Mrs Webster has asked me to include this in our diary – could you all fill this out please</a:t>
            </a:r>
            <a:r>
              <a:rPr lang="en-GB" dirty="0" smtClean="0"/>
              <a:t>.</a:t>
            </a:r>
            <a:endParaRPr lang="en-GB" dirty="0"/>
          </a:p>
        </p:txBody>
      </p:sp>
      <p:pic>
        <p:nvPicPr>
          <p:cNvPr id="5" name="Picture 4" descr="Senedd Bites #30: Free school meal rules change &amp; mor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7234" y="4401929"/>
            <a:ext cx="3406842" cy="2269481"/>
          </a:xfrm>
          <a:prstGeom prst="rect">
            <a:avLst/>
          </a:prstGeom>
        </p:spPr>
      </p:pic>
    </p:spTree>
    <p:extLst>
      <p:ext uri="{BB962C8B-B14F-4D97-AF65-F5344CB8AC3E}">
        <p14:creationId xmlns:p14="http://schemas.microsoft.com/office/powerpoint/2010/main" val="23659490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8855" y="180753"/>
            <a:ext cx="11443705" cy="8802410"/>
          </a:xfrm>
          <a:prstGeom prst="rect">
            <a:avLst/>
          </a:prstGeom>
          <a:noFill/>
        </p:spPr>
        <p:txBody>
          <a:bodyPr wrap="square" rtlCol="0">
            <a:spAutoFit/>
          </a:bodyPr>
          <a:lstStyle/>
          <a:p>
            <a:r>
              <a:rPr lang="en-GB" sz="5400" b="1" dirty="0" smtClean="0">
                <a:solidFill>
                  <a:srgbClr val="00B050"/>
                </a:solidFill>
                <a:latin typeface="Comic Sans MS" panose="030F0702030302020204" pitchFamily="66" charset="0"/>
              </a:rPr>
              <a:t>Health </a:t>
            </a:r>
            <a:r>
              <a:rPr lang="en-GB" sz="5400" b="1" dirty="0">
                <a:solidFill>
                  <a:srgbClr val="00B050"/>
                </a:solidFill>
                <a:latin typeface="Comic Sans MS" panose="030F0702030302020204" pitchFamily="66" charset="0"/>
              </a:rPr>
              <a:t>and Wellbeing – Task </a:t>
            </a:r>
            <a:r>
              <a:rPr lang="en-GB" sz="5400" b="1" dirty="0" smtClean="0">
                <a:solidFill>
                  <a:srgbClr val="00B050"/>
                </a:solidFill>
                <a:latin typeface="Comic Sans MS" panose="030F0702030302020204" pitchFamily="66" charset="0"/>
              </a:rPr>
              <a:t>3</a:t>
            </a:r>
            <a:endParaRPr lang="en-GB" sz="5400" b="1" dirty="0">
              <a:solidFill>
                <a:srgbClr val="00B050"/>
              </a:solidFill>
              <a:latin typeface="Comic Sans MS" panose="030F0702030302020204" pitchFamily="66" charset="0"/>
            </a:endParaRPr>
          </a:p>
          <a:p>
            <a:endParaRPr lang="en-GB" sz="5400" dirty="0">
              <a:solidFill>
                <a:srgbClr val="00B050"/>
              </a:solidFill>
              <a:latin typeface="Comic Sans MS" panose="030F0702030302020204" pitchFamily="66" charset="0"/>
            </a:endParaRPr>
          </a:p>
          <a:p>
            <a:endParaRPr lang="en-GB" sz="2800" dirty="0" smtClean="0">
              <a:latin typeface="Comic Sans MS" panose="030F0702030302020204" pitchFamily="66" charset="0"/>
            </a:endParaRPr>
          </a:p>
          <a:p>
            <a:endParaRPr lang="en-GB" sz="2800" dirty="0">
              <a:latin typeface="Comic Sans MS" panose="030F0702030302020204" pitchFamily="66" charset="0"/>
            </a:endParaRPr>
          </a:p>
          <a:p>
            <a:endParaRPr lang="en-GB" sz="2800" dirty="0" smtClean="0">
              <a:latin typeface="Comic Sans MS" panose="030F0702030302020204" pitchFamily="66" charset="0"/>
            </a:endParaRPr>
          </a:p>
          <a:p>
            <a:endParaRPr lang="en-GB" sz="2800" dirty="0">
              <a:latin typeface="Comic Sans MS" panose="030F0702030302020204" pitchFamily="66" charset="0"/>
            </a:endParaRPr>
          </a:p>
          <a:p>
            <a:endParaRPr lang="en-GB" sz="2800" dirty="0" smtClean="0">
              <a:latin typeface="Comic Sans MS" panose="030F0702030302020204" pitchFamily="66" charset="0"/>
            </a:endParaRPr>
          </a:p>
          <a:p>
            <a:endParaRPr lang="en-GB" sz="2800" dirty="0">
              <a:latin typeface="Comic Sans MS" panose="030F0702030302020204" pitchFamily="66" charset="0"/>
            </a:endParaRPr>
          </a:p>
          <a:p>
            <a:endParaRPr lang="en-GB" sz="2800" dirty="0" smtClean="0">
              <a:latin typeface="Comic Sans MS" panose="030F0702030302020204" pitchFamily="66" charset="0"/>
            </a:endParaRPr>
          </a:p>
          <a:p>
            <a:endParaRPr lang="en-GB" sz="2800" dirty="0" smtClean="0">
              <a:latin typeface="Comic Sans MS" panose="030F0702030302020204" pitchFamily="66" charset="0"/>
            </a:endParaRPr>
          </a:p>
          <a:p>
            <a:endParaRPr lang="en-GB" sz="2800" dirty="0">
              <a:latin typeface="Comic Sans MS" panose="030F0702030302020204" pitchFamily="66" charset="0"/>
            </a:endParaRPr>
          </a:p>
          <a:p>
            <a:r>
              <a:rPr lang="en-GB" sz="2800" dirty="0" smtClean="0">
                <a:solidFill>
                  <a:srgbClr val="FF0000"/>
                </a:solidFill>
                <a:latin typeface="Comic Sans MS" panose="030F0702030302020204" pitchFamily="66" charset="0"/>
              </a:rPr>
              <a:t>Please complete the questionnaire in Assignments before our lesson on </a:t>
            </a:r>
            <a:r>
              <a:rPr lang="en-GB" sz="2800" dirty="0" smtClean="0">
                <a:solidFill>
                  <a:srgbClr val="FF0000"/>
                </a:solidFill>
                <a:latin typeface="Comic Sans MS" panose="030F0702030302020204" pitchFamily="66" charset="0"/>
              </a:rPr>
              <a:t>Thursday</a:t>
            </a:r>
            <a:r>
              <a:rPr lang="en-GB" sz="2800" dirty="0" smtClean="0">
                <a:solidFill>
                  <a:srgbClr val="FF0000"/>
                </a:solidFill>
                <a:latin typeface="Comic Sans MS" panose="030F0702030302020204" pitchFamily="66" charset="0"/>
              </a:rPr>
              <a:t>.</a:t>
            </a:r>
            <a:endParaRPr lang="en-GB" sz="2800" dirty="0" smtClean="0">
              <a:solidFill>
                <a:srgbClr val="FF0000"/>
              </a:solidFill>
              <a:latin typeface="Comic Sans MS" panose="030F0702030302020204" pitchFamily="66" charset="0"/>
            </a:endParaRPr>
          </a:p>
          <a:p>
            <a:endParaRPr lang="en-GB" sz="3600" dirty="0">
              <a:latin typeface="Comic Sans MS" panose="030F0702030302020204" pitchFamily="66" charset="0"/>
            </a:endParaRPr>
          </a:p>
          <a:p>
            <a:endParaRPr lang="en-GB" sz="2800" dirty="0">
              <a:latin typeface="Comic Sans MS" panose="030F0702030302020204" pitchFamily="66" charset="0"/>
            </a:endParaRPr>
          </a:p>
          <a:p>
            <a:endParaRPr lang="en-GB" sz="1400" dirty="0">
              <a:latin typeface="Comic Sans MS" panose="030F0702030302020204" pitchFamily="66" charset="0"/>
            </a:endParaRPr>
          </a:p>
          <a:p>
            <a:endParaRPr lang="en-GB" sz="3600" dirty="0">
              <a:latin typeface="Comic Sans MS" panose="030F0702030302020204" pitchFamily="66" charset="0"/>
            </a:endParaRPr>
          </a:p>
          <a:p>
            <a:r>
              <a:rPr lang="en-GB" sz="3600" dirty="0">
                <a:latin typeface="Comic Sans MS" panose="030F0702030302020204" pitchFamily="66" charset="0"/>
              </a:rPr>
              <a:t> </a:t>
            </a:r>
          </a:p>
        </p:txBody>
      </p:sp>
      <p:graphicFrame>
        <p:nvGraphicFramePr>
          <p:cNvPr id="2" name="Object 1">
            <a:hlinkClick r:id="" action="ppaction://ole?verb=0"/>
          </p:cNvPr>
          <p:cNvGraphicFramePr>
            <a:graphicFrameLocks noChangeAspect="1"/>
          </p:cNvGraphicFramePr>
          <p:nvPr>
            <p:extLst>
              <p:ext uri="{D42A27DB-BD31-4B8C-83A1-F6EECF244321}">
                <p14:modId xmlns:p14="http://schemas.microsoft.com/office/powerpoint/2010/main" val="3006054206"/>
              </p:ext>
            </p:extLst>
          </p:nvPr>
        </p:nvGraphicFramePr>
        <p:xfrm>
          <a:off x="428959" y="1256732"/>
          <a:ext cx="5981465" cy="3429000"/>
        </p:xfrm>
        <a:graphic>
          <a:graphicData uri="http://schemas.openxmlformats.org/presentationml/2006/ole">
            <mc:AlternateContent xmlns:mc="http://schemas.openxmlformats.org/markup-compatibility/2006">
              <mc:Choice xmlns:v="urn:schemas-microsoft-com:vml" Requires="v">
                <p:oleObj spid="_x0000_s8226" name="Presentation" r:id="rId3" imgW="4571976" imgH="3429060" progId="PowerPoint.Show.8">
                  <p:embed/>
                </p:oleObj>
              </mc:Choice>
              <mc:Fallback>
                <p:oleObj name="Presentation" r:id="rId3" imgW="4571976" imgH="3429060" progId="PowerPoint.Show.8">
                  <p:embed/>
                  <p:pic>
                    <p:nvPicPr>
                      <p:cNvPr id="0" name=""/>
                      <p:cNvPicPr/>
                      <p:nvPr/>
                    </p:nvPicPr>
                    <p:blipFill>
                      <a:blip r:embed="rId4"/>
                      <a:stretch>
                        <a:fillRect/>
                      </a:stretch>
                    </p:blipFill>
                    <p:spPr>
                      <a:xfrm>
                        <a:off x="428959" y="1256732"/>
                        <a:ext cx="5981465" cy="3429000"/>
                      </a:xfrm>
                      <a:prstGeom prst="rect">
                        <a:avLst/>
                      </a:prstGeom>
                    </p:spPr>
                  </p:pic>
                </p:oleObj>
              </mc:Fallback>
            </mc:AlternateContent>
          </a:graphicData>
        </a:graphic>
      </p:graphicFrame>
    </p:spTree>
    <p:extLst>
      <p:ext uri="{BB962C8B-B14F-4D97-AF65-F5344CB8AC3E}">
        <p14:creationId xmlns:p14="http://schemas.microsoft.com/office/powerpoint/2010/main" val="35138555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8855" y="180753"/>
            <a:ext cx="11443705" cy="11387733"/>
          </a:xfrm>
          <a:prstGeom prst="rect">
            <a:avLst/>
          </a:prstGeom>
          <a:noFill/>
        </p:spPr>
        <p:txBody>
          <a:bodyPr wrap="square" rtlCol="0">
            <a:spAutoFit/>
          </a:bodyPr>
          <a:lstStyle/>
          <a:p>
            <a:r>
              <a:rPr lang="en-GB" sz="5400" b="1" dirty="0" smtClean="0">
                <a:solidFill>
                  <a:srgbClr val="00B050"/>
                </a:solidFill>
                <a:latin typeface="Comic Sans MS" panose="030F0702030302020204" pitchFamily="66" charset="0"/>
              </a:rPr>
              <a:t>Health </a:t>
            </a:r>
            <a:r>
              <a:rPr lang="en-GB" sz="5400" b="1" dirty="0">
                <a:solidFill>
                  <a:srgbClr val="00B050"/>
                </a:solidFill>
                <a:latin typeface="Comic Sans MS" panose="030F0702030302020204" pitchFamily="66" charset="0"/>
              </a:rPr>
              <a:t>and Wellbeing – Task 4</a:t>
            </a:r>
          </a:p>
          <a:p>
            <a:endParaRPr lang="en-GB" sz="5400" dirty="0">
              <a:solidFill>
                <a:srgbClr val="00B050"/>
              </a:solidFill>
              <a:latin typeface="Comic Sans MS" panose="030F0702030302020204" pitchFamily="66" charset="0"/>
            </a:endParaRPr>
          </a:p>
          <a:p>
            <a:endParaRPr lang="en-GB" sz="2800" dirty="0" smtClean="0">
              <a:latin typeface="Comic Sans MS" panose="030F0702030302020204" pitchFamily="66" charset="0"/>
            </a:endParaRPr>
          </a:p>
          <a:p>
            <a:r>
              <a:rPr lang="en-GB" sz="2800" b="1" dirty="0" smtClean="0">
                <a:solidFill>
                  <a:srgbClr val="002060"/>
                </a:solidFill>
                <a:latin typeface="Comic Sans MS" panose="030F0702030302020204" pitchFamily="66" charset="0"/>
              </a:rPr>
              <a:t>Another walk around Linlithgow…..</a:t>
            </a:r>
          </a:p>
          <a:p>
            <a:endParaRPr lang="en-GB" sz="2800" dirty="0">
              <a:latin typeface="Comic Sans MS" panose="030F0702030302020204" pitchFamily="66" charset="0"/>
            </a:endParaRPr>
          </a:p>
          <a:p>
            <a:endParaRPr lang="en-GB" sz="2800" dirty="0" smtClean="0">
              <a:latin typeface="Comic Sans MS" panose="030F0702030302020204" pitchFamily="66" charset="0"/>
            </a:endParaRPr>
          </a:p>
          <a:p>
            <a:r>
              <a:rPr lang="en-GB" sz="2800" dirty="0" smtClean="0">
                <a:latin typeface="Comic Sans MS" panose="030F0702030302020204" pitchFamily="66" charset="0"/>
              </a:rPr>
              <a:t>Please go to Assignments to find out what</a:t>
            </a:r>
          </a:p>
          <a:p>
            <a:r>
              <a:rPr lang="en-GB" sz="2800" dirty="0">
                <a:latin typeface="Comic Sans MS" panose="030F0702030302020204" pitchFamily="66" charset="0"/>
              </a:rPr>
              <a:t>y</a:t>
            </a:r>
            <a:r>
              <a:rPr lang="en-GB" sz="2800" dirty="0" smtClean="0">
                <a:latin typeface="Comic Sans MS" panose="030F0702030302020204" pitchFamily="66" charset="0"/>
              </a:rPr>
              <a:t>our task is.  </a:t>
            </a:r>
          </a:p>
          <a:p>
            <a:endParaRPr lang="en-GB" sz="2800" dirty="0">
              <a:latin typeface="Comic Sans MS" panose="030F0702030302020204" pitchFamily="66" charset="0"/>
            </a:endParaRPr>
          </a:p>
          <a:p>
            <a:endParaRPr lang="en-GB" sz="2800" dirty="0" smtClean="0">
              <a:latin typeface="Comic Sans MS" panose="030F0702030302020204" pitchFamily="66" charset="0"/>
            </a:endParaRPr>
          </a:p>
          <a:p>
            <a:endParaRPr lang="en-GB" sz="2800" dirty="0">
              <a:latin typeface="Comic Sans MS" panose="030F0702030302020204" pitchFamily="66" charset="0"/>
            </a:endParaRPr>
          </a:p>
          <a:p>
            <a:r>
              <a:rPr lang="en-GB" sz="2800" i="1" dirty="0" smtClean="0">
                <a:latin typeface="Comic Sans MS" panose="030F0702030302020204" pitchFamily="66" charset="0"/>
              </a:rPr>
              <a:t>The due date for this task is in three weeks time.</a:t>
            </a:r>
          </a:p>
          <a:p>
            <a:endParaRPr lang="en-GB" sz="2800" dirty="0">
              <a:latin typeface="Comic Sans MS" panose="030F0702030302020204" pitchFamily="66" charset="0"/>
            </a:endParaRPr>
          </a:p>
          <a:p>
            <a:endParaRPr lang="en-GB" sz="2800" dirty="0" smtClean="0">
              <a:latin typeface="Comic Sans MS" panose="030F0702030302020204" pitchFamily="66" charset="0"/>
            </a:endParaRPr>
          </a:p>
          <a:p>
            <a:endParaRPr lang="en-GB" sz="2800" dirty="0">
              <a:latin typeface="Comic Sans MS" panose="030F0702030302020204" pitchFamily="66" charset="0"/>
            </a:endParaRPr>
          </a:p>
          <a:p>
            <a:endParaRPr lang="en-GB" sz="2800" dirty="0" smtClean="0">
              <a:latin typeface="Comic Sans MS" panose="030F0702030302020204" pitchFamily="66" charset="0"/>
            </a:endParaRPr>
          </a:p>
          <a:p>
            <a:endParaRPr lang="en-GB" sz="2800" dirty="0">
              <a:latin typeface="Comic Sans MS" panose="030F0702030302020204" pitchFamily="66" charset="0"/>
            </a:endParaRPr>
          </a:p>
          <a:p>
            <a:endParaRPr lang="en-GB" sz="2800" dirty="0" smtClean="0">
              <a:latin typeface="Comic Sans MS" panose="030F0702030302020204" pitchFamily="66" charset="0"/>
            </a:endParaRPr>
          </a:p>
          <a:p>
            <a:endParaRPr lang="en-GB" sz="3600" dirty="0">
              <a:latin typeface="Comic Sans MS" panose="030F0702030302020204" pitchFamily="66" charset="0"/>
            </a:endParaRPr>
          </a:p>
          <a:p>
            <a:endParaRPr lang="en-GB" sz="2800" dirty="0">
              <a:latin typeface="Comic Sans MS" panose="030F0702030302020204" pitchFamily="66" charset="0"/>
            </a:endParaRPr>
          </a:p>
          <a:p>
            <a:endParaRPr lang="en-GB" sz="1400" dirty="0">
              <a:latin typeface="Comic Sans MS" panose="030F0702030302020204" pitchFamily="66" charset="0"/>
            </a:endParaRPr>
          </a:p>
          <a:p>
            <a:endParaRPr lang="en-GB" sz="3600" dirty="0">
              <a:latin typeface="Comic Sans MS" panose="030F0702030302020204" pitchFamily="66" charset="0"/>
            </a:endParaRPr>
          </a:p>
          <a:p>
            <a:r>
              <a:rPr lang="en-GB" sz="3600" dirty="0">
                <a:latin typeface="Comic Sans MS" panose="030F0702030302020204" pitchFamily="66" charset="0"/>
              </a:rPr>
              <a:t> </a:t>
            </a:r>
          </a:p>
        </p:txBody>
      </p:sp>
      <p:pic>
        <p:nvPicPr>
          <p:cNvPr id="4" name="Picture 3" descr="Scotland's first statue of Mary, Queen of Scots, unveiled outside Linlithgow  Palace | Culture24"/>
          <p:cNvPicPr/>
          <p:nvPr/>
        </p:nvPicPr>
        <p:blipFill rotWithShape="1">
          <a:blip r:embed="rId2">
            <a:extLst>
              <a:ext uri="{28A0092B-C50C-407E-A947-70E740481C1C}">
                <a14:useLocalDpi xmlns:a14="http://schemas.microsoft.com/office/drawing/2010/main" val="0"/>
              </a:ext>
            </a:extLst>
          </a:blip>
          <a:srcRect l="22381" t="592" r="21746" b="1578"/>
          <a:stretch/>
        </p:blipFill>
        <p:spPr bwMode="auto">
          <a:xfrm>
            <a:off x="8713002" y="1594317"/>
            <a:ext cx="2235200" cy="31496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115139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7" y="1214871"/>
            <a:ext cx="10515600" cy="1325563"/>
          </a:xfrm>
        </p:spPr>
        <p:txBody>
          <a:bodyPr>
            <a:normAutofit/>
          </a:bodyPr>
          <a:lstStyle/>
          <a:p>
            <a:r>
              <a:rPr lang="en-GB" dirty="0" smtClean="0">
                <a:latin typeface="Comic Sans MS" panose="030F0702030302020204" pitchFamily="66" charset="0"/>
              </a:rPr>
              <a:t/>
            </a:r>
            <a:br>
              <a:rPr lang="en-GB" dirty="0" smtClean="0">
                <a:latin typeface="Comic Sans MS" panose="030F0702030302020204" pitchFamily="66" charset="0"/>
              </a:rPr>
            </a:br>
            <a:endParaRPr lang="en-GB" dirty="0">
              <a:latin typeface="Comic Sans MS" panose="030F0702030302020204" pitchFamily="66" charset="0"/>
            </a:endParaRPr>
          </a:p>
        </p:txBody>
      </p:sp>
      <p:sp>
        <p:nvSpPr>
          <p:cNvPr id="3" name="Content Placeholder 2"/>
          <p:cNvSpPr>
            <a:spLocks noGrp="1"/>
          </p:cNvSpPr>
          <p:nvPr>
            <p:ph idx="1"/>
          </p:nvPr>
        </p:nvSpPr>
        <p:spPr>
          <a:xfrm>
            <a:off x="524164" y="590208"/>
            <a:ext cx="10515600" cy="4351338"/>
          </a:xfrm>
        </p:spPr>
        <p:txBody>
          <a:bodyPr>
            <a:noAutofit/>
          </a:bodyPr>
          <a:lstStyle/>
          <a:p>
            <a:pPr marL="0" indent="0">
              <a:buNone/>
            </a:pPr>
            <a:endParaRPr lang="en-GB" sz="2000" b="1" dirty="0">
              <a:latin typeface="Comic Sans MS" panose="030F0702030302020204" pitchFamily="66" charset="0"/>
            </a:endParaRPr>
          </a:p>
          <a:p>
            <a:pPr marL="0" indent="0">
              <a:buNone/>
            </a:pPr>
            <a:endParaRPr lang="en-GB" sz="2000" b="1" dirty="0">
              <a:solidFill>
                <a:srgbClr val="7030A0"/>
              </a:solidFill>
              <a:latin typeface="Comic Sans MS" panose="030F0702030302020204" pitchFamily="66" charset="0"/>
            </a:endParaRPr>
          </a:p>
        </p:txBody>
      </p:sp>
      <p:sp>
        <p:nvSpPr>
          <p:cNvPr id="4" name="Rectangle 3">
            <a:hlinkClick r:id="rId2" action="ppaction://hlinkfile"/>
          </p:cNvPr>
          <p:cNvSpPr/>
          <p:nvPr/>
        </p:nvSpPr>
        <p:spPr>
          <a:xfrm>
            <a:off x="168562" y="307777"/>
            <a:ext cx="11877966" cy="6832640"/>
          </a:xfrm>
          <a:prstGeom prst="rect">
            <a:avLst/>
          </a:prstGeom>
        </p:spPr>
        <p:txBody>
          <a:bodyPr wrap="square">
            <a:spAutoFit/>
          </a:bodyPr>
          <a:lstStyle/>
          <a:p>
            <a:endParaRPr lang="en-GB" b="1" i="1" dirty="0" smtClean="0">
              <a:solidFill>
                <a:srgbClr val="7030A0"/>
              </a:solidFill>
              <a:latin typeface="Comic Sans MS" panose="030F0702030302020204" pitchFamily="66" charset="0"/>
            </a:endParaRPr>
          </a:p>
          <a:p>
            <a:r>
              <a:rPr lang="en-GB" sz="4400" b="1" i="1" dirty="0" smtClean="0">
                <a:latin typeface="Comic Sans MS" panose="030F0702030302020204" pitchFamily="66" charset="0"/>
              </a:rPr>
              <a:t>SPELLING</a:t>
            </a:r>
          </a:p>
          <a:p>
            <a:endParaRPr lang="en-GB" sz="4400" b="1" i="1" dirty="0" smtClean="0">
              <a:latin typeface="Comic Sans MS" panose="030F0702030302020204" pitchFamily="66" charset="0"/>
            </a:endParaRPr>
          </a:p>
          <a:p>
            <a:r>
              <a:rPr lang="en-GB" sz="4400" b="1" i="1" dirty="0" smtClean="0">
                <a:latin typeface="Comic Sans MS" panose="030F0702030302020204" pitchFamily="66" charset="0"/>
              </a:rPr>
              <a:t>Focus ‘</a:t>
            </a:r>
            <a:r>
              <a:rPr lang="en-GB" sz="4400" b="1" i="1" dirty="0" err="1" smtClean="0">
                <a:latin typeface="Comic Sans MS" panose="030F0702030302020204" pitchFamily="66" charset="0"/>
              </a:rPr>
              <a:t>ss</a:t>
            </a:r>
            <a:r>
              <a:rPr lang="en-GB" sz="4400" b="1" i="1" dirty="0" smtClean="0">
                <a:latin typeface="Comic Sans MS" panose="030F0702030302020204" pitchFamily="66" charset="0"/>
              </a:rPr>
              <a:t>’</a:t>
            </a:r>
          </a:p>
          <a:p>
            <a:endParaRPr lang="en-GB" b="1" i="1" dirty="0">
              <a:solidFill>
                <a:srgbClr val="002060"/>
              </a:solidFill>
              <a:latin typeface="Comic Sans MS" panose="030F0702030302020204" pitchFamily="66" charset="0"/>
            </a:endParaRPr>
          </a:p>
          <a:p>
            <a:endParaRPr lang="en-GB" b="1" i="1" dirty="0" smtClean="0">
              <a:solidFill>
                <a:srgbClr val="002060"/>
              </a:solidFill>
              <a:latin typeface="Comic Sans MS" panose="030F0702030302020204" pitchFamily="66" charset="0"/>
            </a:endParaRPr>
          </a:p>
          <a:p>
            <a:r>
              <a:rPr lang="en-GB" b="1" dirty="0" smtClean="0">
                <a:latin typeface="Comic Sans MS" panose="030F0702030302020204" pitchFamily="66" charset="0"/>
              </a:rPr>
              <a:t>We will learn about the five different representations of the phoneme ‘s’.  Please go to assignments </a:t>
            </a:r>
          </a:p>
          <a:p>
            <a:r>
              <a:rPr lang="en-GB" b="1" dirty="0">
                <a:latin typeface="Comic Sans MS" panose="030F0702030302020204" pitchFamily="66" charset="0"/>
              </a:rPr>
              <a:t>t</a:t>
            </a:r>
            <a:r>
              <a:rPr lang="en-GB" b="1" dirty="0" smtClean="0">
                <a:latin typeface="Comic Sans MS" panose="030F0702030302020204" pitchFamily="66" charset="0"/>
              </a:rPr>
              <a:t>o find out what your spelling tasks are for the week.  Please do not complete any spelling work before</a:t>
            </a:r>
          </a:p>
          <a:p>
            <a:r>
              <a:rPr lang="en-GB" b="1" dirty="0">
                <a:latin typeface="Comic Sans MS" panose="030F0702030302020204" pitchFamily="66" charset="0"/>
              </a:rPr>
              <a:t>o</a:t>
            </a:r>
            <a:r>
              <a:rPr lang="en-GB" b="1" dirty="0" smtClean="0">
                <a:latin typeface="Comic Sans MS" panose="030F0702030302020204" pitchFamily="66" charset="0"/>
              </a:rPr>
              <a:t>ur lesson.</a:t>
            </a:r>
          </a:p>
          <a:p>
            <a:endParaRPr lang="en-GB" b="1" i="1" dirty="0">
              <a:solidFill>
                <a:srgbClr val="FF0000"/>
              </a:solidFill>
              <a:latin typeface="Comic Sans MS" panose="030F0702030302020204" pitchFamily="66" charset="0"/>
            </a:endParaRPr>
          </a:p>
          <a:p>
            <a:endParaRPr lang="en-GB" b="1" i="1" dirty="0" smtClean="0">
              <a:solidFill>
                <a:srgbClr val="FF0000"/>
              </a:solidFill>
              <a:latin typeface="Comic Sans MS" panose="030F0702030302020204" pitchFamily="66" charset="0"/>
            </a:endParaRPr>
          </a:p>
          <a:p>
            <a:r>
              <a:rPr lang="en-GB" b="1" i="1" dirty="0">
                <a:latin typeface="Comic Sans MS" panose="030F0702030302020204" pitchFamily="66" charset="0"/>
                <a:hlinkClick r:id="rId3" action="ppaction://hlinkfile"/>
              </a:rPr>
              <a:t>..\SPELLING\Syllables </a:t>
            </a:r>
            <a:r>
              <a:rPr lang="en-GB" b="1" i="1" dirty="0" smtClean="0">
                <a:latin typeface="Comic Sans MS" panose="030F0702030302020204" pitchFamily="66" charset="0"/>
                <a:hlinkClick r:id="rId3" action="ppaction://hlinkfile"/>
              </a:rPr>
              <a:t>ss.docx</a:t>
            </a:r>
            <a:endParaRPr lang="en-GB" b="1" i="1" dirty="0" smtClean="0">
              <a:latin typeface="Comic Sans MS" panose="030F0702030302020204" pitchFamily="66" charset="0"/>
            </a:endParaRPr>
          </a:p>
          <a:p>
            <a:endParaRPr lang="en-GB" b="1" i="1" dirty="0">
              <a:latin typeface="Comic Sans MS" panose="030F0702030302020204" pitchFamily="66" charset="0"/>
            </a:endParaRPr>
          </a:p>
          <a:p>
            <a:r>
              <a:rPr lang="en-GB" b="1" i="1" dirty="0">
                <a:latin typeface="Comic Sans MS" panose="030F0702030302020204" pitchFamily="66" charset="0"/>
                <a:hlinkClick r:id="rId2" action="ppaction://hlinkfile"/>
              </a:rPr>
              <a:t>..\SPELLING\Phonemes </a:t>
            </a:r>
            <a:r>
              <a:rPr lang="en-GB" b="1" i="1" dirty="0" smtClean="0">
                <a:latin typeface="Comic Sans MS" panose="030F0702030302020204" pitchFamily="66" charset="0"/>
                <a:hlinkClick r:id="rId2" action="ppaction://hlinkfile"/>
              </a:rPr>
              <a:t>ss.docx</a:t>
            </a:r>
            <a:endParaRPr lang="en-GB" b="1" i="1" dirty="0">
              <a:latin typeface="Comic Sans MS" panose="030F0702030302020204" pitchFamily="66" charset="0"/>
            </a:endParaRPr>
          </a:p>
          <a:p>
            <a:endParaRPr lang="en-GB" b="1" i="1" dirty="0">
              <a:solidFill>
                <a:srgbClr val="FF0000"/>
              </a:solidFill>
              <a:latin typeface="Comic Sans MS" panose="030F0702030302020204" pitchFamily="66" charset="0"/>
            </a:endParaRPr>
          </a:p>
          <a:p>
            <a:endParaRPr lang="en-GB" b="1" i="1" dirty="0" smtClean="0">
              <a:solidFill>
                <a:srgbClr val="FF0000"/>
              </a:solidFill>
              <a:latin typeface="Comic Sans MS" panose="030F0702030302020204" pitchFamily="66" charset="0"/>
            </a:endParaRPr>
          </a:p>
          <a:p>
            <a:endParaRPr lang="en-GB" b="1" i="1" dirty="0">
              <a:solidFill>
                <a:srgbClr val="FF0000"/>
              </a:solidFill>
              <a:latin typeface="Comic Sans MS" panose="030F0702030302020204" pitchFamily="66" charset="0"/>
            </a:endParaRPr>
          </a:p>
          <a:p>
            <a:r>
              <a:rPr lang="en-GB" b="1" i="1" dirty="0" smtClean="0">
                <a:solidFill>
                  <a:srgbClr val="FF0000"/>
                </a:solidFill>
                <a:latin typeface="Comic Sans MS" panose="030F0702030302020204" pitchFamily="66" charset="0"/>
              </a:rPr>
              <a:t>Please </a:t>
            </a:r>
            <a:r>
              <a:rPr lang="en-GB" b="1" i="1" dirty="0">
                <a:solidFill>
                  <a:srgbClr val="FF0000"/>
                </a:solidFill>
                <a:latin typeface="Comic Sans MS" panose="030F0702030302020204" pitchFamily="66" charset="0"/>
              </a:rPr>
              <a:t>upload into Assignments</a:t>
            </a:r>
            <a:r>
              <a:rPr lang="en-GB" b="1" i="1" dirty="0" smtClean="0">
                <a:solidFill>
                  <a:srgbClr val="002060"/>
                </a:solidFill>
                <a:latin typeface="Comic Sans MS" panose="030F0702030302020204" pitchFamily="66" charset="0"/>
              </a:rPr>
              <a:t> </a:t>
            </a:r>
          </a:p>
          <a:p>
            <a:endParaRPr lang="en-GB" b="1" i="1" dirty="0" smtClean="0">
              <a:solidFill>
                <a:srgbClr val="7030A0"/>
              </a:solidFill>
              <a:latin typeface="Comic Sans MS" panose="030F0702030302020204" pitchFamily="66" charset="0"/>
            </a:endParaRPr>
          </a:p>
          <a:p>
            <a:endParaRPr lang="en-GB" dirty="0"/>
          </a:p>
        </p:txBody>
      </p:sp>
      <p:pic>
        <p:nvPicPr>
          <p:cNvPr id="5" name="Picture 4" descr="Teaching with TLC: My Secret Writing Weapon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4688" y="4814719"/>
            <a:ext cx="3571875" cy="1876425"/>
          </a:xfrm>
          <a:prstGeom prst="rect">
            <a:avLst/>
          </a:prstGeom>
        </p:spPr>
      </p:pic>
    </p:spTree>
    <p:extLst>
      <p:ext uri="{BB962C8B-B14F-4D97-AF65-F5344CB8AC3E}">
        <p14:creationId xmlns:p14="http://schemas.microsoft.com/office/powerpoint/2010/main" val="22280273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891" y="396724"/>
            <a:ext cx="10515600" cy="1325563"/>
          </a:xfrm>
        </p:spPr>
        <p:txBody>
          <a:bodyPr>
            <a:noAutofit/>
          </a:bodyPr>
          <a:lstStyle/>
          <a:p>
            <a:r>
              <a:rPr lang="en-GB" b="1" dirty="0" smtClean="0">
                <a:solidFill>
                  <a:srgbClr val="FF0000"/>
                </a:solidFill>
                <a:latin typeface="Comic Sans MS" panose="030F0702030302020204" pitchFamily="66" charset="0"/>
              </a:rPr>
              <a:t>GRAMMAR AND PUNCTUATION</a:t>
            </a:r>
            <a:r>
              <a:rPr lang="en-GB" b="1" dirty="0" smtClean="0">
                <a:latin typeface="Comic Sans MS" panose="030F0702030302020204" pitchFamily="66" charset="0"/>
              </a:rPr>
              <a:t/>
            </a:r>
            <a:br>
              <a:rPr lang="en-GB" b="1" dirty="0" smtClean="0">
                <a:latin typeface="Comic Sans MS" panose="030F0702030302020204" pitchFamily="66" charset="0"/>
              </a:rPr>
            </a:br>
            <a:r>
              <a:rPr lang="en-GB" sz="3200" dirty="0" smtClean="0">
                <a:latin typeface="Comic Sans MS" panose="030F0702030302020204" pitchFamily="66" charset="0"/>
              </a:rPr>
              <a:t/>
            </a:r>
            <a:br>
              <a:rPr lang="en-GB" sz="3200" dirty="0" smtClean="0">
                <a:latin typeface="Comic Sans MS" panose="030F0702030302020204" pitchFamily="66" charset="0"/>
              </a:rPr>
            </a:br>
            <a:endParaRPr lang="en-GB" sz="3200" dirty="0">
              <a:latin typeface="Comic Sans MS" panose="030F0702030302020204" pitchFamily="66" charset="0"/>
            </a:endParaRPr>
          </a:p>
        </p:txBody>
      </p:sp>
      <p:sp>
        <p:nvSpPr>
          <p:cNvPr id="3" name="Content Placeholder 2"/>
          <p:cNvSpPr>
            <a:spLocks noGrp="1"/>
          </p:cNvSpPr>
          <p:nvPr>
            <p:ph idx="1"/>
          </p:nvPr>
        </p:nvSpPr>
        <p:spPr>
          <a:xfrm>
            <a:off x="200891" y="1059505"/>
            <a:ext cx="11599682" cy="4351338"/>
          </a:xfrm>
        </p:spPr>
        <p:txBody>
          <a:bodyPr>
            <a:noAutofit/>
          </a:bodyPr>
          <a:lstStyle/>
          <a:p>
            <a:pPr marL="0" indent="0">
              <a:buNone/>
            </a:pPr>
            <a:endParaRPr lang="en-GB" sz="2000" b="1" dirty="0">
              <a:latin typeface="Comic Sans MS" panose="030F0702030302020204" pitchFamily="66" charset="0"/>
            </a:endParaRPr>
          </a:p>
          <a:p>
            <a:pPr marL="0" indent="0">
              <a:buNone/>
            </a:pPr>
            <a:r>
              <a:rPr lang="en-GB" sz="2400" b="1" dirty="0" smtClean="0">
                <a:latin typeface="Comic Sans MS" panose="030F0702030302020204" pitchFamily="66" charset="0"/>
                <a:cs typeface="Times New Roman" panose="02020603050405020304" pitchFamily="18" charset="0"/>
              </a:rPr>
              <a:t>PRONOUNS – UNIT 11</a:t>
            </a:r>
          </a:p>
          <a:p>
            <a:pPr marL="0" indent="0">
              <a:buNone/>
            </a:pPr>
            <a:endParaRPr lang="en-GB" sz="2400" b="1" dirty="0">
              <a:latin typeface="Comic Sans MS" panose="030F0702030302020204" pitchFamily="66" charset="0"/>
              <a:cs typeface="Times New Roman" panose="02020603050405020304" pitchFamily="18" charset="0"/>
            </a:endParaRPr>
          </a:p>
          <a:p>
            <a:pPr marL="0" indent="0">
              <a:buNone/>
            </a:pPr>
            <a:r>
              <a:rPr lang="en-GB" sz="2400" b="1" dirty="0" smtClean="0">
                <a:latin typeface="Comic Sans MS" panose="030F0702030302020204" pitchFamily="66" charset="0"/>
                <a:cs typeface="Times New Roman" panose="02020603050405020304" pitchFamily="18" charset="0"/>
              </a:rPr>
              <a:t>LI – To be able to identify a pronoun.</a:t>
            </a:r>
          </a:p>
          <a:p>
            <a:pPr marL="0" indent="0">
              <a:buNone/>
            </a:pPr>
            <a:r>
              <a:rPr lang="en-GB" sz="2400" b="1" dirty="0">
                <a:latin typeface="Comic Sans MS" panose="030F0702030302020204" pitchFamily="66" charset="0"/>
                <a:cs typeface="Times New Roman" panose="02020603050405020304" pitchFamily="18" charset="0"/>
              </a:rPr>
              <a:t> </a:t>
            </a:r>
            <a:r>
              <a:rPr lang="en-GB" sz="2400" b="1" dirty="0" smtClean="0">
                <a:latin typeface="Comic Sans MS" panose="030F0702030302020204" pitchFamily="66" charset="0"/>
                <a:cs typeface="Times New Roman" panose="02020603050405020304" pitchFamily="18" charset="0"/>
              </a:rPr>
              <a:t>     To replace a noun with a pronoun and vice versa.</a:t>
            </a:r>
          </a:p>
          <a:p>
            <a:pPr marL="0" indent="0">
              <a:buNone/>
            </a:pPr>
            <a:endParaRPr lang="en-GB" sz="2400" b="1" dirty="0">
              <a:latin typeface="Comic Sans MS" panose="030F0702030302020204" pitchFamily="66" charset="0"/>
              <a:cs typeface="Times New Roman" panose="02020603050405020304" pitchFamily="18" charset="0"/>
            </a:endParaRPr>
          </a:p>
          <a:p>
            <a:pPr marL="0" indent="0">
              <a:buNone/>
            </a:pPr>
            <a:endParaRPr lang="en-GB" sz="2400" b="1" dirty="0" smtClean="0">
              <a:latin typeface="Comic Sans MS" panose="030F0702030302020204" pitchFamily="66" charset="0"/>
              <a:cs typeface="Times New Roman" panose="02020603050405020304" pitchFamily="18" charset="0"/>
            </a:endParaRPr>
          </a:p>
          <a:p>
            <a:pPr marL="0" indent="0">
              <a:buNone/>
            </a:pPr>
            <a:r>
              <a:rPr lang="en-GB" sz="2400" b="1" dirty="0" smtClean="0">
                <a:latin typeface="Comic Sans MS" panose="030F0702030302020204" pitchFamily="66" charset="0"/>
                <a:cs typeface="Times New Roman" panose="02020603050405020304" pitchFamily="18" charset="0"/>
              </a:rPr>
              <a:t>Complete this unit of work and upload it please.  Remember to underline the missing words in Getting Started and Now Try These.</a:t>
            </a:r>
          </a:p>
          <a:p>
            <a:pPr marL="0" indent="0">
              <a:buNone/>
            </a:pPr>
            <a:endParaRPr lang="en-GB" sz="2400" b="1" dirty="0">
              <a:latin typeface="Comic Sans MS" panose="030F0702030302020204" pitchFamily="66" charset="0"/>
              <a:cs typeface="Times New Roman" panose="02020603050405020304" pitchFamily="18" charset="0"/>
            </a:endParaRPr>
          </a:p>
          <a:p>
            <a:pPr marL="0" indent="0">
              <a:buNone/>
            </a:pPr>
            <a:endParaRPr lang="en-GB" sz="2400" b="1" dirty="0" smtClean="0">
              <a:latin typeface="Comic Sans MS" panose="030F0702030302020204" pitchFamily="66" charset="0"/>
              <a:cs typeface="Times New Roman" panose="02020603050405020304" pitchFamily="18" charset="0"/>
            </a:endParaRPr>
          </a:p>
          <a:p>
            <a:pPr marL="0" indent="0">
              <a:buNone/>
            </a:pPr>
            <a:r>
              <a:rPr lang="en-GB" sz="2400" b="1" dirty="0" smtClean="0">
                <a:solidFill>
                  <a:srgbClr val="00B0F0"/>
                </a:solidFill>
                <a:latin typeface="Comic Sans MS" panose="030F0702030302020204" pitchFamily="66" charset="0"/>
                <a:cs typeface="Times New Roman" panose="02020603050405020304" pitchFamily="18" charset="0"/>
              </a:rPr>
              <a:t>A PRONOUN IS A WORD THAT TAKES THE PLACE OF A NOUN.</a:t>
            </a:r>
          </a:p>
          <a:p>
            <a:pPr marL="0" indent="0">
              <a:buNone/>
            </a:pPr>
            <a:endParaRPr lang="en-GB" sz="2400" b="1" dirty="0">
              <a:latin typeface="Times New Roman" panose="02020603050405020304" pitchFamily="18" charset="0"/>
              <a:cs typeface="Times New Roman" panose="02020603050405020304" pitchFamily="18" charset="0"/>
            </a:endParaRPr>
          </a:p>
          <a:p>
            <a:pPr marL="0" indent="0">
              <a:buNone/>
            </a:pPr>
            <a:endParaRPr lang="en-GB" sz="2400" b="1" dirty="0" smtClean="0">
              <a:latin typeface="Times New Roman" panose="02020603050405020304" pitchFamily="18" charset="0"/>
              <a:cs typeface="Times New Roman" panose="02020603050405020304" pitchFamily="18" charset="0"/>
            </a:endParaRPr>
          </a:p>
          <a:p>
            <a:pPr marL="0" indent="0">
              <a:buNone/>
            </a:pPr>
            <a:endParaRPr lang="en-GB" sz="2400" b="1" dirty="0">
              <a:latin typeface="Times New Roman" panose="02020603050405020304" pitchFamily="18" charset="0"/>
              <a:cs typeface="Times New Roman" panose="02020603050405020304" pitchFamily="18" charset="0"/>
            </a:endParaRPr>
          </a:p>
          <a:p>
            <a:pPr marL="0" indent="0">
              <a:buNone/>
            </a:pPr>
            <a:endParaRPr lang="en-GB" b="1" dirty="0" smtClean="0">
              <a:latin typeface="Times New Roman" panose="02020603050405020304" pitchFamily="18" charset="0"/>
              <a:cs typeface="Times New Roman" panose="02020603050405020304" pitchFamily="18" charset="0"/>
            </a:endParaRPr>
          </a:p>
          <a:p>
            <a:pPr marL="0" indent="0">
              <a:buNone/>
            </a:pPr>
            <a:endParaRPr lang="en-GB" b="1" u="sng" dirty="0">
              <a:solidFill>
                <a:srgbClr val="7030A0"/>
              </a:solidFill>
              <a:latin typeface="Times New Roman" panose="02020603050405020304" pitchFamily="18" charset="0"/>
              <a:cs typeface="Times New Roman" panose="02020603050405020304" pitchFamily="18" charset="0"/>
            </a:endParaRPr>
          </a:p>
          <a:p>
            <a:pPr marL="0" indent="0">
              <a:buNone/>
            </a:pPr>
            <a:r>
              <a:rPr lang="en-GB" sz="2000" b="1" i="1" dirty="0" smtClean="0">
                <a:solidFill>
                  <a:srgbClr val="FF0000"/>
                </a:solidFill>
                <a:latin typeface="Times New Roman" panose="02020603050405020304" pitchFamily="18" charset="0"/>
                <a:cs typeface="Times New Roman" panose="02020603050405020304" pitchFamily="18" charset="0"/>
              </a:rPr>
              <a:t>Please upload into Assignments</a:t>
            </a:r>
            <a:r>
              <a:rPr lang="en-GB" sz="2000" b="1" dirty="0" smtClean="0">
                <a:latin typeface="Times New Roman" panose="02020603050405020304" pitchFamily="18" charset="0"/>
                <a:cs typeface="Times New Roman" panose="02020603050405020304" pitchFamily="18" charset="0"/>
              </a:rPr>
              <a:t>.</a:t>
            </a:r>
            <a:endParaRPr lang="en-GB"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0280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11215CD17B52047BFFC96820279097E" ma:contentTypeVersion="7" ma:contentTypeDescription="Create a new document." ma:contentTypeScope="" ma:versionID="d144fa6156ebc4effbe6280917d5f355">
  <xsd:schema xmlns:xsd="http://www.w3.org/2001/XMLSchema" xmlns:xs="http://www.w3.org/2001/XMLSchema" xmlns:p="http://schemas.microsoft.com/office/2006/metadata/properties" xmlns:ns2="e4988da5-66e0-4896-b4a0-e2243135dd89" targetNamespace="http://schemas.microsoft.com/office/2006/metadata/properties" ma:root="true" ma:fieldsID="8111e9333a0419b34ebe6a4e5cf56b31" ns2:_="">
    <xsd:import namespace="e4988da5-66e0-4896-b4a0-e2243135dd8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988da5-66e0-4896-b4a0-e2243135dd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C08275-5A1C-4577-B482-B5574F575E92}">
  <ds:schemaRefs>
    <ds:schemaRef ds:uri="http://schemas.microsoft.com/sharepoint/v3/contenttype/forms"/>
  </ds:schemaRefs>
</ds:datastoreItem>
</file>

<file path=customXml/itemProps2.xml><?xml version="1.0" encoding="utf-8"?>
<ds:datastoreItem xmlns:ds="http://schemas.openxmlformats.org/officeDocument/2006/customXml" ds:itemID="{A4CBDECC-387F-491D-9B56-0A8929294915}">
  <ds:schemaRef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e4988da5-66e0-4896-b4a0-e2243135dd89"/>
    <ds:schemaRef ds:uri="http://www.w3.org/XML/1998/namespace"/>
    <ds:schemaRef ds:uri="http://purl.org/dc/terms/"/>
  </ds:schemaRefs>
</ds:datastoreItem>
</file>

<file path=customXml/itemProps3.xml><?xml version="1.0" encoding="utf-8"?>
<ds:datastoreItem xmlns:ds="http://schemas.openxmlformats.org/officeDocument/2006/customXml" ds:itemID="{2DA6E795-F1BE-4AC2-8DDD-A8D3D7CFDE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988da5-66e0-4896-b4a0-e2243135dd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3608</TotalTime>
  <Words>1205</Words>
  <Application>Microsoft Office PowerPoint</Application>
  <PresentationFormat>Widescreen</PresentationFormat>
  <Paragraphs>348</Paragraphs>
  <Slides>20</Slides>
  <Notes>1</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20</vt:i4>
      </vt:variant>
    </vt:vector>
  </HeadingPairs>
  <TitlesOfParts>
    <vt:vector size="33" baseType="lpstr">
      <vt:lpstr>Arial</vt:lpstr>
      <vt:lpstr>Calibri</vt:lpstr>
      <vt:lpstr>Calibri Light</vt:lpstr>
      <vt:lpstr>Comic Sans MS</vt:lpstr>
      <vt:lpstr>open-sans</vt:lpstr>
      <vt:lpstr>Segoe UI</vt:lpstr>
      <vt:lpstr>Symbol</vt:lpstr>
      <vt:lpstr>Times New Roman</vt:lpstr>
      <vt:lpstr>wf_segoe-ui_light</vt:lpstr>
      <vt:lpstr>wf_segoe-ui_normal</vt:lpstr>
      <vt:lpstr>Office Theme</vt:lpstr>
      <vt:lpstr>Document</vt:lpstr>
      <vt:lpstr>Presentation</vt:lpstr>
      <vt:lpstr>     Linlithgow Bridge Primary School    P5 REMOTE LEARNING  WEEKLY DIARY   w/c Monday 20th February 2021   </vt:lpstr>
      <vt:lpstr> ONLINE LESSONS  for week commencing 8th February 2021                                                       </vt:lpstr>
      <vt:lpstr>PowerPoint Presentation</vt:lpstr>
      <vt:lpstr>PowerPoint Presentation</vt:lpstr>
      <vt:lpstr>PowerPoint Presentation</vt:lpstr>
      <vt:lpstr>PowerPoint Presentation</vt:lpstr>
      <vt:lpstr>PowerPoint Presentation</vt:lpstr>
      <vt:lpstr> </vt:lpstr>
      <vt:lpstr>GRAMMAR AND PUNCTUATION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FIRST MINISTER’S READING CHALLENGE</vt:lpstr>
    </vt:vector>
  </TitlesOfParts>
  <Company>West Lothian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P5 weekly diary  week commencing 11.01.21</dc:title>
  <dc:creator>Mrs Peters</dc:creator>
  <cp:lastModifiedBy>Mrs Peters</cp:lastModifiedBy>
  <cp:revision>238</cp:revision>
  <cp:lastPrinted>2021-01-27T10:28:35Z</cp:lastPrinted>
  <dcterms:created xsi:type="dcterms:W3CDTF">2021-01-08T18:04:58Z</dcterms:created>
  <dcterms:modified xsi:type="dcterms:W3CDTF">2021-02-20T23:45:41Z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0x010100F11215CD17B52047BFFC96820279097E</vt:lpwstr>
  </property>
</Properties>
</file>