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8" r:id="rId4"/>
  </p:sldMasterIdLst>
  <p:notesMasterIdLst>
    <p:notesMasterId r:id="rId27"/>
  </p:notesMasterIdLst>
  <p:sldIdLst>
    <p:sldId id="290" r:id="rId5"/>
    <p:sldId id="281" r:id="rId6"/>
    <p:sldId id="307" r:id="rId7"/>
    <p:sldId id="261" r:id="rId8"/>
    <p:sldId id="308" r:id="rId9"/>
    <p:sldId id="311" r:id="rId10"/>
    <p:sldId id="272" r:id="rId11"/>
    <p:sldId id="271" r:id="rId12"/>
    <p:sldId id="288" r:id="rId13"/>
    <p:sldId id="310" r:id="rId14"/>
    <p:sldId id="286" r:id="rId15"/>
    <p:sldId id="291" r:id="rId16"/>
    <p:sldId id="312" r:id="rId17"/>
    <p:sldId id="292" r:id="rId18"/>
    <p:sldId id="297" r:id="rId19"/>
    <p:sldId id="301" r:id="rId20"/>
    <p:sldId id="313" r:id="rId21"/>
    <p:sldId id="300" r:id="rId22"/>
    <p:sldId id="309" r:id="rId23"/>
    <p:sldId id="302" r:id="rId24"/>
    <p:sldId id="279" r:id="rId25"/>
    <p:sldId id="287" r:id="rId2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0F4FC"/>
    <a:srgbClr val="FBF9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F1D5D4-F55C-42E5-B62E-2FA7CE88CAAB}" v="3" dt="2021-01-19T14:04:37.861"/>
    <p1510:client id="{7A12E5D5-083E-4849-AC72-897406BDB6A6}" v="19" dt="2021-01-13T08:30:30.578"/>
    <p1510:client id="{7D77B647-A356-4729-94F2-C28C774B745C}" v="297" dt="2021-01-13T08:16:39.5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s Peters" userId="S::wljane.peters@glow.sch.uk::8483e8a8-2af4-4994-9b28-b301c9ce7e9c" providerId="AD" clId="Web-{7A12E5D5-083E-4849-AC72-897406BDB6A6}"/>
    <pc:docChg chg="modSld">
      <pc:chgData name="Mrs Peters" userId="S::wljane.peters@glow.sch.uk::8483e8a8-2af4-4994-9b28-b301c9ce7e9c" providerId="AD" clId="Web-{7A12E5D5-083E-4849-AC72-897406BDB6A6}" dt="2021-01-13T08:30:30.172" v="8" actId="20577"/>
      <pc:docMkLst>
        <pc:docMk/>
      </pc:docMkLst>
      <pc:sldChg chg="modSp">
        <pc:chgData name="Mrs Peters" userId="S::wljane.peters@glow.sch.uk::8483e8a8-2af4-4994-9b28-b301c9ce7e9c" providerId="AD" clId="Web-{7A12E5D5-083E-4849-AC72-897406BDB6A6}" dt="2021-01-13T08:30:30.172" v="8" actId="20577"/>
        <pc:sldMkLst>
          <pc:docMk/>
          <pc:sldMk cId="1532722742" sldId="259"/>
        </pc:sldMkLst>
        <pc:spChg chg="mod">
          <ac:chgData name="Mrs Peters" userId="S::wljane.peters@glow.sch.uk::8483e8a8-2af4-4994-9b28-b301c9ce7e9c" providerId="AD" clId="Web-{7A12E5D5-083E-4849-AC72-897406BDB6A6}" dt="2021-01-13T08:30:30.172" v="8" actId="20577"/>
          <ac:spMkLst>
            <pc:docMk/>
            <pc:sldMk cId="1532722742" sldId="259"/>
            <ac:spMk id="3" creationId="{00000000-0000-0000-0000-000000000000}"/>
          </ac:spMkLst>
        </pc:spChg>
      </pc:sldChg>
    </pc:docChg>
  </pc:docChgLst>
  <pc:docChgLst>
    <pc:chgData name="Eloise Levey" userId="S::wlelevey@glow.sch.uk::afb5cf3b-b5b4-458b-8f4d-6494b522e025" providerId="AD" clId="Web-{13F1D5D4-F55C-42E5-B62E-2FA7CE88CAAB}"/>
    <pc:docChg chg="modSld">
      <pc:chgData name="Eloise Levey" userId="S::wlelevey@glow.sch.uk::afb5cf3b-b5b4-458b-8f4d-6494b522e025" providerId="AD" clId="Web-{13F1D5D4-F55C-42E5-B62E-2FA7CE88CAAB}" dt="2021-01-19T14:04:37.861" v="2" actId="1076"/>
      <pc:docMkLst>
        <pc:docMk/>
      </pc:docMkLst>
      <pc:sldChg chg="modSp">
        <pc:chgData name="Eloise Levey" userId="S::wlelevey@glow.sch.uk::afb5cf3b-b5b4-458b-8f4d-6494b522e025" providerId="AD" clId="Web-{13F1D5D4-F55C-42E5-B62E-2FA7CE88CAAB}" dt="2021-01-19T14:04:37.861" v="2" actId="1076"/>
        <pc:sldMkLst>
          <pc:docMk/>
          <pc:sldMk cId="4181148923" sldId="270"/>
        </pc:sldMkLst>
        <pc:spChg chg="mod">
          <ac:chgData name="Eloise Levey" userId="S::wlelevey@glow.sch.uk::afb5cf3b-b5b4-458b-8f4d-6494b522e025" providerId="AD" clId="Web-{13F1D5D4-F55C-42E5-B62E-2FA7CE88CAAB}" dt="2021-01-19T14:04:37.861" v="2" actId="1076"/>
          <ac:spMkLst>
            <pc:docMk/>
            <pc:sldMk cId="4181148923" sldId="270"/>
            <ac:spMk id="2" creationId="{00000000-0000-0000-0000-000000000000}"/>
          </ac:spMkLst>
        </pc:spChg>
      </pc:sldChg>
    </pc:docChg>
  </pc:docChgLst>
  <pc:docChgLst>
    <pc:chgData name="Mrs Peters" userId="S::wljane.peters@glow.sch.uk::8483e8a8-2af4-4994-9b28-b301c9ce7e9c" providerId="AD" clId="Web-{7D77B647-A356-4729-94F2-C28C774B745C}"/>
    <pc:docChg chg="modSld">
      <pc:chgData name="Mrs Peters" userId="S::wljane.peters@glow.sch.uk::8483e8a8-2af4-4994-9b28-b301c9ce7e9c" providerId="AD" clId="Web-{7D77B647-A356-4729-94F2-C28C774B745C}" dt="2021-01-13T08:16:39.573" v="149" actId="20577"/>
      <pc:docMkLst>
        <pc:docMk/>
      </pc:docMkLst>
      <pc:sldChg chg="modSp">
        <pc:chgData name="Mrs Peters" userId="S::wljane.peters@glow.sch.uk::8483e8a8-2af4-4994-9b28-b301c9ce7e9c" providerId="AD" clId="Web-{7D77B647-A356-4729-94F2-C28C774B745C}" dt="2021-01-13T08:16:39.573" v="149" actId="20577"/>
        <pc:sldMkLst>
          <pc:docMk/>
          <pc:sldMk cId="2016835503" sldId="282"/>
        </pc:sldMkLst>
        <pc:spChg chg="mod">
          <ac:chgData name="Mrs Peters" userId="S::wljane.peters@glow.sch.uk::8483e8a8-2af4-4994-9b28-b301c9ce7e9c" providerId="AD" clId="Web-{7D77B647-A356-4729-94F2-C28C774B745C}" dt="2021-01-13T08:16:39.573" v="149" actId="20577"/>
          <ac:spMkLst>
            <pc:docMk/>
            <pc:sldMk cId="2016835503" sldId="282"/>
            <ac:spMk id="3" creationId="{00000000-0000-0000-0000-000000000000}"/>
          </ac:spMkLst>
        </pc:sp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CCAA0D5-3F2C-4549-AA10-C008141A7ADA}" type="datetimeFigureOut">
              <a:rPr lang="en-GB" smtClean="0"/>
              <a:t>08/02/2021</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A84988C-B490-48AA-8F3A-CF93C961E3C6}" type="slidenum">
              <a:rPr lang="en-GB" smtClean="0"/>
              <a:t>‹#›</a:t>
            </a:fld>
            <a:endParaRPr lang="en-GB"/>
          </a:p>
        </p:txBody>
      </p:sp>
    </p:spTree>
    <p:extLst>
      <p:ext uri="{BB962C8B-B14F-4D97-AF65-F5344CB8AC3E}">
        <p14:creationId xmlns:p14="http://schemas.microsoft.com/office/powerpoint/2010/main" val="3357389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1AB2255-0093-4A29-9F64-A97048BFB2B5}" type="slidenum">
              <a:rPr lang="en-GB" smtClean="0"/>
              <a:t>1</a:t>
            </a:fld>
            <a:endParaRPr lang="en-GB" dirty="0"/>
          </a:p>
        </p:txBody>
      </p:sp>
    </p:spTree>
    <p:extLst>
      <p:ext uri="{BB962C8B-B14F-4D97-AF65-F5344CB8AC3E}">
        <p14:creationId xmlns:p14="http://schemas.microsoft.com/office/powerpoint/2010/main" val="3363522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1160EA64-D806-43AC-9DF2-F8C432F32B4C}"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102273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9F9C37B-1D36-470B-8223-D6C91242EC14}"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40795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67C6F52A-A82B-47A2-A83A-8C4C91F2D59F}"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322609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070A7B3-6521-4DCA-87E5-044747A908C1}"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8120910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160EA64-D806-43AC-9DF2-F8C432F32B4C}" type="datetimeFigureOut">
              <a:rPr lang="en-US" smtClean="0"/>
              <a:t>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4067424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B134690-1557-4C89-A502-4959FE7FAD70}" type="datetimeFigureOut">
              <a:rPr lang="en-US" smtClean="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788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160EA64-D806-43AC-9DF2-F8C432F32B4C}" type="datetimeFigureOut">
              <a:rPr lang="en-US" smtClean="0"/>
              <a:t>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26459917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1037C31-9E7A-4F99-8774-A0E530DE1A42}" type="datetimeFigureOut">
              <a:rPr lang="en-US" smtClean="0"/>
              <a:t>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918966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828343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1BE4249-C0D0-4B06-8692-E8BB871AF643}" type="datetimeFigureOut">
              <a:rPr lang="en-US" smtClean="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954975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42B0DB6-F5C7-45FB-8CF3-31B45F9C2DAC}" type="datetimeFigureOut">
              <a:rPr lang="en-US" smtClean="0"/>
              <a:t>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252519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0EA64-D806-43AC-9DF2-F8C432F32B4C}" type="datetimeFigureOut">
              <a:rPr lang="en-US" smtClean="0"/>
              <a:t>2/8/2021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196904665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8.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sway.office.com/dOfG2btWMlAZgcxv?ref=Link&amp;loc=play"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hyperlink" Target="ttps://www.youtube.com/channel/UCAxW1XT0iEJo0TYlRfn6rYQ"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rs%20Bell's%20Challeng_files/Active-Fun-Challenge-2021.pdf"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senhub.co.uk/daily-brain-warmers"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s://sway.office.com/b0XFk8Vq5ISPr1Eh?ref=Link"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5.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6855" y="3152604"/>
            <a:ext cx="7449045" cy="1729212"/>
          </a:xfrm>
        </p:spPr>
        <p:txBody>
          <a:bodyPr>
            <a:normAutofit fontScale="90000"/>
          </a:bodyPr>
          <a:lstStyle/>
          <a:p>
            <a:pPr algn="l"/>
            <a:r>
              <a:rPr lang="en-GB" sz="4400" dirty="0"/>
              <a:t/>
            </a:r>
            <a:br>
              <a:rPr lang="en-GB" sz="4400" dirty="0"/>
            </a:br>
            <a:r>
              <a:rPr lang="en-GB" sz="4400" dirty="0"/>
              <a:t/>
            </a:r>
            <a:br>
              <a:rPr lang="en-GB" sz="4400" dirty="0"/>
            </a:br>
            <a:r>
              <a:rPr lang="en-GB" sz="4400" dirty="0"/>
              <a:t/>
            </a:r>
            <a:br>
              <a:rPr lang="en-GB" sz="4400" dirty="0"/>
            </a:br>
            <a:r>
              <a:rPr lang="en-GB" sz="4400" dirty="0"/>
              <a:t/>
            </a:r>
            <a:br>
              <a:rPr lang="en-GB" sz="4400" dirty="0"/>
            </a:br>
            <a:r>
              <a:rPr lang="en-GB" sz="4400" dirty="0"/>
              <a:t/>
            </a:r>
            <a:br>
              <a:rPr lang="en-GB" sz="4400" dirty="0"/>
            </a:br>
            <a:r>
              <a:rPr lang="en-GB" sz="4000" dirty="0">
                <a:latin typeface="Comic Sans MS" panose="030F0702030302020204" pitchFamily="66" charset="0"/>
              </a:rPr>
              <a:t>Linlithgow Bridge Primary School  </a:t>
            </a:r>
            <a:r>
              <a:rPr lang="en-GB" sz="4400" dirty="0">
                <a:latin typeface="Comic Sans MS" panose="030F0702030302020204" pitchFamily="66" charset="0"/>
              </a:rPr>
              <a:t/>
            </a:r>
            <a:br>
              <a:rPr lang="en-GB" sz="4400" dirty="0">
                <a:latin typeface="Comic Sans MS" panose="030F0702030302020204" pitchFamily="66" charset="0"/>
              </a:rPr>
            </a:br>
            <a:r>
              <a:rPr lang="en-GB" sz="4400" dirty="0">
                <a:latin typeface="Comic Sans MS" panose="030F0702030302020204" pitchFamily="66" charset="0"/>
              </a:rPr>
              <a:t/>
            </a:r>
            <a:br>
              <a:rPr lang="en-GB" sz="4400" dirty="0">
                <a:latin typeface="Comic Sans MS" panose="030F0702030302020204" pitchFamily="66" charset="0"/>
              </a:rPr>
            </a:br>
            <a:r>
              <a:rPr lang="en-GB" sz="2200" dirty="0">
                <a:latin typeface="Comic Sans MS" panose="030F0702030302020204" pitchFamily="66" charset="0"/>
              </a:rPr>
              <a:t>P5 REMOTE LEARNING</a:t>
            </a:r>
            <a:r>
              <a:rPr lang="en-GB" sz="4400" dirty="0">
                <a:latin typeface="Comic Sans MS" panose="030F0702030302020204" pitchFamily="66" charset="0"/>
              </a:rPr>
              <a:t/>
            </a:r>
            <a:br>
              <a:rPr lang="en-GB" sz="4400" dirty="0">
                <a:latin typeface="Comic Sans MS" panose="030F0702030302020204" pitchFamily="66" charset="0"/>
              </a:rPr>
            </a:br>
            <a:r>
              <a:rPr lang="en-GB" sz="4400" dirty="0">
                <a:latin typeface="Comic Sans MS" panose="030F0702030302020204" pitchFamily="66" charset="0"/>
              </a:rPr>
              <a:t/>
            </a:r>
            <a:br>
              <a:rPr lang="en-GB" sz="4400" dirty="0">
                <a:latin typeface="Comic Sans MS" panose="030F0702030302020204" pitchFamily="66" charset="0"/>
              </a:rPr>
            </a:br>
            <a:r>
              <a:rPr lang="en-GB" sz="5300" dirty="0">
                <a:solidFill>
                  <a:srgbClr val="7030A0"/>
                </a:solidFill>
                <a:latin typeface="Comic Sans MS" panose="030F0702030302020204" pitchFamily="66" charset="0"/>
              </a:rPr>
              <a:t>WEEKLY DIARY </a:t>
            </a:r>
            <a:r>
              <a:rPr lang="en-GB" sz="4400" dirty="0">
                <a:latin typeface="Comic Sans MS" panose="030F0702030302020204" pitchFamily="66" charset="0"/>
              </a:rPr>
              <a:t/>
            </a:r>
            <a:br>
              <a:rPr lang="en-GB" sz="4400" dirty="0">
                <a:latin typeface="Comic Sans MS" panose="030F0702030302020204" pitchFamily="66" charset="0"/>
              </a:rPr>
            </a:br>
            <a:r>
              <a:rPr lang="en-GB" sz="4400" dirty="0">
                <a:latin typeface="Comic Sans MS" panose="030F0702030302020204" pitchFamily="66" charset="0"/>
              </a:rPr>
              <a:t> </a:t>
            </a:r>
            <a:r>
              <a:rPr lang="en-GB" sz="3600" dirty="0">
                <a:latin typeface="Comic Sans MS" panose="030F0702030302020204" pitchFamily="66" charset="0"/>
              </a:rPr>
              <a:t>w/c </a:t>
            </a:r>
            <a:r>
              <a:rPr lang="en-GB" sz="3600" dirty="0" smtClean="0">
                <a:latin typeface="Comic Sans MS" panose="030F0702030302020204" pitchFamily="66" charset="0"/>
              </a:rPr>
              <a:t>8</a:t>
            </a:r>
            <a:r>
              <a:rPr lang="en-GB" sz="3600" baseline="30000" dirty="0" smtClean="0">
                <a:latin typeface="Comic Sans MS" panose="030F0702030302020204" pitchFamily="66" charset="0"/>
              </a:rPr>
              <a:t>th</a:t>
            </a:r>
            <a:r>
              <a:rPr lang="en-GB" sz="3600" dirty="0" smtClean="0">
                <a:latin typeface="Comic Sans MS" panose="030F0702030302020204" pitchFamily="66" charset="0"/>
              </a:rPr>
              <a:t> February </a:t>
            </a:r>
            <a:r>
              <a:rPr lang="en-GB" sz="3600" dirty="0">
                <a:latin typeface="Comic Sans MS" panose="030F0702030302020204" pitchFamily="66" charset="0"/>
              </a:rPr>
              <a:t>2021</a:t>
            </a:r>
            <a:br>
              <a:rPr lang="en-GB" sz="3600" dirty="0">
                <a:latin typeface="Comic Sans MS" panose="030F0702030302020204" pitchFamily="66" charset="0"/>
              </a:rPr>
            </a:br>
            <a:r>
              <a:rPr lang="en-GB" sz="4400" dirty="0"/>
              <a:t/>
            </a:r>
            <a:br>
              <a:rPr lang="en-GB" sz="4400" dirty="0"/>
            </a:br>
            <a:r>
              <a:rPr lang="en-GB" sz="4400" dirty="0"/>
              <a:t> </a:t>
            </a:r>
          </a:p>
        </p:txBody>
      </p:sp>
      <p:sp>
        <p:nvSpPr>
          <p:cNvPr id="3" name="Subtitle 2"/>
          <p:cNvSpPr>
            <a:spLocks noGrp="1"/>
          </p:cNvSpPr>
          <p:nvPr>
            <p:ph type="subTitle" idx="1"/>
          </p:nvPr>
        </p:nvSpPr>
        <p:spPr>
          <a:xfrm>
            <a:off x="2252662" y="4000501"/>
            <a:ext cx="6293238" cy="2857499"/>
          </a:xfrm>
        </p:spPr>
        <p:txBody>
          <a:bodyPr>
            <a:normAutofit/>
          </a:bodyPr>
          <a:lstStyle/>
          <a:p>
            <a:r>
              <a:rPr lang="en-GB" sz="2000" dirty="0">
                <a:solidFill>
                  <a:schemeClr val="bg1"/>
                </a:solidFill>
              </a:rPr>
              <a:t>                                          </a:t>
            </a:r>
            <a:endParaRPr lang="en-GB" sz="2400" dirty="0">
              <a:solidFill>
                <a:schemeClr val="bg1"/>
              </a:solidFill>
            </a:endParaRPr>
          </a:p>
          <a:p>
            <a:pPr algn="l"/>
            <a:r>
              <a:rPr lang="en-GB" sz="2400" b="1" dirty="0">
                <a:solidFill>
                  <a:schemeClr val="accent1">
                    <a:lumMod val="50000"/>
                  </a:schemeClr>
                </a:solidFill>
              </a:rPr>
              <a:t>                </a:t>
            </a:r>
          </a:p>
          <a:p>
            <a:pPr algn="l"/>
            <a:endParaRPr lang="en-GB" b="1" i="1" dirty="0">
              <a:solidFill>
                <a:schemeClr val="accent1">
                  <a:lumMod val="50000"/>
                </a:schemeClr>
              </a:solidFill>
            </a:endParaRPr>
          </a:p>
          <a:p>
            <a:pPr algn="l"/>
            <a:r>
              <a:rPr lang="en-GB" sz="1800" b="1" i="1" dirty="0">
                <a:solidFill>
                  <a:srgbClr val="7030A0"/>
                </a:solidFill>
                <a:latin typeface="Comic Sans MS" panose="030F0702030302020204" pitchFamily="66" charset="0"/>
              </a:rPr>
              <a:t>TREASURE YESTERDAY</a:t>
            </a:r>
          </a:p>
          <a:p>
            <a:pPr algn="l"/>
            <a:r>
              <a:rPr lang="en-GB" sz="1800" b="1" i="1" dirty="0">
                <a:solidFill>
                  <a:srgbClr val="7030A0"/>
                </a:solidFill>
                <a:latin typeface="Comic Sans MS" panose="030F0702030302020204" pitchFamily="66" charset="0"/>
              </a:rPr>
              <a:t>        LIVE FOR TODAY</a:t>
            </a:r>
          </a:p>
          <a:p>
            <a:pPr algn="l"/>
            <a:r>
              <a:rPr lang="en-GB" sz="1800" b="1" i="1" dirty="0">
                <a:solidFill>
                  <a:srgbClr val="7030A0"/>
                </a:solidFill>
                <a:latin typeface="Comic Sans MS" panose="030F0702030302020204" pitchFamily="66" charset="0"/>
              </a:rPr>
              <a:t>                 DREAM OF TOMORROW</a:t>
            </a:r>
          </a:p>
        </p:txBody>
      </p:sp>
      <p:graphicFrame>
        <p:nvGraphicFramePr>
          <p:cNvPr id="7" name="Object 6"/>
          <p:cNvGraphicFramePr>
            <a:graphicFrameLocks noChangeAspect="1"/>
          </p:cNvGraphicFramePr>
          <p:nvPr>
            <p:extLst>
              <p:ext uri="{D42A27DB-BD31-4B8C-83A1-F6EECF244321}">
                <p14:modId xmlns:p14="http://schemas.microsoft.com/office/powerpoint/2010/main" val="230974438"/>
              </p:ext>
            </p:extLst>
          </p:nvPr>
        </p:nvGraphicFramePr>
        <p:xfrm>
          <a:off x="7061200" y="4881816"/>
          <a:ext cx="7741919" cy="3445604"/>
        </p:xfrm>
        <a:graphic>
          <a:graphicData uri="http://schemas.openxmlformats.org/presentationml/2006/ole">
            <mc:AlternateContent xmlns:mc="http://schemas.openxmlformats.org/markup-compatibility/2006">
              <mc:Choice xmlns:v="urn:schemas-microsoft-com:vml" Requires="v">
                <p:oleObj spid="_x0000_s6212" name="Document" r:id="rId4" imgW="8059425" imgH="3865355" progId="Word.Document.8">
                  <p:embed/>
                </p:oleObj>
              </mc:Choice>
              <mc:Fallback>
                <p:oleObj name="Document" r:id="rId4" imgW="8059425" imgH="3865355" progId="Word.Document.8">
                  <p:embed/>
                  <p:pic>
                    <p:nvPicPr>
                      <p:cNvPr id="7" name="Object 6"/>
                      <p:cNvPicPr/>
                      <p:nvPr/>
                    </p:nvPicPr>
                    <p:blipFill>
                      <a:blip r:embed="rId5"/>
                      <a:stretch>
                        <a:fillRect/>
                      </a:stretch>
                    </p:blipFill>
                    <p:spPr>
                      <a:xfrm>
                        <a:off x="7061200" y="4881816"/>
                        <a:ext cx="7741919" cy="3445604"/>
                      </a:xfrm>
                      <a:prstGeom prst="rect">
                        <a:avLst/>
                      </a:prstGeom>
                    </p:spPr>
                  </p:pic>
                </p:oleObj>
              </mc:Fallback>
            </mc:AlternateContent>
          </a:graphicData>
        </a:graphic>
      </p:graphicFrame>
    </p:spTree>
    <p:extLst>
      <p:ext uri="{BB962C8B-B14F-4D97-AF65-F5344CB8AC3E}">
        <p14:creationId xmlns:p14="http://schemas.microsoft.com/office/powerpoint/2010/main" val="22060514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oyal Zoological Society of Scotland - Wikipedi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511" y="821519"/>
            <a:ext cx="6002153" cy="2355845"/>
          </a:xfrm>
          <a:prstGeom prst="rect">
            <a:avLst/>
          </a:prstGeom>
        </p:spPr>
      </p:pic>
      <p:sp>
        <p:nvSpPr>
          <p:cNvPr id="3" name="TextBox 2"/>
          <p:cNvSpPr txBox="1"/>
          <p:nvPr/>
        </p:nvSpPr>
        <p:spPr>
          <a:xfrm>
            <a:off x="885525" y="3330341"/>
            <a:ext cx="9292122" cy="3600986"/>
          </a:xfrm>
          <a:prstGeom prst="rect">
            <a:avLst/>
          </a:prstGeom>
          <a:noFill/>
        </p:spPr>
        <p:txBody>
          <a:bodyPr wrap="square" rtlCol="0">
            <a:spAutoFit/>
          </a:bodyPr>
          <a:lstStyle/>
          <a:p>
            <a:endParaRPr lang="en-GB" dirty="0" smtClean="0"/>
          </a:p>
          <a:p>
            <a:endParaRPr lang="en-GB" dirty="0"/>
          </a:p>
          <a:p>
            <a:r>
              <a:rPr lang="en-GB" b="1" dirty="0"/>
              <a:t>Wednesday 10th Feb 10am </a:t>
            </a:r>
            <a:endParaRPr lang="en-GB" dirty="0"/>
          </a:p>
          <a:p>
            <a:endParaRPr lang="en-GB" dirty="0" smtClean="0"/>
          </a:p>
          <a:p>
            <a:r>
              <a:rPr lang="en-GB" sz="4800" dirty="0" smtClean="0"/>
              <a:t>China’s  Endangered Species</a:t>
            </a:r>
          </a:p>
          <a:p>
            <a:endParaRPr lang="en-GB" dirty="0"/>
          </a:p>
          <a:p>
            <a:r>
              <a:rPr lang="en-GB" dirty="0" smtClean="0"/>
              <a:t>The lesson will be on Teams at 10 o’clock on Wednesday 10</a:t>
            </a:r>
            <a:r>
              <a:rPr lang="en-GB" baseline="30000" dirty="0" smtClean="0"/>
              <a:t>th</a:t>
            </a:r>
            <a:r>
              <a:rPr lang="en-GB" dirty="0" smtClean="0"/>
              <a:t> February.  I will send you the link. </a:t>
            </a:r>
            <a:endParaRPr lang="en-GB" dirty="0"/>
          </a:p>
          <a:p>
            <a:endParaRPr lang="en-GB" dirty="0" smtClean="0"/>
          </a:p>
          <a:p>
            <a:endParaRPr lang="en-GB" dirty="0"/>
          </a:p>
          <a:p>
            <a:endParaRPr lang="en-GB" dirty="0"/>
          </a:p>
          <a:p>
            <a:r>
              <a:rPr lang="en-GB" dirty="0"/>
              <a:t> </a:t>
            </a:r>
          </a:p>
        </p:txBody>
      </p:sp>
      <p:sp>
        <p:nvSpPr>
          <p:cNvPr id="4" name="Rectangle 3"/>
          <p:cNvSpPr/>
          <p:nvPr/>
        </p:nvSpPr>
        <p:spPr>
          <a:xfrm>
            <a:off x="632059" y="358492"/>
            <a:ext cx="8502316" cy="646331"/>
          </a:xfrm>
          <a:prstGeom prst="rect">
            <a:avLst/>
          </a:prstGeom>
        </p:spPr>
        <p:txBody>
          <a:bodyPr wrap="square">
            <a:spAutoFit/>
          </a:bodyPr>
          <a:lstStyle/>
          <a:p>
            <a:r>
              <a:rPr lang="en-GB" b="1" i="1" dirty="0">
                <a:solidFill>
                  <a:srgbClr val="7030A0"/>
                </a:solidFill>
                <a:latin typeface="Comic Sans MS" panose="030F0702030302020204" pitchFamily="66" charset="0"/>
              </a:rPr>
              <a:t>Online Lesson – </a:t>
            </a:r>
            <a:r>
              <a:rPr lang="en-GB" b="1" i="1" dirty="0" smtClean="0">
                <a:solidFill>
                  <a:srgbClr val="7030A0"/>
                </a:solidFill>
                <a:latin typeface="Comic Sans MS" panose="030F0702030302020204" pitchFamily="66" charset="0"/>
              </a:rPr>
              <a:t>Wednesday 10</a:t>
            </a:r>
            <a:r>
              <a:rPr lang="en-GB" b="1" i="1" baseline="30000" dirty="0" smtClean="0">
                <a:solidFill>
                  <a:srgbClr val="7030A0"/>
                </a:solidFill>
                <a:latin typeface="Comic Sans MS" panose="030F0702030302020204" pitchFamily="66" charset="0"/>
              </a:rPr>
              <a:t>th</a:t>
            </a:r>
            <a:r>
              <a:rPr lang="en-GB" b="1" i="1" dirty="0" smtClean="0">
                <a:solidFill>
                  <a:srgbClr val="7030A0"/>
                </a:solidFill>
                <a:latin typeface="Comic Sans MS" panose="030F0702030302020204" pitchFamily="66" charset="0"/>
              </a:rPr>
              <a:t> February at 10:00</a:t>
            </a:r>
            <a:endParaRPr lang="en-GB" b="1" i="1" dirty="0">
              <a:solidFill>
                <a:srgbClr val="7030A0"/>
              </a:solidFill>
              <a:latin typeface="Comic Sans MS" panose="030F0702030302020204" pitchFamily="66" charset="0"/>
            </a:endParaRPr>
          </a:p>
          <a:p>
            <a:r>
              <a:rPr lang="en-GB" b="1" i="1" dirty="0" smtClean="0">
                <a:solidFill>
                  <a:srgbClr val="7030A0"/>
                </a:solidFill>
                <a:latin typeface="Comic Sans MS" panose="030F0702030302020204" pitchFamily="66" charset="0"/>
              </a:rPr>
              <a:t> </a:t>
            </a:r>
            <a:endParaRPr lang="en-GB" b="1" i="1" dirty="0">
              <a:solidFill>
                <a:srgbClr val="7030A0"/>
              </a:solidFill>
              <a:latin typeface="Comic Sans MS" panose="030F0702030302020204" pitchFamily="66" charset="0"/>
            </a:endParaRPr>
          </a:p>
        </p:txBody>
      </p:sp>
    </p:spTree>
    <p:extLst>
      <p:ext uri="{BB962C8B-B14F-4D97-AF65-F5344CB8AC3E}">
        <p14:creationId xmlns:p14="http://schemas.microsoft.com/office/powerpoint/2010/main" val="15259418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0658765" cy="9602629"/>
          </a:xfrm>
          <a:prstGeom prst="rect">
            <a:avLst/>
          </a:prstGeom>
          <a:noFill/>
          <a:ln>
            <a:solidFill>
              <a:srgbClr val="90F4FC"/>
            </a:solidFill>
          </a:ln>
        </p:spPr>
        <p:txBody>
          <a:bodyPr wrap="square" rtlCol="0">
            <a:spAutoFit/>
          </a:bodyPr>
          <a:lstStyle/>
          <a:p>
            <a:r>
              <a:rPr lang="en-GB" sz="2400" b="1" i="1" dirty="0">
                <a:solidFill>
                  <a:srgbClr val="7030A0"/>
                </a:solidFill>
                <a:latin typeface="Comic Sans MS" panose="030F0702030302020204" pitchFamily="66" charset="0"/>
              </a:rPr>
              <a:t>Online Lesson – Tuesday  </a:t>
            </a:r>
            <a:r>
              <a:rPr lang="en-GB" sz="2400" b="1" i="1" dirty="0" smtClean="0">
                <a:solidFill>
                  <a:srgbClr val="7030A0"/>
                </a:solidFill>
                <a:latin typeface="Comic Sans MS" panose="030F0702030302020204" pitchFamily="66" charset="0"/>
              </a:rPr>
              <a:t>9</a:t>
            </a:r>
            <a:r>
              <a:rPr lang="en-GB" sz="2400" b="1" i="1" baseline="30000" dirty="0" smtClean="0">
                <a:solidFill>
                  <a:srgbClr val="7030A0"/>
                </a:solidFill>
                <a:latin typeface="Comic Sans MS" panose="030F0702030302020204" pitchFamily="66" charset="0"/>
              </a:rPr>
              <a:t>th</a:t>
            </a:r>
            <a:r>
              <a:rPr lang="en-GB" sz="2400" b="1" i="1" dirty="0" smtClean="0">
                <a:solidFill>
                  <a:srgbClr val="7030A0"/>
                </a:solidFill>
                <a:latin typeface="Comic Sans MS" panose="030F0702030302020204" pitchFamily="66" charset="0"/>
              </a:rPr>
              <a:t> February </a:t>
            </a:r>
            <a:r>
              <a:rPr lang="en-GB" sz="2400" b="1" i="1" dirty="0">
                <a:solidFill>
                  <a:srgbClr val="7030A0"/>
                </a:solidFill>
                <a:latin typeface="Comic Sans MS" panose="030F0702030302020204" pitchFamily="66" charset="0"/>
              </a:rPr>
              <a:t>2021 at 11:00</a:t>
            </a:r>
          </a:p>
          <a:p>
            <a:endParaRPr lang="en-GB" sz="4000" b="1" dirty="0" smtClean="0">
              <a:solidFill>
                <a:srgbClr val="00B0F0"/>
              </a:solidFill>
              <a:latin typeface="Comic Sans MS" panose="030F0702030302020204" pitchFamily="66" charset="0"/>
            </a:endParaRPr>
          </a:p>
          <a:p>
            <a:r>
              <a:rPr lang="en-GB" sz="4000" b="1" dirty="0" smtClean="0">
                <a:solidFill>
                  <a:srgbClr val="00B0F0"/>
                </a:solidFill>
                <a:latin typeface="Comic Sans MS" panose="030F0702030302020204" pitchFamily="66" charset="0"/>
              </a:rPr>
              <a:t>NUMERACY</a:t>
            </a:r>
          </a:p>
          <a:p>
            <a:endParaRPr lang="en-GB" sz="4000" b="1" dirty="0">
              <a:solidFill>
                <a:srgbClr val="00B0F0"/>
              </a:solidFill>
              <a:latin typeface="Comic Sans MS" panose="030F0702030302020204" pitchFamily="66" charset="0"/>
            </a:endParaRPr>
          </a:p>
          <a:p>
            <a:r>
              <a:rPr lang="en-GB" sz="4000" b="1" u="sng" dirty="0">
                <a:latin typeface="Comic Sans MS" panose="030F0702030302020204" pitchFamily="66" charset="0"/>
              </a:rPr>
              <a:t>NUMBER PROPERTIES – SEQUENCES</a:t>
            </a:r>
            <a:endParaRPr lang="en-GB" sz="4000" b="1" dirty="0" smtClean="0">
              <a:solidFill>
                <a:srgbClr val="00B0F0"/>
              </a:solidFill>
              <a:latin typeface="Comic Sans MS" panose="030F0702030302020204" pitchFamily="66" charset="0"/>
            </a:endParaRPr>
          </a:p>
          <a:p>
            <a:endParaRPr lang="en-GB" sz="2000" b="1" dirty="0" smtClean="0">
              <a:solidFill>
                <a:srgbClr val="00B0F0"/>
              </a:solidFill>
              <a:latin typeface="Comic Sans MS" panose="030F0702030302020204" pitchFamily="66" charset="0"/>
            </a:endParaRPr>
          </a:p>
          <a:p>
            <a:endParaRPr lang="en-GB" b="1" u="sng" dirty="0" smtClean="0">
              <a:latin typeface="Comic Sans MS" panose="030F0702030302020204" pitchFamily="66" charset="0"/>
            </a:endParaRPr>
          </a:p>
          <a:p>
            <a:r>
              <a:rPr lang="en-GB" b="1" u="sng" dirty="0" smtClean="0">
                <a:latin typeface="Comic Sans MS" panose="030F0702030302020204" pitchFamily="66" charset="0"/>
              </a:rPr>
              <a:t>Numeracy </a:t>
            </a:r>
            <a:r>
              <a:rPr lang="en-GB" b="1" u="sng" dirty="0">
                <a:latin typeface="Comic Sans MS" panose="030F0702030302020204" pitchFamily="66" charset="0"/>
              </a:rPr>
              <a:t>Task </a:t>
            </a:r>
            <a:r>
              <a:rPr lang="en-GB" b="1" u="sng" dirty="0" smtClean="0">
                <a:latin typeface="Comic Sans MS" panose="030F0702030302020204" pitchFamily="66" charset="0"/>
              </a:rPr>
              <a:t>1- H5 page 74</a:t>
            </a:r>
          </a:p>
          <a:p>
            <a:endParaRPr lang="en-GB" b="1" u="sng" dirty="0">
              <a:latin typeface="Comic Sans MS" panose="030F0702030302020204" pitchFamily="66" charset="0"/>
            </a:endParaRPr>
          </a:p>
          <a:p>
            <a:endParaRPr lang="en-GB" b="1" dirty="0">
              <a:latin typeface="Comic Sans MS" panose="030F0702030302020204" pitchFamily="66" charset="0"/>
            </a:endParaRPr>
          </a:p>
          <a:p>
            <a:r>
              <a:rPr lang="en-GB" b="1" dirty="0" smtClean="0">
                <a:latin typeface="Comic Sans MS" panose="030F0702030302020204" pitchFamily="66" charset="0"/>
              </a:rPr>
              <a:t>LI – to learn about number sequence and describe the rule of a sequence.</a:t>
            </a:r>
          </a:p>
          <a:p>
            <a:endParaRPr lang="en-GB" b="1" dirty="0">
              <a:latin typeface="Comic Sans MS" panose="030F0702030302020204" pitchFamily="66" charset="0"/>
            </a:endParaRPr>
          </a:p>
          <a:p>
            <a:r>
              <a:rPr lang="en-GB" b="1" dirty="0" smtClean="0">
                <a:latin typeface="Comic Sans MS" panose="030F0702030302020204" pitchFamily="66" charset="0"/>
              </a:rPr>
              <a:t>Please complete this page after our lesson on Tuesday.</a:t>
            </a: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r>
              <a:rPr lang="en-GB" b="1" i="1" dirty="0" smtClean="0">
                <a:solidFill>
                  <a:srgbClr val="FF0000"/>
                </a:solidFill>
                <a:latin typeface="Comic Sans MS" panose="030F0702030302020204" pitchFamily="66" charset="0"/>
              </a:rPr>
              <a:t>Please </a:t>
            </a:r>
            <a:r>
              <a:rPr lang="en-GB" b="1" i="1" dirty="0">
                <a:solidFill>
                  <a:srgbClr val="FF0000"/>
                </a:solidFill>
                <a:latin typeface="Comic Sans MS" panose="030F0702030302020204" pitchFamily="66" charset="0"/>
              </a:rPr>
              <a:t>upload into </a:t>
            </a:r>
            <a:r>
              <a:rPr lang="en-GB" b="1" i="1" dirty="0" smtClean="0">
                <a:solidFill>
                  <a:srgbClr val="FF0000"/>
                </a:solidFill>
                <a:latin typeface="Comic Sans MS" panose="030F0702030302020204" pitchFamily="66" charset="0"/>
              </a:rPr>
              <a:t>Assignments.</a:t>
            </a:r>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r>
              <a:rPr lang="en-GB" b="1" dirty="0" smtClean="0">
                <a:latin typeface="Comic Sans MS" panose="030F0702030302020204" pitchFamily="66" charset="0"/>
              </a:rPr>
              <a:t> </a:t>
            </a:r>
          </a:p>
          <a:p>
            <a:endParaRPr lang="en-GB" b="1" u="sng" dirty="0">
              <a:latin typeface="Comic Sans MS" panose="030F0702030302020204" pitchFamily="66" charset="0"/>
            </a:endParaRPr>
          </a:p>
          <a:p>
            <a:endParaRPr lang="en-GB" b="1" u="sng" dirty="0">
              <a:latin typeface="Comic Sans MS" panose="030F0702030302020204" pitchFamily="66" charset="0"/>
            </a:endParaRPr>
          </a:p>
          <a:p>
            <a:endParaRPr lang="en-GB" dirty="0"/>
          </a:p>
          <a:p>
            <a:endParaRPr lang="en-GB" dirty="0"/>
          </a:p>
        </p:txBody>
      </p:sp>
    </p:spTree>
    <p:extLst>
      <p:ext uri="{BB962C8B-B14F-4D97-AF65-F5344CB8AC3E}">
        <p14:creationId xmlns:p14="http://schemas.microsoft.com/office/powerpoint/2010/main" val="17743710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632" y="205571"/>
            <a:ext cx="11447549" cy="5139869"/>
          </a:xfrm>
          <a:prstGeom prst="rect">
            <a:avLst/>
          </a:prstGeom>
        </p:spPr>
        <p:txBody>
          <a:bodyPr wrap="square">
            <a:spAutoFit/>
          </a:bodyPr>
          <a:lstStyle/>
          <a:p>
            <a:r>
              <a:rPr lang="en-GB" sz="4000" b="1" dirty="0" smtClean="0">
                <a:solidFill>
                  <a:srgbClr val="00B0F0"/>
                </a:solidFill>
                <a:latin typeface="Comic Sans MS" panose="030F0702030302020204" pitchFamily="66" charset="0"/>
              </a:rPr>
              <a:t>NUMERACY</a:t>
            </a:r>
          </a:p>
          <a:p>
            <a:endParaRPr lang="en-GB" sz="4000" b="1" dirty="0">
              <a:solidFill>
                <a:srgbClr val="00B0F0"/>
              </a:solidFill>
              <a:latin typeface="Comic Sans MS" panose="030F0702030302020204" pitchFamily="66" charset="0"/>
            </a:endParaRPr>
          </a:p>
          <a:p>
            <a:r>
              <a:rPr lang="en-GB" sz="4000" b="1" u="sng" dirty="0">
                <a:latin typeface="Comic Sans MS" panose="030F0702030302020204" pitchFamily="66" charset="0"/>
              </a:rPr>
              <a:t>NUMBER PROPERTIES – SEQUENCES</a:t>
            </a:r>
            <a:endParaRPr lang="en-GB" sz="4000" b="1" dirty="0">
              <a:solidFill>
                <a:srgbClr val="00B0F0"/>
              </a:solidFill>
              <a:latin typeface="Comic Sans MS" panose="030F0702030302020204" pitchFamily="66" charset="0"/>
            </a:endParaRPr>
          </a:p>
          <a:p>
            <a:endParaRPr lang="en-GB" sz="2000" b="1" dirty="0">
              <a:solidFill>
                <a:srgbClr val="00B0F0"/>
              </a:solidFill>
              <a:latin typeface="Comic Sans MS" panose="030F0702030302020204" pitchFamily="66" charset="0"/>
            </a:endParaRPr>
          </a:p>
          <a:p>
            <a:endParaRPr lang="en-GB" b="1" u="sng" dirty="0">
              <a:latin typeface="Comic Sans MS" panose="030F0702030302020204" pitchFamily="66" charset="0"/>
            </a:endParaRPr>
          </a:p>
          <a:p>
            <a:r>
              <a:rPr lang="en-GB" b="1" u="sng" dirty="0">
                <a:latin typeface="Comic Sans MS" panose="030F0702030302020204" pitchFamily="66" charset="0"/>
              </a:rPr>
              <a:t>Numeracy Task </a:t>
            </a:r>
            <a:r>
              <a:rPr lang="en-GB" b="1" u="sng" dirty="0" smtClean="0">
                <a:latin typeface="Comic Sans MS" panose="030F0702030302020204" pitchFamily="66" charset="0"/>
              </a:rPr>
              <a:t>2 </a:t>
            </a:r>
          </a:p>
          <a:p>
            <a:endParaRPr lang="en-GB" b="1" u="sng" dirty="0">
              <a:latin typeface="Comic Sans MS" panose="030F0702030302020204" pitchFamily="66" charset="0"/>
            </a:endParaRPr>
          </a:p>
          <a:p>
            <a:endParaRPr lang="en-GB" b="1" u="sng" dirty="0" smtClean="0">
              <a:latin typeface="Comic Sans MS" panose="030F0702030302020204" pitchFamily="66" charset="0"/>
            </a:endParaRPr>
          </a:p>
          <a:p>
            <a:r>
              <a:rPr lang="en-GB" b="1" dirty="0" smtClean="0">
                <a:latin typeface="Comic Sans MS" panose="030F0702030302020204" pitchFamily="66" charset="0"/>
              </a:rPr>
              <a:t>LI – Obtaining the rule for finding a number in a given number pattern</a:t>
            </a:r>
          </a:p>
          <a:p>
            <a:endParaRPr lang="en-GB" b="1" dirty="0">
              <a:latin typeface="Comic Sans MS" panose="030F0702030302020204" pitchFamily="66" charset="0"/>
            </a:endParaRPr>
          </a:p>
          <a:p>
            <a:r>
              <a:rPr lang="en-GB" b="1" dirty="0" smtClean="0">
                <a:latin typeface="Comic Sans MS" panose="030F0702030302020204" pitchFamily="66" charset="0"/>
              </a:rPr>
              <a:t>Please go to Assignments to find out what your task is.</a:t>
            </a:r>
            <a:endParaRPr lang="en-GB" b="1" dirty="0">
              <a:latin typeface="Comic Sans MS" panose="030F0702030302020204" pitchFamily="66" charset="0"/>
            </a:endParaRPr>
          </a:p>
          <a:p>
            <a:endParaRPr lang="en-GB" b="1" u="sng" dirty="0">
              <a:latin typeface="Comic Sans MS" panose="030F0702030302020204" pitchFamily="66" charset="0"/>
            </a:endParaRPr>
          </a:p>
          <a:p>
            <a:endParaRPr lang="en-GB" sz="4400" b="1" dirty="0">
              <a:solidFill>
                <a:srgbClr val="7030A0"/>
              </a:solidFill>
              <a:latin typeface="Comic Sans MS" panose="030F0702030302020204" pitchFamily="66" charset="0"/>
            </a:endParaRPr>
          </a:p>
        </p:txBody>
      </p:sp>
      <p:sp>
        <p:nvSpPr>
          <p:cNvPr id="3" name="Rectangle 2"/>
          <p:cNvSpPr/>
          <p:nvPr/>
        </p:nvSpPr>
        <p:spPr>
          <a:xfrm>
            <a:off x="282632" y="5743158"/>
            <a:ext cx="6096000" cy="646331"/>
          </a:xfrm>
          <a:prstGeom prst="rect">
            <a:avLst/>
          </a:prstGeom>
        </p:spPr>
        <p:txBody>
          <a:bodyPr>
            <a:spAutoFit/>
          </a:bodyPr>
          <a:lstStyle/>
          <a:p>
            <a:r>
              <a:rPr lang="en-GB" b="1" i="1" dirty="0">
                <a:solidFill>
                  <a:srgbClr val="FF0000"/>
                </a:solidFill>
                <a:latin typeface="Comic Sans MS" panose="030F0702030302020204" pitchFamily="66" charset="0"/>
              </a:rPr>
              <a:t>Please upload into Assignments.</a:t>
            </a:r>
            <a:endParaRPr lang="en-GB" b="1" dirty="0">
              <a:latin typeface="Comic Sans MS" panose="030F0702030302020204" pitchFamily="66" charset="0"/>
            </a:endParaRPr>
          </a:p>
          <a:p>
            <a:endParaRPr lang="en-GB" b="1" dirty="0">
              <a:latin typeface="Comic Sans MS" panose="030F0702030302020204" pitchFamily="66" charset="0"/>
            </a:endParaRPr>
          </a:p>
        </p:txBody>
      </p:sp>
    </p:spTree>
    <p:extLst>
      <p:ext uri="{BB962C8B-B14F-4D97-AF65-F5344CB8AC3E}">
        <p14:creationId xmlns:p14="http://schemas.microsoft.com/office/powerpoint/2010/main" val="377346824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0658765" cy="10156627"/>
          </a:xfrm>
          <a:prstGeom prst="rect">
            <a:avLst/>
          </a:prstGeom>
          <a:noFill/>
          <a:ln>
            <a:solidFill>
              <a:srgbClr val="90F4FC"/>
            </a:solidFill>
          </a:ln>
        </p:spPr>
        <p:txBody>
          <a:bodyPr wrap="square" rtlCol="0">
            <a:spAutoFit/>
          </a:bodyPr>
          <a:lstStyle/>
          <a:p>
            <a:r>
              <a:rPr lang="en-GB" sz="2400" b="1" i="1" dirty="0">
                <a:solidFill>
                  <a:srgbClr val="7030A0"/>
                </a:solidFill>
                <a:latin typeface="Comic Sans MS" panose="030F0702030302020204" pitchFamily="66" charset="0"/>
              </a:rPr>
              <a:t>Online Lesson – </a:t>
            </a:r>
            <a:r>
              <a:rPr lang="en-GB" sz="2400" b="1" i="1" dirty="0" smtClean="0">
                <a:solidFill>
                  <a:srgbClr val="7030A0"/>
                </a:solidFill>
                <a:latin typeface="Comic Sans MS" panose="030F0702030302020204" pitchFamily="66" charset="0"/>
              </a:rPr>
              <a:t>Wednesday 10</a:t>
            </a:r>
            <a:r>
              <a:rPr lang="en-GB" sz="2400" b="1" i="1" baseline="30000" dirty="0" smtClean="0">
                <a:solidFill>
                  <a:srgbClr val="7030A0"/>
                </a:solidFill>
                <a:latin typeface="Comic Sans MS" panose="030F0702030302020204" pitchFamily="66" charset="0"/>
              </a:rPr>
              <a:t>th</a:t>
            </a:r>
            <a:r>
              <a:rPr lang="en-GB" sz="2400" b="1" i="1" dirty="0" smtClean="0">
                <a:solidFill>
                  <a:srgbClr val="7030A0"/>
                </a:solidFill>
                <a:latin typeface="Comic Sans MS" panose="030F0702030302020204" pitchFamily="66" charset="0"/>
              </a:rPr>
              <a:t> February </a:t>
            </a:r>
            <a:r>
              <a:rPr lang="en-GB" sz="2400" b="1" i="1" dirty="0">
                <a:solidFill>
                  <a:srgbClr val="7030A0"/>
                </a:solidFill>
                <a:latin typeface="Comic Sans MS" panose="030F0702030302020204" pitchFamily="66" charset="0"/>
              </a:rPr>
              <a:t>2021 at </a:t>
            </a:r>
            <a:r>
              <a:rPr lang="en-GB" sz="2400" b="1" i="1" dirty="0" smtClean="0">
                <a:solidFill>
                  <a:srgbClr val="7030A0"/>
                </a:solidFill>
                <a:latin typeface="Comic Sans MS" panose="030F0702030302020204" pitchFamily="66" charset="0"/>
              </a:rPr>
              <a:t>11:45</a:t>
            </a:r>
            <a:endParaRPr lang="en-GB" sz="2400" b="1" i="1" dirty="0">
              <a:solidFill>
                <a:srgbClr val="7030A0"/>
              </a:solidFill>
              <a:latin typeface="Comic Sans MS" panose="030F0702030302020204" pitchFamily="66" charset="0"/>
            </a:endParaRPr>
          </a:p>
          <a:p>
            <a:endParaRPr lang="en-GB" sz="4000" b="1" dirty="0" smtClean="0">
              <a:solidFill>
                <a:srgbClr val="00B0F0"/>
              </a:solidFill>
              <a:latin typeface="Comic Sans MS" panose="030F0702030302020204" pitchFamily="66" charset="0"/>
            </a:endParaRPr>
          </a:p>
          <a:p>
            <a:r>
              <a:rPr lang="en-GB" sz="4000" b="1" dirty="0" smtClean="0">
                <a:solidFill>
                  <a:srgbClr val="00B0F0"/>
                </a:solidFill>
                <a:latin typeface="Comic Sans MS" panose="030F0702030302020204" pitchFamily="66" charset="0"/>
              </a:rPr>
              <a:t>NUMERACY</a:t>
            </a:r>
          </a:p>
          <a:p>
            <a:endParaRPr lang="en-GB" sz="4000" b="1" dirty="0">
              <a:solidFill>
                <a:srgbClr val="00B0F0"/>
              </a:solidFill>
              <a:latin typeface="Comic Sans MS" panose="030F0702030302020204" pitchFamily="66" charset="0"/>
            </a:endParaRPr>
          </a:p>
          <a:p>
            <a:r>
              <a:rPr lang="en-GB" sz="4000" b="1" u="sng" dirty="0" smtClean="0">
                <a:latin typeface="Comic Sans MS" panose="030F0702030302020204" pitchFamily="66" charset="0"/>
              </a:rPr>
              <a:t>MULTIPLES</a:t>
            </a:r>
            <a:endParaRPr lang="en-GB" sz="4000" b="1" dirty="0" smtClean="0">
              <a:solidFill>
                <a:srgbClr val="00B0F0"/>
              </a:solidFill>
              <a:latin typeface="Comic Sans MS" panose="030F0702030302020204" pitchFamily="66" charset="0"/>
            </a:endParaRPr>
          </a:p>
          <a:p>
            <a:endParaRPr lang="en-GB" sz="2000" b="1" dirty="0" smtClean="0">
              <a:solidFill>
                <a:srgbClr val="00B0F0"/>
              </a:solidFill>
              <a:latin typeface="Comic Sans MS" panose="030F0702030302020204" pitchFamily="66" charset="0"/>
            </a:endParaRPr>
          </a:p>
          <a:p>
            <a:endParaRPr lang="en-GB" b="1" u="sng" dirty="0" smtClean="0">
              <a:latin typeface="Comic Sans MS" panose="030F0702030302020204" pitchFamily="66" charset="0"/>
            </a:endParaRPr>
          </a:p>
          <a:p>
            <a:r>
              <a:rPr lang="en-GB" b="1" u="sng" dirty="0" smtClean="0">
                <a:latin typeface="Comic Sans MS" panose="030F0702030302020204" pitchFamily="66" charset="0"/>
              </a:rPr>
              <a:t>Numeracy </a:t>
            </a:r>
            <a:r>
              <a:rPr lang="en-GB" b="1" u="sng" dirty="0">
                <a:latin typeface="Comic Sans MS" panose="030F0702030302020204" pitchFamily="66" charset="0"/>
              </a:rPr>
              <a:t>Task 3</a:t>
            </a:r>
            <a:r>
              <a:rPr lang="en-GB" b="1" u="sng" dirty="0" smtClean="0">
                <a:latin typeface="Comic Sans MS" panose="030F0702030302020204" pitchFamily="66" charset="0"/>
              </a:rPr>
              <a:t> - H5 page 75</a:t>
            </a:r>
          </a:p>
          <a:p>
            <a:endParaRPr lang="en-GB" b="1" u="sng" dirty="0">
              <a:latin typeface="Comic Sans MS" panose="030F0702030302020204" pitchFamily="66" charset="0"/>
            </a:endParaRPr>
          </a:p>
          <a:p>
            <a:endParaRPr lang="en-GB" b="1" dirty="0">
              <a:latin typeface="Comic Sans MS" panose="030F0702030302020204" pitchFamily="66" charset="0"/>
            </a:endParaRPr>
          </a:p>
          <a:p>
            <a:r>
              <a:rPr lang="en-GB" b="1" dirty="0" smtClean="0">
                <a:latin typeface="Comic Sans MS" panose="030F0702030302020204" pitchFamily="66" charset="0"/>
              </a:rPr>
              <a:t>LI – Finding multiples of a number and the lowest common multiple (lcm) of a set of numbers.</a:t>
            </a:r>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r>
              <a:rPr lang="en-GB" b="1" dirty="0" smtClean="0">
                <a:latin typeface="Comic Sans MS" panose="030F0702030302020204" pitchFamily="66" charset="0"/>
              </a:rPr>
              <a:t>Please complete this page after our lesson on Wednesday. </a:t>
            </a: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r>
              <a:rPr lang="en-GB" b="1" i="1" dirty="0" smtClean="0">
                <a:solidFill>
                  <a:srgbClr val="FF0000"/>
                </a:solidFill>
                <a:latin typeface="Comic Sans MS" panose="030F0702030302020204" pitchFamily="66" charset="0"/>
              </a:rPr>
              <a:t>Please </a:t>
            </a:r>
            <a:r>
              <a:rPr lang="en-GB" b="1" i="1" dirty="0">
                <a:solidFill>
                  <a:srgbClr val="FF0000"/>
                </a:solidFill>
                <a:latin typeface="Comic Sans MS" panose="030F0702030302020204" pitchFamily="66" charset="0"/>
              </a:rPr>
              <a:t>upload into </a:t>
            </a:r>
            <a:r>
              <a:rPr lang="en-GB" b="1" i="1" dirty="0" smtClean="0">
                <a:solidFill>
                  <a:srgbClr val="FF0000"/>
                </a:solidFill>
                <a:latin typeface="Comic Sans MS" panose="030F0702030302020204" pitchFamily="66" charset="0"/>
              </a:rPr>
              <a:t>Assignments.</a:t>
            </a:r>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r>
              <a:rPr lang="en-GB" b="1" dirty="0" smtClean="0">
                <a:latin typeface="Comic Sans MS" panose="030F0702030302020204" pitchFamily="66" charset="0"/>
              </a:rPr>
              <a:t> </a:t>
            </a:r>
          </a:p>
          <a:p>
            <a:endParaRPr lang="en-GB" b="1" u="sng" dirty="0">
              <a:latin typeface="Comic Sans MS" panose="030F0702030302020204" pitchFamily="66" charset="0"/>
            </a:endParaRPr>
          </a:p>
          <a:p>
            <a:endParaRPr lang="en-GB" b="1" u="sng" dirty="0">
              <a:latin typeface="Comic Sans MS" panose="030F0702030302020204" pitchFamily="66" charset="0"/>
            </a:endParaRPr>
          </a:p>
          <a:p>
            <a:endParaRPr lang="en-GB" dirty="0"/>
          </a:p>
          <a:p>
            <a:endParaRPr lang="en-GB" dirty="0"/>
          </a:p>
        </p:txBody>
      </p:sp>
    </p:spTree>
    <p:extLst>
      <p:ext uri="{BB962C8B-B14F-4D97-AF65-F5344CB8AC3E}">
        <p14:creationId xmlns:p14="http://schemas.microsoft.com/office/powerpoint/2010/main" val="19855243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964" y="1501198"/>
            <a:ext cx="10515600" cy="1325563"/>
          </a:xfrm>
        </p:spPr>
        <p:txBody>
          <a:bodyPr>
            <a:normAutofit fontScale="90000"/>
          </a:bodyPr>
          <a:lstStyle/>
          <a:p>
            <a:r>
              <a:rPr lang="en-GB" b="1" u="sng" dirty="0">
                <a:latin typeface="Comic Sans MS" panose="030F0702030302020204" pitchFamily="66" charset="0"/>
              </a:rPr>
              <a:t/>
            </a:r>
            <a:br>
              <a:rPr lang="en-GB" b="1" u="sng" dirty="0">
                <a:latin typeface="Comic Sans MS" panose="030F0702030302020204" pitchFamily="66" charset="0"/>
              </a:rPr>
            </a:br>
            <a:r>
              <a:rPr lang="en-GB" b="1" u="sng" dirty="0">
                <a:latin typeface="Comic Sans MS" panose="030F0702030302020204" pitchFamily="66" charset="0"/>
              </a:rPr>
              <a:t/>
            </a:r>
            <a:br>
              <a:rPr lang="en-GB" b="1" u="sng" dirty="0">
                <a:latin typeface="Comic Sans MS" panose="030F0702030302020204" pitchFamily="66" charset="0"/>
              </a:rPr>
            </a:br>
            <a:r>
              <a:rPr lang="en-GB" b="1" u="sng" dirty="0">
                <a:latin typeface="Comic Sans MS" panose="030F0702030302020204" pitchFamily="66" charset="0"/>
              </a:rPr>
              <a:t/>
            </a:r>
            <a:br>
              <a:rPr lang="en-GB" b="1" u="sng" dirty="0">
                <a:latin typeface="Comic Sans MS" panose="030F0702030302020204" pitchFamily="66" charset="0"/>
              </a:rPr>
            </a:br>
            <a:r>
              <a:rPr lang="en-GB" b="1" u="sng" dirty="0">
                <a:latin typeface="Comic Sans MS" panose="030F0702030302020204" pitchFamily="66" charset="0"/>
              </a:rPr>
              <a:t/>
            </a:r>
            <a:br>
              <a:rPr lang="en-GB" b="1" u="sng" dirty="0">
                <a:latin typeface="Comic Sans MS" panose="030F0702030302020204" pitchFamily="66" charset="0"/>
              </a:rPr>
            </a:br>
            <a:r>
              <a:rPr lang="en-GB" b="1" u="sng" dirty="0">
                <a:latin typeface="Comic Sans MS" panose="030F0702030302020204" pitchFamily="66" charset="0"/>
              </a:rPr>
              <a:t/>
            </a:r>
            <a:br>
              <a:rPr lang="en-GB" b="1" u="sng" dirty="0">
                <a:latin typeface="Comic Sans MS" panose="030F0702030302020204" pitchFamily="66" charset="0"/>
              </a:rPr>
            </a:br>
            <a:r>
              <a:rPr lang="en-GB" b="1" u="sng" dirty="0">
                <a:latin typeface="Comic Sans MS" panose="030F0702030302020204" pitchFamily="66" charset="0"/>
              </a:rPr>
              <a:t/>
            </a:r>
            <a:br>
              <a:rPr lang="en-GB" b="1" u="sng" dirty="0">
                <a:latin typeface="Comic Sans MS" panose="030F0702030302020204" pitchFamily="66" charset="0"/>
              </a:rPr>
            </a:br>
            <a:r>
              <a:rPr lang="en-GB" b="1" u="sng" dirty="0">
                <a:latin typeface="Comic Sans MS" panose="030F0702030302020204" pitchFamily="66" charset="0"/>
              </a:rPr>
              <a:t/>
            </a:r>
            <a:br>
              <a:rPr lang="en-GB" b="1" u="sng" dirty="0">
                <a:latin typeface="Comic Sans MS" panose="030F0702030302020204" pitchFamily="66" charset="0"/>
              </a:rPr>
            </a:br>
            <a:r>
              <a:rPr lang="en-GB" b="1" u="sng" dirty="0">
                <a:latin typeface="Comic Sans MS" panose="030F0702030302020204" pitchFamily="66" charset="0"/>
              </a:rPr>
              <a:t/>
            </a:r>
            <a:br>
              <a:rPr lang="en-GB" b="1" u="sng" dirty="0">
                <a:latin typeface="Comic Sans MS" panose="030F0702030302020204" pitchFamily="66" charset="0"/>
              </a:rPr>
            </a:br>
            <a:endParaRPr lang="en-GB" b="1" dirty="0">
              <a:latin typeface="Comic Sans MS" panose="030F0702030302020204" pitchFamily="66" charset="0"/>
            </a:endParaRPr>
          </a:p>
        </p:txBody>
      </p:sp>
      <p:sp>
        <p:nvSpPr>
          <p:cNvPr id="3" name="Content Placeholder 2"/>
          <p:cNvSpPr>
            <a:spLocks noGrp="1"/>
          </p:cNvSpPr>
          <p:nvPr>
            <p:ph idx="1"/>
          </p:nvPr>
        </p:nvSpPr>
        <p:spPr>
          <a:xfrm>
            <a:off x="967509" y="4113790"/>
            <a:ext cx="10515600" cy="4351338"/>
          </a:xfrm>
        </p:spPr>
        <p:txBody>
          <a:bodyPr>
            <a:normAutofit/>
          </a:bodyPr>
          <a:lstStyle/>
          <a:p>
            <a:pPr marL="0" indent="0">
              <a:buNone/>
            </a:pPr>
            <a:endParaRPr lang="en-GB" sz="2500" dirty="0"/>
          </a:p>
          <a:p>
            <a:pPr marL="0" indent="0">
              <a:buNone/>
            </a:pPr>
            <a:endParaRPr lang="en-GB" sz="2600" dirty="0"/>
          </a:p>
          <a:p>
            <a:pPr marL="0" indent="0">
              <a:buNone/>
            </a:pPr>
            <a:endParaRPr lang="en-GB" dirty="0"/>
          </a:p>
          <a:p>
            <a:pPr marL="0" indent="0">
              <a:buNone/>
            </a:pPr>
            <a:endParaRPr lang="en-GB" dirty="0"/>
          </a:p>
        </p:txBody>
      </p:sp>
      <p:sp>
        <p:nvSpPr>
          <p:cNvPr id="4" name="Rectangle 3"/>
          <p:cNvSpPr/>
          <p:nvPr/>
        </p:nvSpPr>
        <p:spPr>
          <a:xfrm>
            <a:off x="508000" y="78386"/>
            <a:ext cx="10975109" cy="7232749"/>
          </a:xfrm>
          <a:prstGeom prst="rect">
            <a:avLst/>
          </a:prstGeom>
        </p:spPr>
        <p:txBody>
          <a:bodyPr wrap="square">
            <a:spAutoFit/>
          </a:bodyPr>
          <a:lstStyle/>
          <a:p>
            <a:r>
              <a:rPr lang="en-GB" sz="4000" b="1" dirty="0" smtClean="0">
                <a:solidFill>
                  <a:srgbClr val="00B0F0"/>
                </a:solidFill>
                <a:latin typeface="Comic Sans MS" panose="030F0702030302020204" pitchFamily="66" charset="0"/>
              </a:rPr>
              <a:t>NUMERACY</a:t>
            </a:r>
          </a:p>
          <a:p>
            <a:endParaRPr lang="en-GB" sz="4000" b="1" u="sng" dirty="0" smtClean="0">
              <a:latin typeface="Comic Sans MS" panose="030F0702030302020204" pitchFamily="66" charset="0"/>
            </a:endParaRPr>
          </a:p>
          <a:p>
            <a:r>
              <a:rPr lang="en-GB" sz="4000" b="1" u="sng" dirty="0" smtClean="0">
                <a:latin typeface="Comic Sans MS" panose="030F0702030302020204" pitchFamily="66" charset="0"/>
              </a:rPr>
              <a:t>MULTIPLES</a:t>
            </a:r>
            <a:endParaRPr lang="en-GB" sz="4000" b="1" dirty="0">
              <a:solidFill>
                <a:srgbClr val="00B0F0"/>
              </a:solidFill>
              <a:latin typeface="Comic Sans MS" panose="030F0702030302020204" pitchFamily="66" charset="0"/>
            </a:endParaRPr>
          </a:p>
          <a:p>
            <a:endParaRPr lang="en-GB" sz="2000" b="1" dirty="0">
              <a:solidFill>
                <a:srgbClr val="00B0F0"/>
              </a:solidFill>
              <a:latin typeface="Comic Sans MS" panose="030F0702030302020204" pitchFamily="66" charset="0"/>
            </a:endParaRPr>
          </a:p>
          <a:p>
            <a:endParaRPr lang="en-GB" b="1" u="sng" dirty="0">
              <a:latin typeface="Comic Sans MS" panose="030F0702030302020204" pitchFamily="66" charset="0"/>
            </a:endParaRPr>
          </a:p>
          <a:p>
            <a:r>
              <a:rPr lang="en-GB" b="1" u="sng" dirty="0">
                <a:latin typeface="Comic Sans MS" panose="030F0702030302020204" pitchFamily="66" charset="0"/>
              </a:rPr>
              <a:t>Numeracy Task </a:t>
            </a:r>
            <a:r>
              <a:rPr lang="en-GB" b="1" u="sng" dirty="0" smtClean="0">
                <a:latin typeface="Comic Sans MS" panose="030F0702030302020204" pitchFamily="66" charset="0"/>
              </a:rPr>
              <a:t>4</a:t>
            </a:r>
          </a:p>
          <a:p>
            <a:endParaRPr lang="en-GB" b="1" u="sng" dirty="0">
              <a:latin typeface="Comic Sans MS" panose="030F0702030302020204" pitchFamily="66" charset="0"/>
            </a:endParaRPr>
          </a:p>
          <a:p>
            <a:r>
              <a:rPr lang="en-GB" b="1" dirty="0" smtClean="0">
                <a:latin typeface="Comic Sans MS" panose="030F0702030302020204" pitchFamily="66" charset="0"/>
              </a:rPr>
              <a:t>Please go to Assignments to find out what your task is.</a:t>
            </a:r>
          </a:p>
          <a:p>
            <a:endParaRPr lang="en-GB" b="1" u="sng" dirty="0">
              <a:latin typeface="Comic Sans MS" panose="030F0702030302020204" pitchFamily="66" charset="0"/>
            </a:endParaRPr>
          </a:p>
          <a:p>
            <a:endParaRPr lang="en-GB" b="1" dirty="0" smtClean="0">
              <a:latin typeface="Comic Sans MS" panose="030F0702030302020204" pitchFamily="66" charset="0"/>
            </a:endParaRPr>
          </a:p>
          <a:p>
            <a:endParaRPr lang="en-GB" b="1" dirty="0">
              <a:latin typeface="Comic Sans MS" panose="030F0702030302020204" pitchFamily="66" charset="0"/>
            </a:endParaRPr>
          </a:p>
          <a:p>
            <a:r>
              <a:rPr lang="en-GB" b="1" dirty="0">
                <a:latin typeface="Comic Sans MS" panose="030F0702030302020204" pitchFamily="66" charset="0"/>
              </a:rPr>
              <a:t>LI – Finding multiples of a number and the lowest common multiple (lcm) of a set of numbers.</a:t>
            </a:r>
          </a:p>
          <a:p>
            <a:endParaRPr lang="en-GB" b="1" dirty="0" smtClean="0">
              <a:latin typeface="Comic Sans MS" panose="030F0702030302020204" pitchFamily="66" charset="0"/>
            </a:endParaRPr>
          </a:p>
          <a:p>
            <a:endParaRPr lang="en-GB" b="1" dirty="0" smtClean="0">
              <a:latin typeface="Comic Sans MS" panose="030F0702030302020204" pitchFamily="66" charset="0"/>
            </a:endParaRPr>
          </a:p>
          <a:p>
            <a:endParaRPr lang="en-GB" b="1" u="sng" dirty="0">
              <a:latin typeface="Comic Sans MS" panose="030F0702030302020204" pitchFamily="66" charset="0"/>
            </a:endParaRPr>
          </a:p>
          <a:p>
            <a:endParaRPr lang="en-GB" b="1" u="sng" dirty="0">
              <a:latin typeface="Comic Sans MS" panose="030F0702030302020204" pitchFamily="66" charset="0"/>
            </a:endParaRPr>
          </a:p>
          <a:p>
            <a:endParaRPr lang="en-GB" b="1" u="sng" dirty="0" smtClean="0">
              <a:latin typeface="Comic Sans MS" panose="030F0702030302020204" pitchFamily="66" charset="0"/>
            </a:endParaRPr>
          </a:p>
          <a:p>
            <a:r>
              <a:rPr lang="en-GB" b="1" i="1" dirty="0">
                <a:solidFill>
                  <a:srgbClr val="FF0000"/>
                </a:solidFill>
                <a:latin typeface="Comic Sans MS" panose="030F0702030302020204" pitchFamily="66" charset="0"/>
              </a:rPr>
              <a:t>Please upload into Assignments.</a:t>
            </a:r>
            <a:endParaRPr lang="en-GB" b="1" dirty="0">
              <a:latin typeface="Comic Sans MS" panose="030F0702030302020204" pitchFamily="66" charset="0"/>
            </a:endParaRPr>
          </a:p>
          <a:p>
            <a:endParaRPr lang="en-GB" b="1" dirty="0">
              <a:latin typeface="Comic Sans MS" panose="030F0702030302020204" pitchFamily="66" charset="0"/>
            </a:endParaRPr>
          </a:p>
          <a:p>
            <a:endParaRPr lang="en-GB" b="1" u="sng" dirty="0" smtClean="0">
              <a:latin typeface="Comic Sans MS" panose="030F0702030302020204" pitchFamily="66" charset="0"/>
            </a:endParaRPr>
          </a:p>
          <a:p>
            <a:endParaRPr lang="en-GB" b="1" u="sng" dirty="0">
              <a:latin typeface="Comic Sans MS" panose="030F0702030302020204" pitchFamily="66" charset="0"/>
            </a:endParaRPr>
          </a:p>
          <a:p>
            <a:endParaRPr lang="en-GB" b="1" u="sng" dirty="0">
              <a:latin typeface="Comic Sans MS" panose="030F0702030302020204" pitchFamily="66" charset="0"/>
            </a:endParaRPr>
          </a:p>
        </p:txBody>
      </p:sp>
    </p:spTree>
    <p:extLst>
      <p:ext uri="{BB962C8B-B14F-4D97-AF65-F5344CB8AC3E}">
        <p14:creationId xmlns:p14="http://schemas.microsoft.com/office/powerpoint/2010/main" val="3066609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855" y="180753"/>
            <a:ext cx="11443705" cy="8802410"/>
          </a:xfrm>
          <a:prstGeom prst="rect">
            <a:avLst/>
          </a:prstGeom>
          <a:noFill/>
        </p:spPr>
        <p:txBody>
          <a:bodyPr wrap="square" rtlCol="0">
            <a:spAutoFit/>
          </a:bodyPr>
          <a:lstStyle/>
          <a:p>
            <a:r>
              <a:rPr lang="en-GB" sz="5400" dirty="0" smtClean="0">
                <a:solidFill>
                  <a:srgbClr val="00B050"/>
                </a:solidFill>
                <a:latin typeface="Comic Sans MS" panose="030F0702030302020204" pitchFamily="66" charset="0"/>
              </a:rPr>
              <a:t>Health </a:t>
            </a:r>
            <a:r>
              <a:rPr lang="en-GB" sz="5400" dirty="0">
                <a:solidFill>
                  <a:srgbClr val="00B050"/>
                </a:solidFill>
                <a:latin typeface="Comic Sans MS" panose="030F0702030302020204" pitchFamily="66" charset="0"/>
              </a:rPr>
              <a:t>and </a:t>
            </a:r>
            <a:r>
              <a:rPr lang="en-GB" sz="5400" dirty="0" smtClean="0">
                <a:solidFill>
                  <a:srgbClr val="00B050"/>
                </a:solidFill>
                <a:latin typeface="Comic Sans MS" panose="030F0702030302020204" pitchFamily="66" charset="0"/>
              </a:rPr>
              <a:t>Wellbeing</a:t>
            </a:r>
          </a:p>
          <a:p>
            <a:endParaRPr lang="en-GB" sz="5400" dirty="0">
              <a:solidFill>
                <a:srgbClr val="00B050"/>
              </a:solidFill>
              <a:latin typeface="Comic Sans MS" panose="030F0702030302020204" pitchFamily="66" charset="0"/>
            </a:endParaRPr>
          </a:p>
          <a:p>
            <a:endParaRPr lang="en-GB" sz="2800" dirty="0" smtClean="0">
              <a:latin typeface="Comic Sans MS" panose="030F0702030302020204" pitchFamily="66" charset="0"/>
            </a:endParaRPr>
          </a:p>
          <a:p>
            <a:endParaRPr lang="en-GB" sz="2800" dirty="0">
              <a:latin typeface="Comic Sans MS" panose="030F0702030302020204" pitchFamily="66" charset="0"/>
            </a:endParaRPr>
          </a:p>
          <a:p>
            <a:endParaRPr lang="en-GB" sz="2800" dirty="0" smtClean="0">
              <a:latin typeface="Comic Sans MS" panose="030F0702030302020204" pitchFamily="66" charset="0"/>
            </a:endParaRPr>
          </a:p>
          <a:p>
            <a:endParaRPr lang="en-GB" sz="2800" dirty="0">
              <a:latin typeface="Comic Sans MS" panose="030F0702030302020204" pitchFamily="66" charset="0"/>
            </a:endParaRPr>
          </a:p>
          <a:p>
            <a:endParaRPr lang="en-GB" sz="2800" dirty="0" smtClean="0">
              <a:latin typeface="Comic Sans MS" panose="030F0702030302020204" pitchFamily="66" charset="0"/>
            </a:endParaRPr>
          </a:p>
          <a:p>
            <a:endParaRPr lang="en-GB" sz="2800" dirty="0">
              <a:latin typeface="Comic Sans MS" panose="030F0702030302020204" pitchFamily="66" charset="0"/>
            </a:endParaRPr>
          </a:p>
          <a:p>
            <a:endParaRPr lang="en-GB" sz="2800" dirty="0" smtClean="0">
              <a:latin typeface="Comic Sans MS" panose="030F0702030302020204" pitchFamily="66" charset="0"/>
            </a:endParaRPr>
          </a:p>
          <a:p>
            <a:r>
              <a:rPr lang="en-GB" sz="2800" dirty="0" smtClean="0">
                <a:latin typeface="Comic Sans MS" panose="030F0702030302020204" pitchFamily="66" charset="0"/>
              </a:rPr>
              <a:t>Please go to Assignments and read</a:t>
            </a:r>
          </a:p>
          <a:p>
            <a:r>
              <a:rPr lang="en-GB" sz="2800" dirty="0">
                <a:latin typeface="Comic Sans MS" panose="030F0702030302020204" pitchFamily="66" charset="0"/>
              </a:rPr>
              <a:t>o</a:t>
            </a:r>
            <a:r>
              <a:rPr lang="en-GB" sz="2800" dirty="0" smtClean="0">
                <a:latin typeface="Comic Sans MS" panose="030F0702030302020204" pitchFamily="66" charset="0"/>
              </a:rPr>
              <a:t>ver the Personal Hygiene PP.</a:t>
            </a:r>
          </a:p>
          <a:p>
            <a:endParaRPr lang="en-GB" sz="2800" dirty="0">
              <a:latin typeface="Comic Sans MS" panose="030F0702030302020204" pitchFamily="66" charset="0"/>
            </a:endParaRPr>
          </a:p>
          <a:p>
            <a:r>
              <a:rPr lang="en-GB" sz="2800" dirty="0" smtClean="0">
                <a:latin typeface="Comic Sans MS" panose="030F0702030302020204" pitchFamily="66" charset="0"/>
              </a:rPr>
              <a:t>Take notes to prepare for a discussion we will have next week.</a:t>
            </a:r>
            <a:endParaRPr lang="en-GB" sz="2800" dirty="0">
              <a:latin typeface="Comic Sans MS" panose="030F0702030302020204" pitchFamily="66" charset="0"/>
            </a:endParaRPr>
          </a:p>
          <a:p>
            <a:endParaRPr lang="en-GB" sz="3600" dirty="0">
              <a:latin typeface="Comic Sans MS" panose="030F0702030302020204" pitchFamily="66" charset="0"/>
            </a:endParaRPr>
          </a:p>
          <a:p>
            <a:endParaRPr lang="en-GB" sz="2800" dirty="0">
              <a:latin typeface="Comic Sans MS" panose="030F0702030302020204" pitchFamily="66" charset="0"/>
            </a:endParaRPr>
          </a:p>
          <a:p>
            <a:endParaRPr lang="en-GB" sz="1400" dirty="0">
              <a:latin typeface="Comic Sans MS" panose="030F0702030302020204" pitchFamily="66" charset="0"/>
            </a:endParaRPr>
          </a:p>
          <a:p>
            <a:endParaRPr lang="en-GB" sz="3600" dirty="0">
              <a:latin typeface="Comic Sans MS" panose="030F0702030302020204" pitchFamily="66" charset="0"/>
            </a:endParaRPr>
          </a:p>
          <a:p>
            <a:r>
              <a:rPr lang="en-GB" sz="3600" dirty="0">
                <a:latin typeface="Comic Sans MS" panose="030F0702030302020204" pitchFamily="66" charset="0"/>
              </a:rPr>
              <a:t> </a:t>
            </a:r>
          </a:p>
        </p:txBody>
      </p:sp>
      <p:graphicFrame>
        <p:nvGraphicFramePr>
          <p:cNvPr id="2" name="Object 1">
            <a:hlinkClick r:id="" action="ppaction://ole?verb=0"/>
          </p:cNvPr>
          <p:cNvGraphicFramePr>
            <a:graphicFrameLocks noChangeAspect="1"/>
          </p:cNvGraphicFramePr>
          <p:nvPr>
            <p:extLst>
              <p:ext uri="{D42A27DB-BD31-4B8C-83A1-F6EECF244321}">
                <p14:modId xmlns:p14="http://schemas.microsoft.com/office/powerpoint/2010/main" val="1477437865"/>
              </p:ext>
            </p:extLst>
          </p:nvPr>
        </p:nvGraphicFramePr>
        <p:xfrm>
          <a:off x="948724" y="1064227"/>
          <a:ext cx="4572000" cy="3429000"/>
        </p:xfrm>
        <a:graphic>
          <a:graphicData uri="http://schemas.openxmlformats.org/presentationml/2006/ole">
            <mc:AlternateContent xmlns:mc="http://schemas.openxmlformats.org/markup-compatibility/2006">
              <mc:Choice xmlns:v="urn:schemas-microsoft-com:vml" Requires="v">
                <p:oleObj spid="_x0000_s8199" name="Presentation" r:id="rId3" imgW="4571976" imgH="3429060" progId="PowerPoint.Show.8">
                  <p:embed/>
                </p:oleObj>
              </mc:Choice>
              <mc:Fallback>
                <p:oleObj name="Presentation" r:id="rId3" imgW="4571976" imgH="3429060" progId="PowerPoint.Show.8">
                  <p:embed/>
                  <p:pic>
                    <p:nvPicPr>
                      <p:cNvPr id="0" name=""/>
                      <p:cNvPicPr/>
                      <p:nvPr/>
                    </p:nvPicPr>
                    <p:blipFill>
                      <a:blip r:embed="rId4"/>
                      <a:stretch>
                        <a:fillRect/>
                      </a:stretch>
                    </p:blipFill>
                    <p:spPr>
                      <a:xfrm>
                        <a:off x="948724" y="1064227"/>
                        <a:ext cx="4572000" cy="3429000"/>
                      </a:xfrm>
                      <a:prstGeom prst="rect">
                        <a:avLst/>
                      </a:prstGeom>
                    </p:spPr>
                  </p:pic>
                </p:oleObj>
              </mc:Fallback>
            </mc:AlternateContent>
          </a:graphicData>
        </a:graphic>
      </p:graphicFrame>
    </p:spTree>
    <p:extLst>
      <p:ext uri="{BB962C8B-B14F-4D97-AF65-F5344CB8AC3E}">
        <p14:creationId xmlns:p14="http://schemas.microsoft.com/office/powerpoint/2010/main" val="3513855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6564" y="208462"/>
            <a:ext cx="11443705" cy="8771632"/>
          </a:xfrm>
          <a:prstGeom prst="rect">
            <a:avLst/>
          </a:prstGeom>
          <a:noFill/>
        </p:spPr>
        <p:txBody>
          <a:bodyPr wrap="square" rtlCol="0">
            <a:spAutoFit/>
          </a:bodyPr>
          <a:lstStyle/>
          <a:p>
            <a:r>
              <a:rPr lang="en-GB" sz="5400" dirty="0">
                <a:solidFill>
                  <a:srgbClr val="00B050"/>
                </a:solidFill>
                <a:latin typeface="Comic Sans MS" panose="030F0702030302020204" pitchFamily="66" charset="0"/>
              </a:rPr>
              <a:t>Health and </a:t>
            </a:r>
            <a:r>
              <a:rPr lang="en-GB" sz="5400" dirty="0" smtClean="0">
                <a:solidFill>
                  <a:srgbClr val="00B050"/>
                </a:solidFill>
                <a:latin typeface="Comic Sans MS" panose="030F0702030302020204" pitchFamily="66" charset="0"/>
              </a:rPr>
              <a:t>Wellbeing</a:t>
            </a:r>
          </a:p>
          <a:p>
            <a:r>
              <a:rPr lang="en-GB" sz="2000" dirty="0" smtClean="0">
                <a:latin typeface="Comic Sans MS" panose="030F0702030302020204" pitchFamily="66" charset="0"/>
              </a:rPr>
              <a:t>Please go to Assignments and download the Journal.  Please complete pages 2 and 3. </a:t>
            </a:r>
          </a:p>
          <a:p>
            <a:endParaRPr lang="en-GB" sz="5400" dirty="0">
              <a:latin typeface="Comic Sans MS" panose="030F0702030302020204" pitchFamily="66" charset="0"/>
            </a:endParaRPr>
          </a:p>
          <a:p>
            <a:endParaRPr lang="en-GB" sz="5400" dirty="0" smtClean="0">
              <a:solidFill>
                <a:srgbClr val="00B050"/>
              </a:solidFill>
              <a:latin typeface="Comic Sans MS" panose="030F0702030302020204" pitchFamily="66" charset="0"/>
            </a:endParaRPr>
          </a:p>
          <a:p>
            <a:endParaRPr lang="en-GB" sz="5400" dirty="0">
              <a:solidFill>
                <a:srgbClr val="00B050"/>
              </a:solidFill>
              <a:latin typeface="Comic Sans MS" panose="030F0702030302020204" pitchFamily="66" charset="0"/>
            </a:endParaRPr>
          </a:p>
          <a:p>
            <a:endParaRPr lang="en-GB" sz="2000" b="1" dirty="0">
              <a:latin typeface="Comic Sans MS" panose="030F0702030302020204" pitchFamily="66" charset="0"/>
            </a:endParaRPr>
          </a:p>
          <a:p>
            <a:endParaRPr lang="en-GB" sz="3600" dirty="0">
              <a:latin typeface="Comic Sans MS" panose="030F0702030302020204" pitchFamily="66" charset="0"/>
            </a:endParaRPr>
          </a:p>
          <a:p>
            <a:endParaRPr lang="en-GB" sz="3600" dirty="0">
              <a:latin typeface="Comic Sans MS" panose="030F0702030302020204" pitchFamily="66" charset="0"/>
            </a:endParaRPr>
          </a:p>
          <a:p>
            <a:r>
              <a:rPr lang="en-GB" sz="3600" dirty="0">
                <a:latin typeface="Comic Sans MS" panose="030F0702030302020204" pitchFamily="66" charset="0"/>
              </a:rPr>
              <a:t> </a:t>
            </a:r>
            <a:endParaRPr lang="en-GB" sz="3600" dirty="0" smtClean="0">
              <a:latin typeface="Comic Sans MS" panose="030F0702030302020204" pitchFamily="66" charset="0"/>
            </a:endParaRPr>
          </a:p>
          <a:p>
            <a:endParaRPr lang="en-GB" sz="3600" dirty="0">
              <a:latin typeface="Comic Sans MS" panose="030F0702030302020204" pitchFamily="66" charset="0"/>
            </a:endParaRPr>
          </a:p>
          <a:p>
            <a:endParaRPr lang="en-GB" sz="3600" dirty="0" smtClean="0">
              <a:latin typeface="Comic Sans MS" panose="030F0702030302020204" pitchFamily="66" charset="0"/>
            </a:endParaRPr>
          </a:p>
          <a:p>
            <a:endParaRPr lang="en-GB" sz="3600" dirty="0">
              <a:latin typeface="Comic Sans MS" panose="030F0702030302020204" pitchFamily="66" charset="0"/>
            </a:endParaRPr>
          </a:p>
          <a:p>
            <a:endParaRPr lang="en-GB" sz="3600" dirty="0" smtClean="0">
              <a:latin typeface="Comic Sans MS" panose="030F0702030302020204" pitchFamily="66" charset="0"/>
            </a:endParaRPr>
          </a:p>
          <a:p>
            <a:endParaRPr lang="en-GB" sz="3600" dirty="0">
              <a:latin typeface="Comic Sans MS" panose="030F0702030302020204" pitchFamily="66"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135260847"/>
              </p:ext>
            </p:extLst>
          </p:nvPr>
        </p:nvGraphicFramePr>
        <p:xfrm>
          <a:off x="996850" y="2043433"/>
          <a:ext cx="2667000" cy="3778250"/>
        </p:xfrm>
        <a:graphic>
          <a:graphicData uri="http://schemas.openxmlformats.org/presentationml/2006/ole">
            <mc:AlternateContent xmlns:mc="http://schemas.openxmlformats.org/markup-compatibility/2006">
              <mc:Choice xmlns:v="urn:schemas-microsoft-com:vml" Requires="v">
                <p:oleObj spid="_x0000_s7176" name="Acrobat Document" r:id="rId3" imgW="2666852" imgH="3778206" progId="AcroExch.Document.DC">
                  <p:embed/>
                </p:oleObj>
              </mc:Choice>
              <mc:Fallback>
                <p:oleObj name="Acrobat Document" r:id="rId3" imgW="2666852" imgH="3778206" progId="AcroExch.Document.DC">
                  <p:embed/>
                  <p:pic>
                    <p:nvPicPr>
                      <p:cNvPr id="0" name=""/>
                      <p:cNvPicPr/>
                      <p:nvPr/>
                    </p:nvPicPr>
                    <p:blipFill>
                      <a:blip r:embed="rId4"/>
                      <a:stretch>
                        <a:fillRect/>
                      </a:stretch>
                    </p:blipFill>
                    <p:spPr>
                      <a:xfrm>
                        <a:off x="996850" y="2043433"/>
                        <a:ext cx="2667000" cy="3778250"/>
                      </a:xfrm>
                      <a:prstGeom prst="rect">
                        <a:avLst/>
                      </a:prstGeom>
                    </p:spPr>
                  </p:pic>
                </p:oleObj>
              </mc:Fallback>
            </mc:AlternateContent>
          </a:graphicData>
        </a:graphic>
      </p:graphicFrame>
    </p:spTree>
    <p:extLst>
      <p:ext uri="{BB962C8B-B14F-4D97-AF65-F5344CB8AC3E}">
        <p14:creationId xmlns:p14="http://schemas.microsoft.com/office/powerpoint/2010/main" val="897454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169162096"/>
              </p:ext>
            </p:extLst>
          </p:nvPr>
        </p:nvGraphicFramePr>
        <p:xfrm>
          <a:off x="1318661" y="1582113"/>
          <a:ext cx="8916269" cy="4482138"/>
        </p:xfrm>
        <a:graphic>
          <a:graphicData uri="http://schemas.openxmlformats.org/drawingml/2006/table">
            <a:tbl>
              <a:tblPr firstRow="1" firstCol="1" bandRow="1"/>
              <a:tblGrid>
                <a:gridCol w="968505">
                  <a:extLst>
                    <a:ext uri="{9D8B030D-6E8A-4147-A177-3AD203B41FA5}">
                      <a16:colId xmlns:a16="http://schemas.microsoft.com/office/drawing/2014/main" val="3275245475"/>
                    </a:ext>
                  </a:extLst>
                </a:gridCol>
                <a:gridCol w="1549198">
                  <a:extLst>
                    <a:ext uri="{9D8B030D-6E8A-4147-A177-3AD203B41FA5}">
                      <a16:colId xmlns:a16="http://schemas.microsoft.com/office/drawing/2014/main" val="609160740"/>
                    </a:ext>
                  </a:extLst>
                </a:gridCol>
                <a:gridCol w="2036187">
                  <a:extLst>
                    <a:ext uri="{9D8B030D-6E8A-4147-A177-3AD203B41FA5}">
                      <a16:colId xmlns:a16="http://schemas.microsoft.com/office/drawing/2014/main" val="2172790712"/>
                    </a:ext>
                  </a:extLst>
                </a:gridCol>
                <a:gridCol w="1744815">
                  <a:extLst>
                    <a:ext uri="{9D8B030D-6E8A-4147-A177-3AD203B41FA5}">
                      <a16:colId xmlns:a16="http://schemas.microsoft.com/office/drawing/2014/main" val="2997847093"/>
                    </a:ext>
                  </a:extLst>
                </a:gridCol>
                <a:gridCol w="2617564">
                  <a:extLst>
                    <a:ext uri="{9D8B030D-6E8A-4147-A177-3AD203B41FA5}">
                      <a16:colId xmlns:a16="http://schemas.microsoft.com/office/drawing/2014/main" val="3043292430"/>
                    </a:ext>
                  </a:extLst>
                </a:gridCol>
              </a:tblGrid>
              <a:tr h="974378">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Monday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 09:30 Check –In and to go over the Weekly Diary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Times  Tables Revision– online games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 11:00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Spelling Lesson - 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Spelling Task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454955"/>
                  </a:ext>
                </a:extLst>
              </a:tr>
              <a:tr h="779502">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Tuesday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Grammar and Punctuation  – Speech Marks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 11:00 Numeracy Lesson - SEQUENCES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Numeracy Task 1 Sequences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H5 page 74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HWB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My Positive Affirmations Journal – pages 2 and 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8583365"/>
                  </a:ext>
                </a:extLst>
              </a:tr>
              <a:tr h="974378">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Wednesday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Numeracy Task 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Sequences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 10:00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China’s endangered species (by Sandie Robb of RZSS)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 11:45 Numeracy Lesson - MULTIPLES</a:t>
                      </a:r>
                      <a:r>
                        <a:rPr lang="en-GB" sz="1100" b="1">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Comprehension – The lion in the Meadow – Sections A and 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8578919"/>
                  </a:ext>
                </a:extLst>
              </a:tr>
              <a:tr h="974378">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Thursday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French Lesson with Madame Gordon, click on the SWAY in Weekly Diary  09:30 – Café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Numeracy Task 3</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Multiples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WRTIING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Task – Frist Draft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HWB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Look over the Hygeine PP and take notes.  We will have a meeting about this next week.</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008275"/>
                  </a:ext>
                </a:extLst>
              </a:tr>
              <a:tr h="779502">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Friday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MEETING 09:45</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solidFill>
                            <a:srgbClr val="ED7D31"/>
                          </a:solidFill>
                          <a:effectLst/>
                          <a:latin typeface="Comic Sans MS" panose="030F0702030302020204" pitchFamily="66" charset="0"/>
                          <a:ea typeface="Calibri" panose="020F0502020204030204" pitchFamily="34" charset="0"/>
                          <a:cs typeface="Times New Roman" panose="02020603050405020304" pitchFamily="18" charset="0"/>
                        </a:rPr>
                        <a:t>Comprehension – to mark your answers to A and B.</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Numeracy Task 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100" b="1">
                          <a:effectLst/>
                          <a:latin typeface="Comic Sans MS" panose="030F0702030302020204" pitchFamily="66" charset="0"/>
                          <a:ea typeface="Calibri" panose="020F0502020204030204" pitchFamily="34" charset="0"/>
                          <a:cs typeface="Times New Roman" panose="02020603050405020304" pitchFamily="18" charset="0"/>
                        </a:rPr>
                        <a:t>Multiples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Writing – self correct – </a:t>
                      </a:r>
                      <a:r>
                        <a:rPr lang="en-GB" sz="1100" b="1" dirty="0" smtClean="0">
                          <a:effectLst/>
                          <a:latin typeface="Comic Sans MS" panose="030F0702030302020204" pitchFamily="66" charset="0"/>
                          <a:ea typeface="Calibri" panose="020F0502020204030204" pitchFamily="34" charset="0"/>
                          <a:cs typeface="Times New Roman" panose="02020603050405020304" pitchFamily="18" charset="0"/>
                        </a:rPr>
                        <a:t>Second </a:t>
                      </a: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Draft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b="1" dirty="0">
                          <a:effectLst/>
                          <a:latin typeface="Comic Sans MS" panose="030F0702030302020204" pitchFamily="66"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8799871"/>
                  </a:ext>
                </a:extLst>
              </a:tr>
            </a:tbl>
          </a:graphicData>
        </a:graphic>
      </p:graphicFrame>
      <p:sp>
        <p:nvSpPr>
          <p:cNvPr id="5" name="TextBox 4"/>
          <p:cNvSpPr txBox="1"/>
          <p:nvPr/>
        </p:nvSpPr>
        <p:spPr>
          <a:xfrm>
            <a:off x="1215925" y="741144"/>
            <a:ext cx="5149167" cy="369332"/>
          </a:xfrm>
          <a:prstGeom prst="rect">
            <a:avLst/>
          </a:prstGeom>
          <a:noFill/>
        </p:spPr>
        <p:txBody>
          <a:bodyPr wrap="none" rtlCol="0">
            <a:spAutoFit/>
          </a:bodyPr>
          <a:lstStyle/>
          <a:p>
            <a:r>
              <a:rPr lang="en-GB" b="1" dirty="0" smtClean="0">
                <a:latin typeface="Comic Sans MS" panose="030F0702030302020204" pitchFamily="66" charset="0"/>
              </a:rPr>
              <a:t>SUGGESTED TIMETABLE FOR THIS WEEK</a:t>
            </a:r>
            <a:endParaRPr lang="en-GB" b="1" dirty="0">
              <a:latin typeface="Comic Sans MS" panose="030F0702030302020204" pitchFamily="66" charset="0"/>
            </a:endParaRPr>
          </a:p>
        </p:txBody>
      </p:sp>
    </p:spTree>
    <p:extLst>
      <p:ext uri="{BB962C8B-B14F-4D97-AF65-F5344CB8AC3E}">
        <p14:creationId xmlns:p14="http://schemas.microsoft.com/office/powerpoint/2010/main" val="32408560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855" y="180753"/>
            <a:ext cx="11443705" cy="10618291"/>
          </a:xfrm>
          <a:prstGeom prst="rect">
            <a:avLst/>
          </a:prstGeom>
          <a:noFill/>
        </p:spPr>
        <p:txBody>
          <a:bodyPr wrap="square" rtlCol="0">
            <a:spAutoFit/>
          </a:bodyPr>
          <a:lstStyle/>
          <a:p>
            <a:endParaRPr lang="en-GB" sz="2400" dirty="0" smtClean="0">
              <a:solidFill>
                <a:srgbClr val="00B050"/>
              </a:solidFill>
              <a:latin typeface="Comic Sans MS" panose="030F0702030302020204" pitchFamily="66" charset="0"/>
            </a:endParaRPr>
          </a:p>
          <a:p>
            <a:r>
              <a:rPr lang="en-GB" sz="4000" dirty="0" smtClean="0">
                <a:solidFill>
                  <a:srgbClr val="00B050"/>
                </a:solidFill>
                <a:latin typeface="Comic Sans MS" panose="030F0702030302020204" pitchFamily="66" charset="0"/>
              </a:rPr>
              <a:t>Health </a:t>
            </a:r>
            <a:r>
              <a:rPr lang="en-GB" sz="4000" dirty="0">
                <a:solidFill>
                  <a:srgbClr val="00B050"/>
                </a:solidFill>
                <a:latin typeface="Comic Sans MS" panose="030F0702030302020204" pitchFamily="66" charset="0"/>
              </a:rPr>
              <a:t>and </a:t>
            </a:r>
            <a:r>
              <a:rPr lang="en-GB" sz="4000" dirty="0" smtClean="0">
                <a:solidFill>
                  <a:srgbClr val="00B050"/>
                </a:solidFill>
                <a:latin typeface="Comic Sans MS" panose="030F0702030302020204" pitchFamily="66" charset="0"/>
              </a:rPr>
              <a:t>Wellbeing</a:t>
            </a:r>
          </a:p>
          <a:p>
            <a:endParaRPr lang="en-GB" sz="4000" dirty="0">
              <a:solidFill>
                <a:srgbClr val="00B050"/>
              </a:solidFill>
              <a:latin typeface="Comic Sans MS" panose="030F0702030302020204" pitchFamily="66" charset="0"/>
            </a:endParaRPr>
          </a:p>
          <a:p>
            <a:r>
              <a:rPr lang="en-GB" sz="2800" dirty="0" smtClean="0">
                <a:latin typeface="Comic Sans MS" panose="030F0702030302020204" pitchFamily="66" charset="0"/>
              </a:rPr>
              <a:t>If you didn’t manage to watch Mrs Clarke’s SWAY last week, please take the time to do so. It is full of wonderful advice on how to look after our mental health</a:t>
            </a:r>
            <a:r>
              <a:rPr lang="en-GB" sz="4000" dirty="0" smtClean="0">
                <a:solidFill>
                  <a:srgbClr val="00B050"/>
                </a:solidFill>
                <a:latin typeface="Comic Sans MS" panose="030F0702030302020204" pitchFamily="66" charset="0"/>
              </a:rPr>
              <a:t>.</a:t>
            </a:r>
          </a:p>
          <a:p>
            <a:endParaRPr lang="en-GB" b="1" dirty="0" smtClean="0"/>
          </a:p>
          <a:p>
            <a:endParaRPr lang="en-GB" sz="2400" b="1" u="sng" dirty="0">
              <a:latin typeface="Comic Sans MS" panose="030F0702030302020204" pitchFamily="66" charset="0"/>
              <a:hlinkClick r:id="rId2"/>
            </a:endParaRPr>
          </a:p>
          <a:p>
            <a:endParaRPr lang="en-GB" sz="2400" b="1" u="sng" dirty="0" smtClean="0">
              <a:solidFill>
                <a:srgbClr val="00B050"/>
              </a:solidFill>
              <a:latin typeface="Comic Sans MS" panose="030F0702030302020204" pitchFamily="66" charset="0"/>
              <a:hlinkClick r:id="rId2"/>
            </a:endParaRPr>
          </a:p>
          <a:p>
            <a:endParaRPr lang="en-GB" sz="2400" dirty="0">
              <a:solidFill>
                <a:srgbClr val="00B050"/>
              </a:solidFill>
              <a:latin typeface="Comic Sans MS" panose="030F0702030302020204" pitchFamily="66" charset="0"/>
              <a:hlinkClick r:id="rId2"/>
            </a:endParaRPr>
          </a:p>
          <a:p>
            <a:endParaRPr lang="en-GB" sz="2400" dirty="0" smtClean="0">
              <a:solidFill>
                <a:srgbClr val="00B050"/>
              </a:solidFill>
              <a:latin typeface="Comic Sans MS" panose="030F0702030302020204" pitchFamily="66" charset="0"/>
              <a:hlinkClick r:id="rId2"/>
            </a:endParaRPr>
          </a:p>
          <a:p>
            <a:endParaRPr lang="en-GB" sz="2400" dirty="0">
              <a:solidFill>
                <a:srgbClr val="00B050"/>
              </a:solidFill>
              <a:latin typeface="Comic Sans MS" panose="030F0702030302020204" pitchFamily="66" charset="0"/>
              <a:hlinkClick r:id="rId2"/>
            </a:endParaRPr>
          </a:p>
          <a:p>
            <a:r>
              <a:rPr lang="en-GB" sz="2400" dirty="0" smtClean="0">
                <a:solidFill>
                  <a:srgbClr val="00B050"/>
                </a:solidFill>
                <a:latin typeface="Comic Sans MS" panose="030F0702030302020204" pitchFamily="66" charset="0"/>
                <a:hlinkClick r:id="rId2"/>
              </a:rPr>
              <a:t>://sway.office.com/dOfG2btWMlAZgcxv?ref=Link&amp;loc=play</a:t>
            </a:r>
            <a:endParaRPr lang="en-GB" sz="2400" dirty="0" smtClean="0">
              <a:solidFill>
                <a:srgbClr val="00B050"/>
              </a:solidFill>
              <a:latin typeface="Comic Sans MS" panose="030F0702030302020204" pitchFamily="66" charset="0"/>
            </a:endParaRPr>
          </a:p>
          <a:p>
            <a:endParaRPr lang="en-GB" sz="2400" dirty="0">
              <a:solidFill>
                <a:srgbClr val="00B050"/>
              </a:solidFill>
              <a:latin typeface="Comic Sans MS" panose="030F0702030302020204" pitchFamily="66" charset="0"/>
            </a:endParaRPr>
          </a:p>
          <a:p>
            <a:endParaRPr lang="en-GB" sz="2400" dirty="0">
              <a:solidFill>
                <a:srgbClr val="00B050"/>
              </a:solidFill>
              <a:latin typeface="Comic Sans MS" panose="030F0702030302020204" pitchFamily="66" charset="0"/>
            </a:endParaRPr>
          </a:p>
          <a:p>
            <a:endParaRPr lang="en-GB" altLang="en-US" sz="1200" dirty="0" smtClean="0">
              <a:latin typeface="Comic Sans MS" panose="030F0702030302020204" pitchFamily="66" charset="0"/>
            </a:endParaRPr>
          </a:p>
          <a:p>
            <a:endParaRPr lang="en-GB" altLang="en-US" sz="1200" dirty="0">
              <a:latin typeface="Comic Sans MS" panose="030F0702030302020204" pitchFamily="66" charset="0"/>
            </a:endParaRPr>
          </a:p>
          <a:p>
            <a:endParaRPr lang="en-GB" altLang="en-US" sz="1200" dirty="0" smtClean="0">
              <a:latin typeface="Comic Sans MS" panose="030F0702030302020204" pitchFamily="66" charset="0"/>
            </a:endParaRPr>
          </a:p>
          <a:p>
            <a:endParaRPr lang="en-GB" altLang="en-US" sz="1200" dirty="0">
              <a:latin typeface="Comic Sans MS" panose="030F0702030302020204" pitchFamily="66" charset="0"/>
            </a:endParaRPr>
          </a:p>
          <a:p>
            <a:endParaRPr lang="en-GB" sz="2400" dirty="0">
              <a:latin typeface="Comic Sans MS" panose="030F0702030302020204" pitchFamily="66" charset="0"/>
            </a:endParaRPr>
          </a:p>
          <a:p>
            <a:r>
              <a:rPr lang="en-GB" sz="2400" dirty="0">
                <a:latin typeface="Comic Sans MS" panose="030F0702030302020204" pitchFamily="66" charset="0"/>
              </a:rPr>
              <a:t> </a:t>
            </a:r>
          </a:p>
          <a:p>
            <a:endParaRPr lang="en-GB" sz="2000" dirty="0">
              <a:latin typeface="Comic Sans MS" panose="030F0702030302020204" pitchFamily="66" charset="0"/>
            </a:endParaRPr>
          </a:p>
          <a:p>
            <a:endParaRPr lang="en-GB" sz="3600" dirty="0">
              <a:latin typeface="Comic Sans MS" panose="030F0702030302020204" pitchFamily="66" charset="0"/>
            </a:endParaRPr>
          </a:p>
          <a:p>
            <a:endParaRPr lang="en-GB" sz="3600" dirty="0">
              <a:latin typeface="Comic Sans MS" panose="030F0702030302020204" pitchFamily="66" charset="0"/>
            </a:endParaRPr>
          </a:p>
          <a:p>
            <a:endParaRPr lang="en-GB" sz="1400" dirty="0">
              <a:latin typeface="Comic Sans MS" panose="030F0702030302020204" pitchFamily="66" charset="0"/>
            </a:endParaRPr>
          </a:p>
          <a:p>
            <a:endParaRPr lang="en-GB" sz="3600" dirty="0">
              <a:latin typeface="Comic Sans MS" panose="030F0702030302020204" pitchFamily="66" charset="0"/>
            </a:endParaRPr>
          </a:p>
          <a:p>
            <a:r>
              <a:rPr lang="en-GB" sz="3600" dirty="0">
                <a:latin typeface="Comic Sans MS" panose="030F0702030302020204" pitchFamily="66" charset="0"/>
              </a:rPr>
              <a:t> </a:t>
            </a:r>
          </a:p>
        </p:txBody>
      </p:sp>
      <p:pic>
        <p:nvPicPr>
          <p:cNvPr id="2" name="Picture 1" descr="The Meteoric Rise of Mental Illness in America an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7089" y="2820202"/>
            <a:ext cx="3468410" cy="2325257"/>
          </a:xfrm>
          <a:prstGeom prst="rect">
            <a:avLst/>
          </a:prstGeom>
        </p:spPr>
      </p:pic>
    </p:spTree>
    <p:extLst>
      <p:ext uri="{BB962C8B-B14F-4D97-AF65-F5344CB8AC3E}">
        <p14:creationId xmlns:p14="http://schemas.microsoft.com/office/powerpoint/2010/main" val="6380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45" y="1212623"/>
            <a:ext cx="9144000" cy="5145024"/>
          </a:xfrm>
          <a:prstGeom prst="rect">
            <a:avLst/>
          </a:prstGeom>
        </p:spPr>
      </p:pic>
      <p:sp>
        <p:nvSpPr>
          <p:cNvPr id="3" name="Rectangle 2"/>
          <p:cNvSpPr/>
          <p:nvPr/>
        </p:nvSpPr>
        <p:spPr>
          <a:xfrm>
            <a:off x="4852711" y="3244334"/>
            <a:ext cx="2486578" cy="369332"/>
          </a:xfrm>
          <a:prstGeom prst="rect">
            <a:avLst/>
          </a:prstGeom>
        </p:spPr>
        <p:txBody>
          <a:bodyPr wrap="none">
            <a:spAutoFit/>
          </a:bodyPr>
          <a:lstStyle/>
          <a:p>
            <a:r>
              <a:rPr lang="en-GB" dirty="0">
                <a:solidFill>
                  <a:srgbClr val="00B050"/>
                </a:solidFill>
                <a:latin typeface="Comic Sans MS" panose="030F0702030302020204" pitchFamily="66" charset="0"/>
              </a:rPr>
              <a:t>Health and Wellbeing</a:t>
            </a:r>
          </a:p>
        </p:txBody>
      </p:sp>
      <p:sp>
        <p:nvSpPr>
          <p:cNvPr id="4" name="Rectangle 3"/>
          <p:cNvSpPr/>
          <p:nvPr/>
        </p:nvSpPr>
        <p:spPr>
          <a:xfrm>
            <a:off x="4852711" y="3244334"/>
            <a:ext cx="2486578" cy="369332"/>
          </a:xfrm>
          <a:prstGeom prst="rect">
            <a:avLst/>
          </a:prstGeom>
        </p:spPr>
        <p:txBody>
          <a:bodyPr wrap="none">
            <a:spAutoFit/>
          </a:bodyPr>
          <a:lstStyle/>
          <a:p>
            <a:r>
              <a:rPr lang="en-GB" dirty="0">
                <a:solidFill>
                  <a:srgbClr val="00B050"/>
                </a:solidFill>
                <a:latin typeface="Comic Sans MS" panose="030F0702030302020204" pitchFamily="66" charset="0"/>
              </a:rPr>
              <a:t>Health and Wellbeing</a:t>
            </a:r>
          </a:p>
        </p:txBody>
      </p:sp>
      <p:sp>
        <p:nvSpPr>
          <p:cNvPr id="5" name="Rectangle 4"/>
          <p:cNvSpPr/>
          <p:nvPr/>
        </p:nvSpPr>
        <p:spPr>
          <a:xfrm>
            <a:off x="4852711" y="3244334"/>
            <a:ext cx="2486578" cy="369332"/>
          </a:xfrm>
          <a:prstGeom prst="rect">
            <a:avLst/>
          </a:prstGeom>
        </p:spPr>
        <p:txBody>
          <a:bodyPr wrap="none">
            <a:spAutoFit/>
          </a:bodyPr>
          <a:lstStyle/>
          <a:p>
            <a:r>
              <a:rPr lang="en-GB" dirty="0">
                <a:solidFill>
                  <a:srgbClr val="00B050"/>
                </a:solidFill>
                <a:latin typeface="Comic Sans MS" panose="030F0702030302020204" pitchFamily="66" charset="0"/>
              </a:rPr>
              <a:t>Health and Wellbeing</a:t>
            </a:r>
          </a:p>
        </p:txBody>
      </p:sp>
      <p:sp>
        <p:nvSpPr>
          <p:cNvPr id="6" name="TextBox 5"/>
          <p:cNvSpPr txBox="1"/>
          <p:nvPr/>
        </p:nvSpPr>
        <p:spPr>
          <a:xfrm>
            <a:off x="741145" y="327260"/>
            <a:ext cx="7096815" cy="1200329"/>
          </a:xfrm>
          <a:prstGeom prst="rect">
            <a:avLst/>
          </a:prstGeom>
          <a:noFill/>
        </p:spPr>
        <p:txBody>
          <a:bodyPr wrap="none" rtlCol="0">
            <a:spAutoFit/>
          </a:bodyPr>
          <a:lstStyle/>
          <a:p>
            <a:r>
              <a:rPr lang="en-GB" sz="5400" dirty="0">
                <a:solidFill>
                  <a:srgbClr val="00B050"/>
                </a:solidFill>
                <a:latin typeface="Comic Sans MS" panose="030F0702030302020204" pitchFamily="66" charset="0"/>
              </a:rPr>
              <a:t>Health and Wellbeing</a:t>
            </a:r>
          </a:p>
          <a:p>
            <a:endParaRPr lang="en-GB" dirty="0"/>
          </a:p>
        </p:txBody>
      </p:sp>
    </p:spTree>
    <p:extLst>
      <p:ext uri="{BB962C8B-B14F-4D97-AF65-F5344CB8AC3E}">
        <p14:creationId xmlns:p14="http://schemas.microsoft.com/office/powerpoint/2010/main" val="40611783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0360" y="273685"/>
            <a:ext cx="10515600" cy="1325563"/>
          </a:xfrm>
        </p:spPr>
        <p:txBody>
          <a:bodyPr>
            <a:normAutofit fontScale="90000"/>
          </a:bodyPr>
          <a:lstStyle/>
          <a:p>
            <a:r>
              <a:rPr lang="en-GB" dirty="0"/>
              <a:t/>
            </a:r>
            <a:br>
              <a:rPr lang="en-GB" dirty="0"/>
            </a:br>
            <a:r>
              <a:rPr lang="en-GB" b="1" dirty="0" smtClean="0">
                <a:solidFill>
                  <a:srgbClr val="0070C0"/>
                </a:solidFill>
                <a:latin typeface="Comic Sans MS" panose="030F0702030302020204" pitchFamily="66" charset="0"/>
              </a:rPr>
              <a:t>ONLINE </a:t>
            </a:r>
            <a:r>
              <a:rPr lang="en-GB" b="1" dirty="0">
                <a:solidFill>
                  <a:srgbClr val="0070C0"/>
                </a:solidFill>
                <a:latin typeface="Comic Sans MS" panose="030F0702030302020204" pitchFamily="66" charset="0"/>
              </a:rPr>
              <a:t>LESSONS </a:t>
            </a:r>
            <a:br>
              <a:rPr lang="en-GB" b="1" dirty="0">
                <a:solidFill>
                  <a:srgbClr val="0070C0"/>
                </a:solidFill>
                <a:latin typeface="Comic Sans MS" panose="030F0702030302020204" pitchFamily="66" charset="0"/>
              </a:rPr>
            </a:br>
            <a:r>
              <a:rPr lang="en-GB" b="1" dirty="0">
                <a:solidFill>
                  <a:srgbClr val="0070C0"/>
                </a:solidFill>
                <a:latin typeface="Comic Sans MS" panose="030F0702030302020204" pitchFamily="66" charset="0"/>
              </a:rPr>
              <a:t>for week </a:t>
            </a:r>
            <a:r>
              <a:rPr lang="en-GB" b="1" dirty="0" smtClean="0">
                <a:solidFill>
                  <a:srgbClr val="0070C0"/>
                </a:solidFill>
                <a:latin typeface="Comic Sans MS" panose="030F0702030302020204" pitchFamily="66" charset="0"/>
              </a:rPr>
              <a:t>commencing 8th February 2021</a:t>
            </a:r>
            <a:r>
              <a:rPr lang="en-GB" b="1" dirty="0" smtClean="0">
                <a:solidFill>
                  <a:srgbClr val="7030A0"/>
                </a:solidFill>
                <a:latin typeface="Comic Sans MS" panose="030F0702030302020204" pitchFamily="66" charset="0"/>
              </a:rPr>
              <a:t/>
            </a:r>
            <a:br>
              <a:rPr lang="en-GB" b="1" dirty="0" smtClean="0">
                <a:solidFill>
                  <a:srgbClr val="7030A0"/>
                </a:solidFill>
                <a:latin typeface="Comic Sans MS" panose="030F0702030302020204" pitchFamily="66" charset="0"/>
              </a:rPr>
            </a:br>
            <a:r>
              <a:rPr lang="en-GB" sz="2000" dirty="0" smtClean="0">
                <a:latin typeface="Comic Sans MS" panose="030F0702030302020204" pitchFamily="66" charset="0"/>
              </a:rPr>
              <a:t> </a:t>
            </a:r>
            <a:r>
              <a:rPr lang="en-GB" sz="2000" dirty="0" smtClean="0">
                <a:solidFill>
                  <a:srgbClr val="7030A0"/>
                </a:solidFill>
                <a:latin typeface="Comic Sans MS" panose="030F0702030302020204" pitchFamily="66" charset="0"/>
              </a:rPr>
              <a:t/>
            </a:r>
            <a:br>
              <a:rPr lang="en-GB" sz="2000" dirty="0" smtClean="0">
                <a:solidFill>
                  <a:srgbClr val="7030A0"/>
                </a:solidFill>
                <a:latin typeface="Comic Sans MS" panose="030F0702030302020204" pitchFamily="66" charset="0"/>
              </a:rPr>
            </a:br>
            <a:r>
              <a:rPr lang="en-GB" sz="2000" dirty="0">
                <a:solidFill>
                  <a:srgbClr val="7030A0"/>
                </a:solidFill>
                <a:latin typeface="Comic Sans MS" panose="030F0702030302020204" pitchFamily="66" charset="0"/>
              </a:rPr>
              <a:t> </a:t>
            </a:r>
            <a:r>
              <a:rPr lang="en-GB" sz="2000" dirty="0" smtClean="0">
                <a:solidFill>
                  <a:srgbClr val="7030A0"/>
                </a:solidFill>
                <a:latin typeface="Comic Sans MS" panose="030F0702030302020204" pitchFamily="66" charset="0"/>
              </a:rPr>
              <a:t>                                                   </a:t>
            </a:r>
            <a:endParaRPr lang="en-GB" sz="2000" dirty="0">
              <a:solidFill>
                <a:srgbClr val="7030A0"/>
              </a:solidFill>
              <a:latin typeface="Comic Sans MS" panose="030F0702030302020204" pitchFamily="66" charset="0"/>
            </a:endParaRPr>
          </a:p>
        </p:txBody>
      </p:sp>
      <p:graphicFrame>
        <p:nvGraphicFramePr>
          <p:cNvPr id="4" name="Table 3"/>
          <p:cNvGraphicFramePr>
            <a:graphicFrameLocks noGrp="1"/>
          </p:cNvGraphicFramePr>
          <p:nvPr>
            <p:extLst>
              <p:ext uri="{D42A27DB-BD31-4B8C-83A1-F6EECF244321}">
                <p14:modId xmlns:p14="http://schemas.microsoft.com/office/powerpoint/2010/main" val="943931727"/>
              </p:ext>
            </p:extLst>
          </p:nvPr>
        </p:nvGraphicFramePr>
        <p:xfrm>
          <a:off x="445288" y="1599248"/>
          <a:ext cx="10053320" cy="4524027"/>
        </p:xfrm>
        <a:graphic>
          <a:graphicData uri="http://schemas.openxmlformats.org/drawingml/2006/table">
            <a:tbl>
              <a:tblPr firstRow="1" bandRow="1">
                <a:tableStyleId>{5C22544A-7EE6-4342-B048-85BDC9FD1C3A}</a:tableStyleId>
              </a:tblPr>
              <a:tblGrid>
                <a:gridCol w="1677801">
                  <a:extLst>
                    <a:ext uri="{9D8B030D-6E8A-4147-A177-3AD203B41FA5}">
                      <a16:colId xmlns:a16="http://schemas.microsoft.com/office/drawing/2014/main" val="821586757"/>
                    </a:ext>
                  </a:extLst>
                </a:gridCol>
                <a:gridCol w="3836276">
                  <a:extLst>
                    <a:ext uri="{9D8B030D-6E8A-4147-A177-3AD203B41FA5}">
                      <a16:colId xmlns:a16="http://schemas.microsoft.com/office/drawing/2014/main" val="474766522"/>
                    </a:ext>
                  </a:extLst>
                </a:gridCol>
                <a:gridCol w="3289738">
                  <a:extLst>
                    <a:ext uri="{9D8B030D-6E8A-4147-A177-3AD203B41FA5}">
                      <a16:colId xmlns:a16="http://schemas.microsoft.com/office/drawing/2014/main" val="1385853734"/>
                    </a:ext>
                  </a:extLst>
                </a:gridCol>
                <a:gridCol w="1249505">
                  <a:extLst>
                    <a:ext uri="{9D8B030D-6E8A-4147-A177-3AD203B41FA5}">
                      <a16:colId xmlns:a16="http://schemas.microsoft.com/office/drawing/2014/main" val="2615482920"/>
                    </a:ext>
                  </a:extLst>
                </a:gridCol>
              </a:tblGrid>
              <a:tr h="577516">
                <a:tc>
                  <a:txBody>
                    <a:bodyPr/>
                    <a:lstStyle/>
                    <a:p>
                      <a:r>
                        <a:rPr lang="en-GB" dirty="0" smtClean="0">
                          <a:solidFill>
                            <a:schemeClr val="tx1"/>
                          </a:solidFill>
                        </a:rPr>
                        <a:t>Monday</a:t>
                      </a:r>
                      <a:endParaRPr lang="en-GB" dirty="0">
                        <a:solidFill>
                          <a:schemeClr val="tx1"/>
                        </a:solidFill>
                      </a:endParaRPr>
                    </a:p>
                  </a:txBody>
                  <a:tcPr>
                    <a:solidFill>
                      <a:schemeClr val="accent1">
                        <a:lumMod val="40000"/>
                        <a:lumOff val="60000"/>
                      </a:schemeClr>
                    </a:solidFill>
                  </a:tcPr>
                </a:tc>
                <a:tc>
                  <a:txBody>
                    <a:bodyPr/>
                    <a:lstStyle/>
                    <a:p>
                      <a:r>
                        <a:rPr lang="en-GB" dirty="0" smtClean="0">
                          <a:solidFill>
                            <a:schemeClr val="tx1"/>
                          </a:solidFill>
                        </a:rPr>
                        <a:t>8</a:t>
                      </a:r>
                      <a:r>
                        <a:rPr lang="en-GB" baseline="30000" dirty="0" smtClean="0">
                          <a:solidFill>
                            <a:schemeClr val="tx1"/>
                          </a:solidFill>
                        </a:rPr>
                        <a:t>th</a:t>
                      </a:r>
                      <a:r>
                        <a:rPr lang="en-GB" dirty="0" smtClean="0">
                          <a:solidFill>
                            <a:schemeClr val="tx1"/>
                          </a:solidFill>
                        </a:rPr>
                        <a:t> February</a:t>
                      </a:r>
                      <a:endParaRPr lang="en-GB" dirty="0">
                        <a:solidFill>
                          <a:schemeClr val="tx1"/>
                        </a:solidFill>
                      </a:endParaRPr>
                    </a:p>
                  </a:txBody>
                  <a:tcPr>
                    <a:solidFill>
                      <a:schemeClr val="accent1">
                        <a:lumMod val="40000"/>
                        <a:lumOff val="60000"/>
                      </a:schemeClr>
                    </a:solidFill>
                  </a:tcPr>
                </a:tc>
                <a:tc>
                  <a:txBody>
                    <a:bodyPr/>
                    <a:lstStyle/>
                    <a:p>
                      <a:r>
                        <a:rPr lang="en-GB" dirty="0" smtClean="0">
                          <a:solidFill>
                            <a:schemeClr val="tx1"/>
                          </a:solidFill>
                        </a:rPr>
                        <a:t>Check-in</a:t>
                      </a:r>
                      <a:endParaRPr lang="en-GB" dirty="0">
                        <a:solidFill>
                          <a:schemeClr val="tx1"/>
                        </a:solidFill>
                      </a:endParaRPr>
                    </a:p>
                  </a:txBody>
                  <a:tcPr>
                    <a:solidFill>
                      <a:schemeClr val="accent1">
                        <a:lumMod val="40000"/>
                        <a:lumOff val="60000"/>
                      </a:schemeClr>
                    </a:solidFill>
                  </a:tcPr>
                </a:tc>
                <a:tc>
                  <a:txBody>
                    <a:bodyPr/>
                    <a:lstStyle/>
                    <a:p>
                      <a:r>
                        <a:rPr lang="en-GB" dirty="0" smtClean="0">
                          <a:solidFill>
                            <a:schemeClr val="tx1"/>
                          </a:solidFill>
                        </a:rPr>
                        <a:t>09:30</a:t>
                      </a:r>
                      <a:endParaRPr lang="en-GB"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453574797"/>
                  </a:ext>
                </a:extLst>
              </a:tr>
              <a:tr h="511376">
                <a:tc>
                  <a:txBody>
                    <a:bodyPr/>
                    <a:lstStyle/>
                    <a:p>
                      <a:r>
                        <a:rPr lang="en-GB" b="1" dirty="0" smtClean="0"/>
                        <a:t>Monday</a:t>
                      </a:r>
                      <a:endParaRPr lang="en-GB" b="1" dirty="0"/>
                    </a:p>
                  </a:txBody>
                  <a:tcPr>
                    <a:solidFill>
                      <a:schemeClr val="accent1">
                        <a:lumMod val="40000"/>
                        <a:lumOff val="60000"/>
                      </a:schemeClr>
                    </a:solidFill>
                  </a:tcPr>
                </a:tc>
                <a:tc>
                  <a:txBody>
                    <a:bodyPr/>
                    <a:lstStyle/>
                    <a:p>
                      <a:r>
                        <a:rPr lang="en-GB" b="1" dirty="0" smtClean="0"/>
                        <a:t>8</a:t>
                      </a:r>
                      <a:r>
                        <a:rPr lang="en-GB" b="1" baseline="30000" dirty="0" smtClean="0"/>
                        <a:t>th</a:t>
                      </a:r>
                      <a:r>
                        <a:rPr lang="en-GB" b="1" dirty="0" smtClean="0"/>
                        <a:t> February</a:t>
                      </a:r>
                      <a:endParaRPr lang="en-GB" b="1" dirty="0"/>
                    </a:p>
                  </a:txBody>
                  <a:tcPr>
                    <a:solidFill>
                      <a:schemeClr val="accent1">
                        <a:lumMod val="40000"/>
                        <a:lumOff val="60000"/>
                      </a:schemeClr>
                    </a:solidFill>
                  </a:tcPr>
                </a:tc>
                <a:tc>
                  <a:txBody>
                    <a:bodyPr/>
                    <a:lstStyle/>
                    <a:p>
                      <a:r>
                        <a:rPr lang="en-GB" b="1" dirty="0" smtClean="0"/>
                        <a:t>Spelling </a:t>
                      </a:r>
                      <a:endParaRPr lang="en-GB" b="1" dirty="0"/>
                    </a:p>
                  </a:txBody>
                  <a:tcPr>
                    <a:solidFill>
                      <a:schemeClr val="accent1">
                        <a:lumMod val="40000"/>
                        <a:lumOff val="60000"/>
                      </a:schemeClr>
                    </a:solidFill>
                  </a:tcPr>
                </a:tc>
                <a:tc>
                  <a:txBody>
                    <a:bodyPr/>
                    <a:lstStyle/>
                    <a:p>
                      <a:r>
                        <a:rPr lang="en-GB" b="1" dirty="0" smtClean="0"/>
                        <a:t>11:00</a:t>
                      </a:r>
                      <a:endParaRPr lang="en-GB" b="1" dirty="0"/>
                    </a:p>
                  </a:txBody>
                  <a:tcPr>
                    <a:solidFill>
                      <a:schemeClr val="accent1">
                        <a:lumMod val="40000"/>
                        <a:lumOff val="60000"/>
                      </a:schemeClr>
                    </a:solidFill>
                  </a:tcPr>
                </a:tc>
                <a:extLst>
                  <a:ext uri="{0D108BD9-81ED-4DB2-BD59-A6C34878D82A}">
                    <a16:rowId xmlns:a16="http://schemas.microsoft.com/office/drawing/2014/main" val="460895350"/>
                  </a:ext>
                </a:extLst>
              </a:tr>
              <a:tr h="511376">
                <a:tc>
                  <a:txBody>
                    <a:bodyPr/>
                    <a:lstStyle/>
                    <a:p>
                      <a:r>
                        <a:rPr lang="en-GB" b="1" dirty="0" smtClean="0"/>
                        <a:t>Tuesday</a:t>
                      </a:r>
                      <a:endParaRPr lang="en-GB" b="1" dirty="0"/>
                    </a:p>
                  </a:txBody>
                  <a:tcPr>
                    <a:solidFill>
                      <a:schemeClr val="accent1">
                        <a:lumMod val="40000"/>
                        <a:lumOff val="60000"/>
                      </a:schemeClr>
                    </a:solidFill>
                  </a:tcPr>
                </a:tc>
                <a:tc>
                  <a:txBody>
                    <a:bodyPr/>
                    <a:lstStyle/>
                    <a:p>
                      <a:r>
                        <a:rPr lang="en-GB" b="1" dirty="0" smtClean="0"/>
                        <a:t>9</a:t>
                      </a:r>
                      <a:r>
                        <a:rPr lang="en-GB" b="1" baseline="30000" dirty="0" smtClean="0"/>
                        <a:t>th</a:t>
                      </a:r>
                      <a:r>
                        <a:rPr lang="en-GB" b="1" dirty="0" smtClean="0"/>
                        <a:t> February</a:t>
                      </a:r>
                      <a:endParaRPr lang="en-GB" b="1" dirty="0"/>
                    </a:p>
                  </a:txBody>
                  <a:tcPr>
                    <a:solidFill>
                      <a:schemeClr val="accent1">
                        <a:lumMod val="40000"/>
                        <a:lumOff val="60000"/>
                      </a:schemeClr>
                    </a:solidFill>
                  </a:tcPr>
                </a:tc>
                <a:tc>
                  <a:txBody>
                    <a:bodyPr/>
                    <a:lstStyle/>
                    <a:p>
                      <a:r>
                        <a:rPr lang="en-GB" b="1" dirty="0" smtClean="0"/>
                        <a:t>Numeracy</a:t>
                      </a:r>
                      <a:endParaRPr lang="en-GB" b="1" dirty="0"/>
                    </a:p>
                  </a:txBody>
                  <a:tcPr>
                    <a:solidFill>
                      <a:schemeClr val="accent1">
                        <a:lumMod val="40000"/>
                        <a:lumOff val="60000"/>
                      </a:schemeClr>
                    </a:solidFill>
                  </a:tcPr>
                </a:tc>
                <a:tc>
                  <a:txBody>
                    <a:bodyPr/>
                    <a:lstStyle/>
                    <a:p>
                      <a:r>
                        <a:rPr lang="en-GB" b="1" dirty="0" smtClean="0"/>
                        <a:t>11:00</a:t>
                      </a:r>
                      <a:endParaRPr lang="en-GB" b="1" dirty="0"/>
                    </a:p>
                  </a:txBody>
                  <a:tcPr>
                    <a:solidFill>
                      <a:schemeClr val="accent1">
                        <a:lumMod val="40000"/>
                        <a:lumOff val="60000"/>
                      </a:schemeClr>
                    </a:solidFill>
                  </a:tcPr>
                </a:tc>
                <a:extLst>
                  <a:ext uri="{0D108BD9-81ED-4DB2-BD59-A6C34878D82A}">
                    <a16:rowId xmlns:a16="http://schemas.microsoft.com/office/drawing/2014/main" val="3914082719"/>
                  </a:ext>
                </a:extLst>
              </a:tr>
              <a:tr h="1260927">
                <a:tc>
                  <a:txBody>
                    <a:bodyPr/>
                    <a:lstStyle/>
                    <a:p>
                      <a:r>
                        <a:rPr lang="en-GB" b="1" dirty="0" smtClean="0"/>
                        <a:t>Wednesday</a:t>
                      </a:r>
                      <a:endParaRPr lang="en-GB" b="1" dirty="0"/>
                    </a:p>
                  </a:txBody>
                  <a:tcPr>
                    <a:solidFill>
                      <a:schemeClr val="accent1">
                        <a:lumMod val="40000"/>
                        <a:lumOff val="60000"/>
                      </a:schemeClr>
                    </a:solidFill>
                  </a:tcPr>
                </a:tc>
                <a:tc>
                  <a:txBody>
                    <a:bodyPr/>
                    <a:lstStyle/>
                    <a:p>
                      <a:r>
                        <a:rPr lang="en-GB" b="1" dirty="0" smtClean="0"/>
                        <a:t>10</a:t>
                      </a:r>
                      <a:r>
                        <a:rPr lang="en-GB" b="1" baseline="30000" dirty="0" smtClean="0"/>
                        <a:t>th</a:t>
                      </a:r>
                      <a:r>
                        <a:rPr lang="en-GB" b="1" dirty="0" smtClean="0"/>
                        <a:t> February</a:t>
                      </a:r>
                      <a:endParaRPr lang="en-GB" b="1" dirty="0"/>
                    </a:p>
                  </a:txBody>
                  <a:tcPr>
                    <a:solidFill>
                      <a:schemeClr val="accent1">
                        <a:lumMod val="40000"/>
                        <a:lumOff val="60000"/>
                      </a:schemeClr>
                    </a:solidFill>
                  </a:tcPr>
                </a:tc>
                <a:tc>
                  <a:txBody>
                    <a:bodyPr/>
                    <a:lstStyle/>
                    <a:p>
                      <a:r>
                        <a:rPr lang="en-GB" b="1" dirty="0" smtClean="0"/>
                        <a:t>China’s endangered species (by </a:t>
                      </a:r>
                      <a:r>
                        <a:rPr lang="en-GB" b="1" dirty="0" err="1" smtClean="0"/>
                        <a:t>Sandie</a:t>
                      </a:r>
                      <a:r>
                        <a:rPr lang="en-GB" b="1" dirty="0" smtClean="0"/>
                        <a:t> Robb of RZSS)</a:t>
                      </a:r>
                      <a:endParaRPr lang="en-GB" b="1" dirty="0"/>
                    </a:p>
                  </a:txBody>
                  <a:tcPr>
                    <a:solidFill>
                      <a:schemeClr val="accent1">
                        <a:lumMod val="40000"/>
                        <a:lumOff val="60000"/>
                      </a:schemeClr>
                    </a:solidFill>
                  </a:tcPr>
                </a:tc>
                <a:tc>
                  <a:txBody>
                    <a:bodyPr/>
                    <a:lstStyle/>
                    <a:p>
                      <a:r>
                        <a:rPr lang="en-GB" b="1" dirty="0" smtClean="0"/>
                        <a:t>10:00</a:t>
                      </a:r>
                      <a:endParaRPr lang="en-GB" b="1" dirty="0"/>
                    </a:p>
                  </a:txBody>
                  <a:tcPr>
                    <a:solidFill>
                      <a:schemeClr val="accent1">
                        <a:lumMod val="40000"/>
                        <a:lumOff val="60000"/>
                      </a:schemeClr>
                    </a:solidFill>
                  </a:tcPr>
                </a:tc>
                <a:extLst>
                  <a:ext uri="{0D108BD9-81ED-4DB2-BD59-A6C34878D82A}">
                    <a16:rowId xmlns:a16="http://schemas.microsoft.com/office/drawing/2014/main" val="35148124"/>
                  </a:ext>
                </a:extLst>
              </a:tr>
              <a:tr h="511376">
                <a:tc>
                  <a:txBody>
                    <a:bodyPr/>
                    <a:lstStyle/>
                    <a:p>
                      <a:r>
                        <a:rPr lang="en-GB" b="1" dirty="0" smtClean="0"/>
                        <a:t>Wednesday</a:t>
                      </a:r>
                      <a:endParaRPr lang="en-GB" b="1" dirty="0"/>
                    </a:p>
                  </a:txBody>
                  <a:tcPr>
                    <a:solidFill>
                      <a:schemeClr val="accent1">
                        <a:lumMod val="40000"/>
                        <a:lumOff val="60000"/>
                      </a:schemeClr>
                    </a:solidFill>
                  </a:tcPr>
                </a:tc>
                <a:tc>
                  <a:txBody>
                    <a:bodyPr/>
                    <a:lstStyle/>
                    <a:p>
                      <a:r>
                        <a:rPr lang="en-GB" b="1" dirty="0" smtClean="0"/>
                        <a:t>10</a:t>
                      </a:r>
                      <a:r>
                        <a:rPr lang="en-GB" b="1" baseline="30000" dirty="0" smtClean="0"/>
                        <a:t>th</a:t>
                      </a:r>
                      <a:r>
                        <a:rPr lang="en-GB" b="1" dirty="0" smtClean="0"/>
                        <a:t> February</a:t>
                      </a:r>
                      <a:endParaRPr lang="en-GB" b="1" dirty="0"/>
                    </a:p>
                  </a:txBody>
                  <a:tcPr>
                    <a:solidFill>
                      <a:schemeClr val="accent1">
                        <a:lumMod val="40000"/>
                        <a:lumOff val="60000"/>
                      </a:schemeClr>
                    </a:solidFill>
                  </a:tcPr>
                </a:tc>
                <a:tc>
                  <a:txBody>
                    <a:bodyPr/>
                    <a:lstStyle/>
                    <a:p>
                      <a:r>
                        <a:rPr lang="en-GB" b="1" dirty="0" smtClean="0"/>
                        <a:t>Numeracy</a:t>
                      </a:r>
                      <a:endParaRPr lang="en-GB" b="1" dirty="0"/>
                    </a:p>
                  </a:txBody>
                  <a:tcPr>
                    <a:solidFill>
                      <a:schemeClr val="accent1">
                        <a:lumMod val="40000"/>
                        <a:lumOff val="60000"/>
                      </a:schemeClr>
                    </a:solidFill>
                  </a:tcPr>
                </a:tc>
                <a:tc>
                  <a:txBody>
                    <a:bodyPr/>
                    <a:lstStyle/>
                    <a:p>
                      <a:r>
                        <a:rPr lang="en-GB" b="1" dirty="0" smtClean="0"/>
                        <a:t>11:45</a:t>
                      </a:r>
                      <a:endParaRPr lang="en-GB" b="1" dirty="0"/>
                    </a:p>
                  </a:txBody>
                  <a:tcPr>
                    <a:solidFill>
                      <a:schemeClr val="accent1">
                        <a:lumMod val="40000"/>
                        <a:lumOff val="60000"/>
                      </a:schemeClr>
                    </a:solidFill>
                  </a:tcPr>
                </a:tc>
                <a:extLst>
                  <a:ext uri="{0D108BD9-81ED-4DB2-BD59-A6C34878D82A}">
                    <a16:rowId xmlns:a16="http://schemas.microsoft.com/office/drawing/2014/main" val="853336813"/>
                  </a:ext>
                </a:extLst>
              </a:tr>
              <a:tr h="511376">
                <a:tc>
                  <a:txBody>
                    <a:bodyPr/>
                    <a:lstStyle/>
                    <a:p>
                      <a:r>
                        <a:rPr lang="en-GB" b="1" dirty="0" smtClean="0"/>
                        <a:t>Thursday</a:t>
                      </a:r>
                      <a:r>
                        <a:rPr lang="en-GB" b="1" baseline="0" dirty="0" smtClean="0"/>
                        <a:t> </a:t>
                      </a:r>
                      <a:endParaRPr lang="en-GB" b="1" dirty="0"/>
                    </a:p>
                  </a:txBody>
                  <a:tcPr>
                    <a:solidFill>
                      <a:schemeClr val="accent1">
                        <a:lumMod val="40000"/>
                        <a:lumOff val="60000"/>
                      </a:schemeClr>
                    </a:solidFill>
                  </a:tcPr>
                </a:tc>
                <a:tc>
                  <a:txBody>
                    <a:bodyPr/>
                    <a:lstStyle/>
                    <a:p>
                      <a:r>
                        <a:rPr lang="en-GB" b="1" dirty="0" smtClean="0"/>
                        <a:t>11</a:t>
                      </a:r>
                      <a:r>
                        <a:rPr lang="en-GB" b="1" baseline="30000" dirty="0" smtClean="0"/>
                        <a:t>th</a:t>
                      </a:r>
                      <a:r>
                        <a:rPr lang="en-GB" b="1" dirty="0" smtClean="0"/>
                        <a:t> February</a:t>
                      </a:r>
                      <a:endParaRPr lang="en-GB" b="1" dirty="0"/>
                    </a:p>
                  </a:txBody>
                  <a:tcPr>
                    <a:solidFill>
                      <a:schemeClr val="accent1">
                        <a:lumMod val="40000"/>
                        <a:lumOff val="60000"/>
                      </a:schemeClr>
                    </a:solidFill>
                  </a:tcPr>
                </a:tc>
                <a:tc>
                  <a:txBody>
                    <a:bodyPr/>
                    <a:lstStyle/>
                    <a:p>
                      <a:r>
                        <a:rPr lang="en-GB" b="1" dirty="0" smtClean="0"/>
                        <a:t>French</a:t>
                      </a:r>
                      <a:r>
                        <a:rPr lang="en-GB" b="1" baseline="0" dirty="0" smtClean="0"/>
                        <a:t>  - click on the SWAY in your Weekly Diary.</a:t>
                      </a:r>
                      <a:endParaRPr lang="en-GB" b="1" dirty="0"/>
                    </a:p>
                  </a:txBody>
                  <a:tcPr>
                    <a:solidFill>
                      <a:schemeClr val="accent1">
                        <a:lumMod val="40000"/>
                        <a:lumOff val="60000"/>
                      </a:schemeClr>
                    </a:solidFill>
                  </a:tcPr>
                </a:tc>
                <a:tc>
                  <a:txBody>
                    <a:bodyPr/>
                    <a:lstStyle/>
                    <a:p>
                      <a:r>
                        <a:rPr lang="en-GB" b="1" dirty="0" smtClean="0"/>
                        <a:t>09:30</a:t>
                      </a:r>
                      <a:endParaRPr lang="en-GB" b="1" dirty="0"/>
                    </a:p>
                  </a:txBody>
                  <a:tcPr>
                    <a:solidFill>
                      <a:schemeClr val="accent1">
                        <a:lumMod val="40000"/>
                        <a:lumOff val="60000"/>
                      </a:schemeClr>
                    </a:solidFill>
                  </a:tcPr>
                </a:tc>
                <a:extLst>
                  <a:ext uri="{0D108BD9-81ED-4DB2-BD59-A6C34878D82A}">
                    <a16:rowId xmlns:a16="http://schemas.microsoft.com/office/drawing/2014/main" val="4230498339"/>
                  </a:ext>
                </a:extLst>
              </a:tr>
              <a:tr h="511376">
                <a:tc>
                  <a:txBody>
                    <a:bodyPr/>
                    <a:lstStyle/>
                    <a:p>
                      <a:r>
                        <a:rPr lang="en-GB" b="1" dirty="0" smtClean="0"/>
                        <a:t>Friday</a:t>
                      </a:r>
                      <a:endParaRPr lang="en-GB" b="1" dirty="0"/>
                    </a:p>
                  </a:txBody>
                  <a:tcPr>
                    <a:solidFill>
                      <a:schemeClr val="accent1">
                        <a:lumMod val="40000"/>
                        <a:lumOff val="60000"/>
                      </a:schemeClr>
                    </a:solidFill>
                  </a:tcPr>
                </a:tc>
                <a:tc>
                  <a:txBody>
                    <a:bodyPr/>
                    <a:lstStyle/>
                    <a:p>
                      <a:r>
                        <a:rPr lang="en-GB" b="1" dirty="0" smtClean="0"/>
                        <a:t>12</a:t>
                      </a:r>
                      <a:r>
                        <a:rPr lang="en-GB" b="1" baseline="30000" dirty="0" smtClean="0"/>
                        <a:t>th</a:t>
                      </a:r>
                      <a:r>
                        <a:rPr lang="en-GB" b="1" dirty="0" smtClean="0"/>
                        <a:t> February</a:t>
                      </a:r>
                      <a:endParaRPr lang="en-GB" b="1" dirty="0"/>
                    </a:p>
                  </a:txBody>
                  <a:tcPr>
                    <a:solidFill>
                      <a:schemeClr val="accent1">
                        <a:lumMod val="40000"/>
                        <a:lumOff val="60000"/>
                      </a:schemeClr>
                    </a:solidFill>
                  </a:tcPr>
                </a:tc>
                <a:tc>
                  <a:txBody>
                    <a:bodyPr/>
                    <a:lstStyle/>
                    <a:p>
                      <a:r>
                        <a:rPr lang="en-GB" b="1" dirty="0" smtClean="0"/>
                        <a:t>Comprehension</a:t>
                      </a:r>
                      <a:endParaRPr lang="en-GB" b="1" dirty="0"/>
                    </a:p>
                  </a:txBody>
                  <a:tcPr>
                    <a:solidFill>
                      <a:schemeClr val="accent1">
                        <a:lumMod val="40000"/>
                        <a:lumOff val="60000"/>
                      </a:schemeClr>
                    </a:solidFill>
                  </a:tcPr>
                </a:tc>
                <a:tc>
                  <a:txBody>
                    <a:bodyPr/>
                    <a:lstStyle/>
                    <a:p>
                      <a:r>
                        <a:rPr lang="en-GB" b="1" dirty="0" smtClean="0"/>
                        <a:t>09:45</a:t>
                      </a:r>
                      <a:endParaRPr lang="en-GB" b="1" dirty="0"/>
                    </a:p>
                  </a:txBody>
                  <a:tcPr>
                    <a:solidFill>
                      <a:schemeClr val="accent1">
                        <a:lumMod val="40000"/>
                        <a:lumOff val="60000"/>
                      </a:schemeClr>
                    </a:solidFill>
                  </a:tcPr>
                </a:tc>
                <a:extLst>
                  <a:ext uri="{0D108BD9-81ED-4DB2-BD59-A6C34878D82A}">
                    <a16:rowId xmlns:a16="http://schemas.microsoft.com/office/drawing/2014/main" val="2717278390"/>
                  </a:ext>
                </a:extLst>
              </a:tr>
            </a:tbl>
          </a:graphicData>
        </a:graphic>
      </p:graphicFrame>
    </p:spTree>
    <p:extLst>
      <p:ext uri="{BB962C8B-B14F-4D97-AF65-F5344CB8AC3E}">
        <p14:creationId xmlns:p14="http://schemas.microsoft.com/office/powerpoint/2010/main" val="14223542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434" y="646035"/>
            <a:ext cx="10042358" cy="7386638"/>
          </a:xfrm>
          <a:prstGeom prst="rect">
            <a:avLst/>
          </a:prstGeom>
        </p:spPr>
        <p:txBody>
          <a:bodyPr wrap="square">
            <a:spAutoFit/>
          </a:bodyPr>
          <a:lstStyle/>
          <a:p>
            <a:r>
              <a:rPr lang="en-GB" sz="4400" dirty="0">
                <a:solidFill>
                  <a:srgbClr val="00B050"/>
                </a:solidFill>
                <a:latin typeface="Comic Sans MS" panose="030F0702030302020204" pitchFamily="66" charset="0"/>
              </a:rPr>
              <a:t>Health and Wellbeing</a:t>
            </a:r>
          </a:p>
          <a:p>
            <a:endParaRPr lang="en-GB" sz="4400" b="1" dirty="0" smtClean="0">
              <a:solidFill>
                <a:srgbClr val="00B0F0"/>
              </a:solidFill>
              <a:latin typeface="Comic Sans MS" panose="030F0702030302020204" pitchFamily="66" charset="0"/>
            </a:endParaRPr>
          </a:p>
          <a:p>
            <a:r>
              <a:rPr lang="en-GB" sz="4400" b="1" dirty="0" smtClean="0">
                <a:solidFill>
                  <a:srgbClr val="00B0F0"/>
                </a:solidFill>
                <a:latin typeface="Comic Sans MS" panose="030F0702030302020204" pitchFamily="66" charset="0"/>
              </a:rPr>
              <a:t>Joe </a:t>
            </a:r>
            <a:r>
              <a:rPr lang="en-GB" sz="4400" b="1" dirty="0">
                <a:solidFill>
                  <a:srgbClr val="00B0F0"/>
                </a:solidFill>
                <a:latin typeface="Comic Sans MS" panose="030F0702030302020204" pitchFamily="66" charset="0"/>
              </a:rPr>
              <a:t>Wicks’ PE </a:t>
            </a:r>
            <a:r>
              <a:rPr lang="en-GB" sz="4400" b="1" dirty="0" smtClean="0">
                <a:solidFill>
                  <a:srgbClr val="00B0F0"/>
                </a:solidFill>
                <a:latin typeface="Comic Sans MS" panose="030F0702030302020204" pitchFamily="66" charset="0"/>
              </a:rPr>
              <a:t>lessons</a:t>
            </a:r>
          </a:p>
          <a:p>
            <a:endParaRPr lang="en-GB" b="1" dirty="0">
              <a:solidFill>
                <a:srgbClr val="343434"/>
              </a:solidFill>
              <a:latin typeface="Comic Sans MS" panose="030F0702030302020204" pitchFamily="66" charset="0"/>
            </a:endParaRPr>
          </a:p>
          <a:p>
            <a:endParaRPr lang="en-GB" b="1" dirty="0" smtClean="0">
              <a:solidFill>
                <a:srgbClr val="343434"/>
              </a:solidFill>
              <a:latin typeface="Comic Sans MS" panose="030F0702030302020204" pitchFamily="66" charset="0"/>
            </a:endParaRPr>
          </a:p>
          <a:p>
            <a:endParaRPr lang="en-GB" b="1" dirty="0" smtClean="0">
              <a:solidFill>
                <a:srgbClr val="343434"/>
              </a:solidFill>
              <a:latin typeface="Comic Sans MS" panose="030F0702030302020204" pitchFamily="66" charset="0"/>
            </a:endParaRPr>
          </a:p>
          <a:p>
            <a:r>
              <a:rPr lang="en-GB" b="1" dirty="0" smtClean="0">
                <a:solidFill>
                  <a:srgbClr val="343434"/>
                </a:solidFill>
                <a:latin typeface="Comic Sans MS" panose="030F0702030302020204" pitchFamily="66" charset="0"/>
              </a:rPr>
              <a:t>This is a great way to start the day.  </a:t>
            </a:r>
            <a:endParaRPr lang="en-GB" b="1" dirty="0">
              <a:solidFill>
                <a:srgbClr val="343434"/>
              </a:solidFill>
              <a:latin typeface="Comic Sans MS" panose="030F0702030302020204" pitchFamily="66" charset="0"/>
            </a:endParaRPr>
          </a:p>
          <a:p>
            <a:endParaRPr lang="en-GB" b="1" dirty="0">
              <a:solidFill>
                <a:srgbClr val="343434"/>
              </a:solidFill>
              <a:latin typeface="Comic Sans MS" panose="030F0702030302020204" pitchFamily="66" charset="0"/>
            </a:endParaRPr>
          </a:p>
          <a:p>
            <a:r>
              <a:rPr lang="en-GB" b="1" dirty="0" smtClean="0">
                <a:solidFill>
                  <a:srgbClr val="343434"/>
                </a:solidFill>
                <a:latin typeface="Comic Sans MS" panose="030F0702030302020204" pitchFamily="66" charset="0"/>
              </a:rPr>
              <a:t>These sessions are </a:t>
            </a:r>
            <a:r>
              <a:rPr lang="en-GB" b="1" dirty="0" smtClean="0">
                <a:latin typeface="Comic Sans MS" panose="030F0702030302020204" pitchFamily="66" charset="0"/>
              </a:rPr>
              <a:t>live </a:t>
            </a:r>
            <a:r>
              <a:rPr lang="en-GB" b="1" dirty="0">
                <a:latin typeface="Comic Sans MS" panose="030F0702030302020204" pitchFamily="66" charset="0"/>
              </a:rPr>
              <a:t>on YouTube on Mondays, Wednesdays and Fridays at </a:t>
            </a:r>
            <a:r>
              <a:rPr lang="en-GB" b="1" dirty="0" smtClean="0">
                <a:latin typeface="Comic Sans MS" panose="030F0702030302020204" pitchFamily="66" charset="0"/>
              </a:rPr>
              <a:t>9am.</a:t>
            </a:r>
            <a:endParaRPr lang="en-GB" b="1" dirty="0">
              <a:latin typeface="Comic Sans MS" panose="030F0702030302020204" pitchFamily="66" charset="0"/>
            </a:endParaRPr>
          </a:p>
          <a:p>
            <a:endParaRPr lang="en-GB" b="1" dirty="0">
              <a:solidFill>
                <a:srgbClr val="343434"/>
              </a:solidFill>
              <a:latin typeface="Comic Sans MS" panose="030F0702030302020204" pitchFamily="66" charset="0"/>
            </a:endParaRPr>
          </a:p>
          <a:p>
            <a:r>
              <a:rPr lang="en-GB" b="1" dirty="0" smtClean="0">
                <a:solidFill>
                  <a:srgbClr val="343434"/>
                </a:solidFill>
                <a:latin typeface="Comic Sans MS" panose="030F0702030302020204" pitchFamily="66" charset="0"/>
              </a:rPr>
              <a:t>They are 20-minutes</a:t>
            </a:r>
            <a:r>
              <a:rPr lang="en-GB" b="1" dirty="0">
                <a:solidFill>
                  <a:srgbClr val="343434"/>
                </a:solidFill>
                <a:latin typeface="Comic Sans MS" panose="030F0702030302020204" pitchFamily="66" charset="0"/>
              </a:rPr>
              <a:t>, half the length of last </a:t>
            </a:r>
            <a:r>
              <a:rPr lang="en-GB" b="1" dirty="0" smtClean="0">
                <a:solidFill>
                  <a:srgbClr val="343434"/>
                </a:solidFill>
                <a:latin typeface="Comic Sans MS" panose="030F0702030302020204" pitchFamily="66" charset="0"/>
              </a:rPr>
              <a:t>lockdown’s sessions.</a:t>
            </a:r>
            <a:endParaRPr lang="en-GB" b="1" dirty="0">
              <a:solidFill>
                <a:srgbClr val="343434"/>
              </a:solidFill>
              <a:latin typeface="Comic Sans MS" panose="030F0702030302020204" pitchFamily="66" charset="0"/>
            </a:endParaRPr>
          </a:p>
          <a:p>
            <a:endParaRPr lang="en-GB" b="1" dirty="0" smtClean="0">
              <a:solidFill>
                <a:srgbClr val="343434"/>
              </a:solidFill>
              <a:latin typeface="Comic Sans MS" panose="030F0702030302020204" pitchFamily="66" charset="0"/>
            </a:endParaRPr>
          </a:p>
          <a:p>
            <a:endParaRPr lang="en-GB" b="1" dirty="0">
              <a:solidFill>
                <a:srgbClr val="343434"/>
              </a:solidFill>
              <a:latin typeface="Comic Sans MS" panose="030F0702030302020204" pitchFamily="66" charset="0"/>
            </a:endParaRPr>
          </a:p>
          <a:p>
            <a:r>
              <a:rPr lang="en-GB" b="1" dirty="0" smtClean="0">
                <a:solidFill>
                  <a:srgbClr val="343434"/>
                </a:solidFill>
                <a:latin typeface="Comic Sans MS" panose="030F0702030302020204" pitchFamily="66" charset="0"/>
              </a:rPr>
              <a:t>They do not </a:t>
            </a:r>
            <a:r>
              <a:rPr lang="en-GB" b="1" dirty="0">
                <a:solidFill>
                  <a:srgbClr val="343434"/>
                </a:solidFill>
                <a:latin typeface="Comic Sans MS" panose="030F0702030302020204" pitchFamily="66" charset="0"/>
              </a:rPr>
              <a:t>require any specialist equipment or large amounts of space</a:t>
            </a:r>
            <a:r>
              <a:rPr lang="en-GB" b="1" dirty="0" smtClean="0">
                <a:solidFill>
                  <a:srgbClr val="343434"/>
                </a:solidFill>
                <a:latin typeface="Comic Sans MS" panose="030F0702030302020204" pitchFamily="66" charset="0"/>
              </a:rPr>
              <a:t>.</a:t>
            </a:r>
          </a:p>
          <a:p>
            <a:endParaRPr lang="en-GB" b="0" i="0" dirty="0">
              <a:solidFill>
                <a:srgbClr val="343434"/>
              </a:solidFill>
              <a:effectLst/>
              <a:latin typeface="Comic Sans MS" panose="030F0702030302020204" pitchFamily="66" charset="0"/>
            </a:endParaRPr>
          </a:p>
          <a:p>
            <a:endParaRPr lang="en-GB" dirty="0" smtClean="0">
              <a:solidFill>
                <a:srgbClr val="343434"/>
              </a:solidFill>
              <a:latin typeface="open-sans"/>
            </a:endParaRPr>
          </a:p>
          <a:p>
            <a:r>
              <a:rPr lang="en-GB" b="0" i="0" dirty="0" smtClean="0">
                <a:solidFill>
                  <a:srgbClr val="343434"/>
                </a:solidFill>
                <a:effectLst/>
                <a:latin typeface="open-sans"/>
                <a:hlinkClick r:id="rId2"/>
              </a:rPr>
              <a:t>ttps://www.youtube.com/channel/UCAxW1XT0iEJo0TYlRfn6rYQ</a:t>
            </a:r>
            <a:endParaRPr lang="en-GB" b="0" i="0" dirty="0">
              <a:solidFill>
                <a:srgbClr val="343434"/>
              </a:solidFill>
              <a:effectLst/>
              <a:latin typeface="open-sans"/>
            </a:endParaRPr>
          </a:p>
          <a:p>
            <a:endParaRPr lang="en-GB" dirty="0" smtClean="0">
              <a:solidFill>
                <a:srgbClr val="343434"/>
              </a:solidFill>
              <a:latin typeface="open-sans"/>
            </a:endParaRPr>
          </a:p>
          <a:p>
            <a:endParaRPr lang="en-GB" b="0" i="0" dirty="0">
              <a:solidFill>
                <a:srgbClr val="343434"/>
              </a:solidFill>
              <a:effectLst/>
              <a:latin typeface="open-sans"/>
            </a:endParaRPr>
          </a:p>
          <a:p>
            <a:endParaRPr lang="en-GB" dirty="0" smtClean="0">
              <a:solidFill>
                <a:srgbClr val="343434"/>
              </a:solidFill>
              <a:latin typeface="open-sans"/>
            </a:endParaRPr>
          </a:p>
          <a:p>
            <a:endParaRPr lang="en-GB" b="0" i="0" dirty="0">
              <a:solidFill>
                <a:srgbClr val="343434"/>
              </a:solidFill>
              <a:effectLst/>
              <a:latin typeface="open-sans"/>
            </a:endParaRPr>
          </a:p>
        </p:txBody>
      </p:sp>
      <p:pic>
        <p:nvPicPr>
          <p:cNvPr id="3" name="Picture 2" descr="Call for free fitness videos to boost exercise during the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5318" y="223786"/>
            <a:ext cx="4514248" cy="2526288"/>
          </a:xfrm>
          <a:prstGeom prst="rect">
            <a:avLst/>
          </a:prstGeom>
        </p:spPr>
      </p:pic>
    </p:spTree>
    <p:extLst>
      <p:ext uri="{BB962C8B-B14F-4D97-AF65-F5344CB8AC3E}">
        <p14:creationId xmlns:p14="http://schemas.microsoft.com/office/powerpoint/2010/main" val="25387693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8855" y="180753"/>
            <a:ext cx="9059799" cy="6401753"/>
          </a:xfrm>
          <a:prstGeom prst="rect">
            <a:avLst/>
          </a:prstGeom>
          <a:noFill/>
        </p:spPr>
        <p:txBody>
          <a:bodyPr wrap="square" rtlCol="0">
            <a:spAutoFit/>
          </a:bodyPr>
          <a:lstStyle/>
          <a:p>
            <a:r>
              <a:rPr lang="en-GB" sz="5400" dirty="0">
                <a:solidFill>
                  <a:srgbClr val="00B050"/>
                </a:solidFill>
                <a:latin typeface="Comic Sans MS" panose="030F0702030302020204" pitchFamily="66" charset="0"/>
              </a:rPr>
              <a:t>Health and Wellbeing</a:t>
            </a:r>
          </a:p>
          <a:p>
            <a:endParaRPr lang="en-GB" sz="3600" dirty="0">
              <a:latin typeface="Comic Sans MS" panose="030F0702030302020204" pitchFamily="66" charset="0"/>
            </a:endParaRPr>
          </a:p>
          <a:p>
            <a:r>
              <a:rPr lang="en-GB" sz="3600" dirty="0" smtClean="0">
                <a:latin typeface="Comic Sans MS" panose="030F0702030302020204" pitchFamily="66" charset="0"/>
              </a:rPr>
              <a:t>P.E.</a:t>
            </a:r>
          </a:p>
          <a:p>
            <a:endParaRPr lang="en-GB" sz="3600" dirty="0">
              <a:latin typeface="Comic Sans MS" panose="030F0702030302020204" pitchFamily="66" charset="0"/>
            </a:endParaRPr>
          </a:p>
          <a:p>
            <a:endParaRPr lang="en-GB" dirty="0" smtClean="0">
              <a:latin typeface="Comic Sans MS" panose="030F0702030302020204" pitchFamily="66" charset="0"/>
            </a:endParaRPr>
          </a:p>
          <a:p>
            <a:endParaRPr lang="en-GB" dirty="0">
              <a:latin typeface="Comic Sans MS" panose="030F0702030302020204" pitchFamily="66" charset="0"/>
            </a:endParaRPr>
          </a:p>
          <a:p>
            <a:endParaRPr lang="en-GB" dirty="0" smtClean="0">
              <a:latin typeface="Comic Sans MS" panose="030F0702030302020204" pitchFamily="66" charset="0"/>
            </a:endParaRPr>
          </a:p>
          <a:p>
            <a:endParaRPr lang="en-GB" dirty="0">
              <a:latin typeface="Comic Sans MS" panose="030F0702030302020204" pitchFamily="66" charset="0"/>
            </a:endParaRPr>
          </a:p>
          <a:p>
            <a:endParaRPr lang="en-GB" dirty="0" smtClean="0">
              <a:latin typeface="Comic Sans MS" panose="030F0702030302020204" pitchFamily="66" charset="0"/>
            </a:endParaRPr>
          </a:p>
          <a:p>
            <a:endParaRPr lang="en-GB" dirty="0">
              <a:latin typeface="Comic Sans MS" panose="030F0702030302020204" pitchFamily="66" charset="0"/>
            </a:endParaRPr>
          </a:p>
          <a:p>
            <a:endParaRPr lang="en-GB" dirty="0" smtClean="0">
              <a:latin typeface="Comic Sans MS" panose="030F0702030302020204" pitchFamily="66" charset="0"/>
            </a:endParaRPr>
          </a:p>
          <a:p>
            <a:endParaRPr lang="en-GB" sz="3600" dirty="0">
              <a:latin typeface="Comic Sans MS" panose="030F0702030302020204" pitchFamily="66" charset="0"/>
            </a:endParaRPr>
          </a:p>
          <a:p>
            <a:endParaRPr lang="en-GB" sz="1400" dirty="0">
              <a:latin typeface="Comic Sans MS" panose="030F0702030302020204" pitchFamily="66" charset="0"/>
            </a:endParaRPr>
          </a:p>
          <a:p>
            <a:endParaRPr lang="en-GB" sz="3600" dirty="0">
              <a:latin typeface="Comic Sans MS" panose="030F0702030302020204" pitchFamily="66" charset="0"/>
            </a:endParaRPr>
          </a:p>
          <a:p>
            <a:r>
              <a:rPr lang="en-GB" sz="3600" dirty="0">
                <a:latin typeface="Comic Sans MS" panose="030F0702030302020204" pitchFamily="66" charset="0"/>
              </a:rPr>
              <a:t> </a:t>
            </a:r>
          </a:p>
        </p:txBody>
      </p:sp>
      <p:pic>
        <p:nvPicPr>
          <p:cNvPr id="2" name="Picture 1">
            <a:hlinkClick r:id="rId2" action="ppaction://hlinkfile"/>
          </p:cNvPr>
          <p:cNvPicPr>
            <a:picLocks noChangeAspect="1"/>
          </p:cNvPicPr>
          <p:nvPr/>
        </p:nvPicPr>
        <p:blipFill>
          <a:blip r:embed="rId3"/>
          <a:stretch>
            <a:fillRect/>
          </a:stretch>
        </p:blipFill>
        <p:spPr>
          <a:xfrm>
            <a:off x="7101840" y="2508553"/>
            <a:ext cx="3261360" cy="3977138"/>
          </a:xfrm>
          <a:prstGeom prst="rect">
            <a:avLst/>
          </a:prstGeom>
        </p:spPr>
      </p:pic>
      <p:sp>
        <p:nvSpPr>
          <p:cNvPr id="5" name="TextBox 4"/>
          <p:cNvSpPr txBox="1"/>
          <p:nvPr/>
        </p:nvSpPr>
        <p:spPr>
          <a:xfrm>
            <a:off x="7333672" y="1719636"/>
            <a:ext cx="3029528" cy="923330"/>
          </a:xfrm>
          <a:prstGeom prst="rect">
            <a:avLst/>
          </a:prstGeom>
          <a:noFill/>
        </p:spPr>
        <p:txBody>
          <a:bodyPr wrap="square" rtlCol="0">
            <a:spAutoFit/>
          </a:bodyPr>
          <a:lstStyle/>
          <a:p>
            <a:r>
              <a:rPr lang="en-GB" dirty="0">
                <a:ln w="0"/>
                <a:effectLst>
                  <a:outerShdw blurRad="38100" dist="19050" dir="2700000" algn="tl" rotWithShape="0">
                    <a:schemeClr val="dk1">
                      <a:alpha val="40000"/>
                    </a:schemeClr>
                  </a:outerShdw>
                </a:effectLst>
              </a:rPr>
              <a:t>Click on the document and then on the work ACTIVE within the document.</a:t>
            </a:r>
          </a:p>
        </p:txBody>
      </p:sp>
    </p:spTree>
    <p:extLst>
      <p:ext uri="{BB962C8B-B14F-4D97-AF65-F5344CB8AC3E}">
        <p14:creationId xmlns:p14="http://schemas.microsoft.com/office/powerpoint/2010/main" val="39553016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3309" y="1339273"/>
            <a:ext cx="7460697" cy="646331"/>
          </a:xfrm>
          <a:prstGeom prst="rect">
            <a:avLst/>
          </a:prstGeom>
          <a:noFill/>
        </p:spPr>
        <p:txBody>
          <a:bodyPr wrap="none" rtlCol="0">
            <a:spAutoFit/>
          </a:bodyPr>
          <a:lstStyle/>
          <a:p>
            <a:r>
              <a:rPr lang="en-GB" dirty="0">
                <a:latin typeface="Comic Sans MS" panose="030F0702030302020204" pitchFamily="66" charset="0"/>
              </a:rPr>
              <a:t>Daily Brain Warmer </a:t>
            </a:r>
          </a:p>
          <a:p>
            <a:r>
              <a:rPr lang="en-GB" dirty="0">
                <a:latin typeface="Comic Sans MS" panose="030F0702030302020204" pitchFamily="66" charset="0"/>
              </a:rPr>
              <a:t>Follow this link to find daily brain warmers from 18 Jan to 22 </a:t>
            </a:r>
            <a:r>
              <a:rPr lang="en-GB" dirty="0" smtClean="0">
                <a:latin typeface="Comic Sans MS" panose="030F0702030302020204" pitchFamily="66" charset="0"/>
              </a:rPr>
              <a:t>Jan</a:t>
            </a:r>
            <a:r>
              <a:rPr lang="en-GB" dirty="0">
                <a:latin typeface="Comic Sans MS" panose="030F0702030302020204" pitchFamily="66" charset="0"/>
              </a:rPr>
              <a:t>.</a:t>
            </a:r>
          </a:p>
        </p:txBody>
      </p:sp>
      <p:sp>
        <p:nvSpPr>
          <p:cNvPr id="4" name="Rectangle 3"/>
          <p:cNvSpPr/>
          <p:nvPr/>
        </p:nvSpPr>
        <p:spPr>
          <a:xfrm>
            <a:off x="2106970" y="2976480"/>
            <a:ext cx="5330305" cy="369332"/>
          </a:xfrm>
          <a:prstGeom prst="rect">
            <a:avLst/>
          </a:prstGeom>
        </p:spPr>
        <p:txBody>
          <a:bodyPr wrap="none">
            <a:spAutoFit/>
          </a:bodyPr>
          <a:lstStyle/>
          <a:p>
            <a:r>
              <a:rPr lang="en-GB" dirty="0">
                <a:latin typeface="Comic Sans MS" panose="030F0702030302020204" pitchFamily="66" charset="0"/>
                <a:hlinkClick r:id="rId2"/>
              </a:rPr>
              <a:t>https://www.senhub.co.uk/daily-brain-warmers</a:t>
            </a:r>
            <a:r>
              <a:rPr lang="en-GB" dirty="0"/>
              <a:t>/</a:t>
            </a:r>
          </a:p>
        </p:txBody>
      </p:sp>
      <p:pic>
        <p:nvPicPr>
          <p:cNvPr id="5" name="Picture 4" descr="Intuition in silico: How Ideas From Computational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8872" y="3766399"/>
            <a:ext cx="4680535" cy="2202604"/>
          </a:xfrm>
          <a:prstGeom prst="rect">
            <a:avLst/>
          </a:prstGeom>
        </p:spPr>
      </p:pic>
    </p:spTree>
    <p:extLst>
      <p:ext uri="{BB962C8B-B14F-4D97-AF65-F5344CB8AC3E}">
        <p14:creationId xmlns:p14="http://schemas.microsoft.com/office/powerpoint/2010/main" val="36131906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527" y="1214871"/>
            <a:ext cx="10515600" cy="1325563"/>
          </a:xfrm>
        </p:spPr>
        <p:txBody>
          <a:bodyPr>
            <a:normAutofit/>
          </a:bodyPr>
          <a:lstStyle/>
          <a:p>
            <a:r>
              <a:rPr lang="en-GB" dirty="0" smtClean="0">
                <a:latin typeface="Comic Sans MS" panose="030F0702030302020204" pitchFamily="66" charset="0"/>
              </a:rPr>
              <a:t/>
            </a:r>
            <a:br>
              <a:rPr lang="en-GB" dirty="0" smtClean="0">
                <a:latin typeface="Comic Sans MS" panose="030F0702030302020204" pitchFamily="66" charset="0"/>
              </a:rPr>
            </a:br>
            <a:endParaRPr lang="en-GB" dirty="0">
              <a:latin typeface="Comic Sans MS" panose="030F0702030302020204" pitchFamily="66" charset="0"/>
            </a:endParaRPr>
          </a:p>
        </p:txBody>
      </p:sp>
      <p:sp>
        <p:nvSpPr>
          <p:cNvPr id="3" name="Content Placeholder 2"/>
          <p:cNvSpPr>
            <a:spLocks noGrp="1"/>
          </p:cNvSpPr>
          <p:nvPr>
            <p:ph idx="1"/>
          </p:nvPr>
        </p:nvSpPr>
        <p:spPr>
          <a:xfrm>
            <a:off x="524164" y="590208"/>
            <a:ext cx="10515600" cy="4351338"/>
          </a:xfrm>
        </p:spPr>
        <p:txBody>
          <a:bodyPr>
            <a:noAutofit/>
          </a:bodyPr>
          <a:lstStyle/>
          <a:p>
            <a:pPr marL="0" indent="0">
              <a:buNone/>
            </a:pPr>
            <a:endParaRPr lang="en-GB" sz="2000" b="1" dirty="0">
              <a:latin typeface="Comic Sans MS" panose="030F0702030302020204" pitchFamily="66" charset="0"/>
            </a:endParaRPr>
          </a:p>
          <a:p>
            <a:pPr marL="0" indent="0">
              <a:buNone/>
            </a:pPr>
            <a:endParaRPr lang="en-GB" sz="2000" b="1" dirty="0">
              <a:solidFill>
                <a:srgbClr val="7030A0"/>
              </a:solidFill>
              <a:latin typeface="Comic Sans MS" panose="030F0702030302020204" pitchFamily="66" charset="0"/>
            </a:endParaRPr>
          </a:p>
        </p:txBody>
      </p:sp>
      <p:sp>
        <p:nvSpPr>
          <p:cNvPr id="4" name="Rectangle 3"/>
          <p:cNvSpPr/>
          <p:nvPr/>
        </p:nvSpPr>
        <p:spPr>
          <a:xfrm>
            <a:off x="168562" y="307777"/>
            <a:ext cx="12023437" cy="6863417"/>
          </a:xfrm>
          <a:prstGeom prst="rect">
            <a:avLst/>
          </a:prstGeom>
        </p:spPr>
        <p:txBody>
          <a:bodyPr wrap="square">
            <a:spAutoFit/>
          </a:bodyPr>
          <a:lstStyle/>
          <a:p>
            <a:r>
              <a:rPr lang="en-GB" sz="2800" b="1" i="1" dirty="0" smtClean="0">
                <a:solidFill>
                  <a:srgbClr val="7030A0"/>
                </a:solidFill>
                <a:latin typeface="Comic Sans MS" panose="030F0702030302020204" pitchFamily="66" charset="0"/>
              </a:rPr>
              <a:t>Online Lessons – Monday 8</a:t>
            </a:r>
            <a:r>
              <a:rPr lang="en-GB" sz="2800" b="1" i="1" baseline="30000" dirty="0" smtClean="0">
                <a:solidFill>
                  <a:srgbClr val="7030A0"/>
                </a:solidFill>
                <a:latin typeface="Comic Sans MS" panose="030F0702030302020204" pitchFamily="66" charset="0"/>
              </a:rPr>
              <a:t>th</a:t>
            </a:r>
            <a:r>
              <a:rPr lang="en-GB" sz="2800" b="1" i="1" dirty="0" smtClean="0">
                <a:solidFill>
                  <a:srgbClr val="7030A0"/>
                </a:solidFill>
                <a:latin typeface="Comic Sans MS" panose="030F0702030302020204" pitchFamily="66" charset="0"/>
              </a:rPr>
              <a:t> February 2021 at 11:00</a:t>
            </a:r>
            <a:br>
              <a:rPr lang="en-GB" sz="2800" b="1" i="1" dirty="0" smtClean="0">
                <a:solidFill>
                  <a:srgbClr val="7030A0"/>
                </a:solidFill>
                <a:latin typeface="Comic Sans MS" panose="030F0702030302020204" pitchFamily="66" charset="0"/>
              </a:rPr>
            </a:br>
            <a:endParaRPr lang="en-GB" sz="2800" b="1" i="1" dirty="0">
              <a:solidFill>
                <a:srgbClr val="7030A0"/>
              </a:solidFill>
              <a:latin typeface="Comic Sans MS" panose="030F0702030302020204" pitchFamily="66" charset="0"/>
            </a:endParaRPr>
          </a:p>
          <a:p>
            <a:endParaRPr lang="en-GB" b="1" i="1" dirty="0" smtClean="0">
              <a:solidFill>
                <a:srgbClr val="7030A0"/>
              </a:solidFill>
              <a:latin typeface="Comic Sans MS" panose="030F0702030302020204" pitchFamily="66" charset="0"/>
            </a:endParaRPr>
          </a:p>
          <a:p>
            <a:r>
              <a:rPr lang="en-GB" sz="4400" b="1" i="1" dirty="0" smtClean="0">
                <a:latin typeface="Comic Sans MS" panose="030F0702030302020204" pitchFamily="66" charset="0"/>
              </a:rPr>
              <a:t>SPELLING</a:t>
            </a:r>
          </a:p>
          <a:p>
            <a:endParaRPr lang="en-GB" sz="4400" b="1" i="1" dirty="0">
              <a:latin typeface="Comic Sans MS" panose="030F0702030302020204" pitchFamily="66" charset="0"/>
            </a:endParaRPr>
          </a:p>
          <a:p>
            <a:r>
              <a:rPr lang="en-GB" sz="4400" b="1" i="1" dirty="0" smtClean="0">
                <a:latin typeface="Comic Sans MS" panose="030F0702030302020204" pitchFamily="66" charset="0"/>
              </a:rPr>
              <a:t>Focus ‘S’</a:t>
            </a:r>
          </a:p>
          <a:p>
            <a:endParaRPr lang="en-GB" b="1" i="1" dirty="0">
              <a:solidFill>
                <a:srgbClr val="002060"/>
              </a:solidFill>
              <a:latin typeface="Comic Sans MS" panose="030F0702030302020204" pitchFamily="66" charset="0"/>
            </a:endParaRPr>
          </a:p>
          <a:p>
            <a:endParaRPr lang="en-GB" b="1" i="1" dirty="0" smtClean="0">
              <a:solidFill>
                <a:srgbClr val="002060"/>
              </a:solidFill>
              <a:latin typeface="Comic Sans MS" panose="030F0702030302020204" pitchFamily="66" charset="0"/>
            </a:endParaRPr>
          </a:p>
          <a:p>
            <a:r>
              <a:rPr lang="en-GB" b="1" dirty="0" smtClean="0">
                <a:latin typeface="Comic Sans MS" panose="030F0702030302020204" pitchFamily="66" charset="0"/>
              </a:rPr>
              <a:t>We will learn about the five different representations of the phoneme ‘s’.  Please go to assignments </a:t>
            </a:r>
          </a:p>
          <a:p>
            <a:r>
              <a:rPr lang="en-GB" b="1" dirty="0">
                <a:latin typeface="Comic Sans MS" panose="030F0702030302020204" pitchFamily="66" charset="0"/>
              </a:rPr>
              <a:t>t</a:t>
            </a:r>
            <a:r>
              <a:rPr lang="en-GB" b="1" dirty="0" smtClean="0">
                <a:latin typeface="Comic Sans MS" panose="030F0702030302020204" pitchFamily="66" charset="0"/>
              </a:rPr>
              <a:t>o find out what your spelling tasks are for the week.  Please do not complete any spelling work before</a:t>
            </a:r>
          </a:p>
          <a:p>
            <a:r>
              <a:rPr lang="en-GB" b="1" dirty="0">
                <a:latin typeface="Comic Sans MS" panose="030F0702030302020204" pitchFamily="66" charset="0"/>
              </a:rPr>
              <a:t>o</a:t>
            </a:r>
            <a:r>
              <a:rPr lang="en-GB" b="1" dirty="0" smtClean="0">
                <a:latin typeface="Comic Sans MS" panose="030F0702030302020204" pitchFamily="66" charset="0"/>
              </a:rPr>
              <a:t>ur lesson.</a:t>
            </a:r>
          </a:p>
          <a:p>
            <a:endParaRPr lang="en-GB" b="1" i="1" dirty="0">
              <a:solidFill>
                <a:srgbClr val="FF0000"/>
              </a:solidFill>
              <a:latin typeface="Comic Sans MS" panose="030F0702030302020204" pitchFamily="66" charset="0"/>
            </a:endParaRPr>
          </a:p>
          <a:p>
            <a:endParaRPr lang="en-GB" b="1" i="1" dirty="0" smtClean="0">
              <a:solidFill>
                <a:srgbClr val="FF0000"/>
              </a:solidFill>
              <a:latin typeface="Comic Sans MS" panose="030F0702030302020204" pitchFamily="66" charset="0"/>
            </a:endParaRPr>
          </a:p>
          <a:p>
            <a:endParaRPr lang="en-GB" b="1" i="1" dirty="0">
              <a:solidFill>
                <a:srgbClr val="FF0000"/>
              </a:solidFill>
              <a:latin typeface="Comic Sans MS" panose="030F0702030302020204" pitchFamily="66" charset="0"/>
            </a:endParaRPr>
          </a:p>
          <a:p>
            <a:endParaRPr lang="en-GB" b="1" i="1" dirty="0" smtClean="0">
              <a:solidFill>
                <a:srgbClr val="FF0000"/>
              </a:solidFill>
              <a:latin typeface="Comic Sans MS" panose="030F0702030302020204" pitchFamily="66" charset="0"/>
            </a:endParaRPr>
          </a:p>
          <a:p>
            <a:endParaRPr lang="en-GB" b="1" i="1" dirty="0">
              <a:solidFill>
                <a:srgbClr val="FF0000"/>
              </a:solidFill>
              <a:latin typeface="Comic Sans MS" panose="030F0702030302020204" pitchFamily="66" charset="0"/>
            </a:endParaRPr>
          </a:p>
          <a:p>
            <a:r>
              <a:rPr lang="en-GB" b="1" i="1" dirty="0" smtClean="0">
                <a:solidFill>
                  <a:srgbClr val="FF0000"/>
                </a:solidFill>
                <a:latin typeface="Comic Sans MS" panose="030F0702030302020204" pitchFamily="66" charset="0"/>
              </a:rPr>
              <a:t>Please </a:t>
            </a:r>
            <a:r>
              <a:rPr lang="en-GB" b="1" i="1" dirty="0">
                <a:solidFill>
                  <a:srgbClr val="FF0000"/>
                </a:solidFill>
                <a:latin typeface="Comic Sans MS" panose="030F0702030302020204" pitchFamily="66" charset="0"/>
              </a:rPr>
              <a:t>upload into Assignments</a:t>
            </a:r>
            <a:r>
              <a:rPr lang="en-GB" b="1" i="1" dirty="0" smtClean="0">
                <a:solidFill>
                  <a:srgbClr val="002060"/>
                </a:solidFill>
                <a:latin typeface="Comic Sans MS" panose="030F0702030302020204" pitchFamily="66" charset="0"/>
              </a:rPr>
              <a:t> </a:t>
            </a:r>
          </a:p>
          <a:p>
            <a:endParaRPr lang="en-GB" b="1" i="1" dirty="0" smtClean="0">
              <a:solidFill>
                <a:srgbClr val="7030A0"/>
              </a:solidFill>
              <a:latin typeface="Comic Sans MS" panose="030F0702030302020204" pitchFamily="66" charset="0"/>
            </a:endParaRPr>
          </a:p>
          <a:p>
            <a:endParaRPr lang="en-GB" dirty="0"/>
          </a:p>
        </p:txBody>
      </p:sp>
      <p:pic>
        <p:nvPicPr>
          <p:cNvPr id="5" name="Picture 4" descr="Teaching with TLC: My Secret Writing Weapon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4653" y="1214871"/>
            <a:ext cx="3571875" cy="1876425"/>
          </a:xfrm>
          <a:prstGeom prst="rect">
            <a:avLst/>
          </a:prstGeom>
        </p:spPr>
      </p:pic>
    </p:spTree>
    <p:extLst>
      <p:ext uri="{BB962C8B-B14F-4D97-AF65-F5344CB8AC3E}">
        <p14:creationId xmlns:p14="http://schemas.microsoft.com/office/powerpoint/2010/main" val="22280273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891" y="396724"/>
            <a:ext cx="10515600" cy="1325563"/>
          </a:xfrm>
        </p:spPr>
        <p:txBody>
          <a:bodyPr>
            <a:noAutofit/>
          </a:bodyPr>
          <a:lstStyle/>
          <a:p>
            <a:r>
              <a:rPr lang="en-GB" b="1" dirty="0" smtClean="0">
                <a:solidFill>
                  <a:srgbClr val="FF0000"/>
                </a:solidFill>
                <a:latin typeface="Comic Sans MS" panose="030F0702030302020204" pitchFamily="66" charset="0"/>
              </a:rPr>
              <a:t>GRAMMAR AND PUNCTUATION</a:t>
            </a:r>
            <a:r>
              <a:rPr lang="en-GB" b="1" dirty="0" smtClean="0">
                <a:latin typeface="Comic Sans MS" panose="030F0702030302020204" pitchFamily="66" charset="0"/>
              </a:rPr>
              <a:t/>
            </a:r>
            <a:br>
              <a:rPr lang="en-GB" b="1" dirty="0" smtClean="0">
                <a:latin typeface="Comic Sans MS" panose="030F0702030302020204" pitchFamily="66" charset="0"/>
              </a:rPr>
            </a:br>
            <a:r>
              <a:rPr lang="en-GB" sz="3200" dirty="0" smtClean="0">
                <a:latin typeface="Comic Sans MS" panose="030F0702030302020204" pitchFamily="66" charset="0"/>
              </a:rPr>
              <a:t/>
            </a:r>
            <a:br>
              <a:rPr lang="en-GB" sz="3200" dirty="0" smtClean="0">
                <a:latin typeface="Comic Sans MS" panose="030F0702030302020204" pitchFamily="66" charset="0"/>
              </a:rPr>
            </a:br>
            <a:endParaRPr lang="en-GB" sz="3200" dirty="0">
              <a:latin typeface="Comic Sans MS" panose="030F0702030302020204" pitchFamily="66" charset="0"/>
            </a:endParaRPr>
          </a:p>
        </p:txBody>
      </p:sp>
      <p:sp>
        <p:nvSpPr>
          <p:cNvPr id="3" name="Content Placeholder 2"/>
          <p:cNvSpPr>
            <a:spLocks noGrp="1"/>
          </p:cNvSpPr>
          <p:nvPr>
            <p:ph idx="1"/>
          </p:nvPr>
        </p:nvSpPr>
        <p:spPr>
          <a:xfrm>
            <a:off x="200891" y="1059505"/>
            <a:ext cx="11599682" cy="4351338"/>
          </a:xfrm>
        </p:spPr>
        <p:txBody>
          <a:bodyPr>
            <a:noAutofit/>
          </a:bodyPr>
          <a:lstStyle/>
          <a:p>
            <a:pPr marL="0" indent="0">
              <a:buNone/>
            </a:pPr>
            <a:endParaRPr lang="en-GB" sz="2000" b="1" dirty="0">
              <a:latin typeface="Comic Sans MS" panose="030F0702030302020204" pitchFamily="66" charset="0"/>
            </a:endParaRPr>
          </a:p>
          <a:p>
            <a:pPr marL="0" indent="0">
              <a:buNone/>
            </a:pPr>
            <a:r>
              <a:rPr lang="en-GB" sz="4000" b="1" dirty="0" smtClean="0">
                <a:latin typeface="Times New Roman" panose="02020603050405020304" pitchFamily="18" charset="0"/>
                <a:cs typeface="Times New Roman" panose="02020603050405020304" pitchFamily="18" charset="0"/>
              </a:rPr>
              <a:t>DIRECT SPEECH </a:t>
            </a:r>
          </a:p>
          <a:p>
            <a:pPr marL="0" indent="0">
              <a:buNone/>
            </a:pPr>
            <a:r>
              <a:rPr lang="en-GB" sz="2000" b="1" dirty="0" smtClean="0">
                <a:latin typeface="Times New Roman" panose="02020603050405020304" pitchFamily="18" charset="0"/>
                <a:cs typeface="Times New Roman" panose="02020603050405020304" pitchFamily="18" charset="0"/>
              </a:rPr>
              <a:t>page 42 </a:t>
            </a:r>
            <a:r>
              <a:rPr lang="en-GB" sz="2000" b="1" dirty="0">
                <a:latin typeface="Times New Roman" panose="02020603050405020304" pitchFamily="18" charset="0"/>
                <a:cs typeface="Times New Roman" panose="02020603050405020304" pitchFamily="18" charset="0"/>
              </a:rPr>
              <a:t>– Unit </a:t>
            </a:r>
            <a:r>
              <a:rPr lang="en-GB" sz="2000" b="1" dirty="0" smtClean="0">
                <a:latin typeface="Times New Roman" panose="02020603050405020304" pitchFamily="18" charset="0"/>
                <a:cs typeface="Times New Roman" panose="02020603050405020304" pitchFamily="18" charset="0"/>
              </a:rPr>
              <a:t>19 </a:t>
            </a:r>
            <a:endParaRPr lang="en-GB" sz="2000" b="1" dirty="0">
              <a:latin typeface="Times New Roman" panose="02020603050405020304" pitchFamily="18" charset="0"/>
              <a:cs typeface="Times New Roman" panose="02020603050405020304" pitchFamily="18" charset="0"/>
            </a:endParaRPr>
          </a:p>
          <a:p>
            <a:pPr marL="0" indent="0">
              <a:buNone/>
            </a:pPr>
            <a:endParaRPr lang="en-GB" sz="2000" b="1" dirty="0" smtClean="0">
              <a:solidFill>
                <a:srgbClr val="7030A0"/>
              </a:solidFill>
              <a:latin typeface="Times New Roman" panose="02020603050405020304" pitchFamily="18" charset="0"/>
              <a:cs typeface="Times New Roman" panose="02020603050405020304" pitchFamily="18" charset="0"/>
            </a:endParaRPr>
          </a:p>
          <a:p>
            <a:pPr marL="0" indent="0">
              <a:buNone/>
            </a:pPr>
            <a:r>
              <a:rPr lang="en-GB" sz="2000" b="1" dirty="0" smtClean="0">
                <a:solidFill>
                  <a:srgbClr val="7030A0"/>
                </a:solidFill>
                <a:latin typeface="Times New Roman" panose="02020603050405020304" pitchFamily="18" charset="0"/>
                <a:cs typeface="Times New Roman" panose="02020603050405020304" pitchFamily="18" charset="0"/>
              </a:rPr>
              <a:t>LI – to be able to use speech marks/inverted commas when writing texts.</a:t>
            </a:r>
          </a:p>
          <a:p>
            <a:pPr marL="0" indent="0">
              <a:buNone/>
            </a:pPr>
            <a:endParaRPr lang="en-GB" sz="2000" b="1" dirty="0">
              <a:solidFill>
                <a:srgbClr val="7030A0"/>
              </a:solidFill>
              <a:latin typeface="Times New Roman" panose="02020603050405020304" pitchFamily="18" charset="0"/>
              <a:cs typeface="Times New Roman" panose="02020603050405020304" pitchFamily="18" charset="0"/>
            </a:endParaRPr>
          </a:p>
          <a:p>
            <a:pPr marL="0" indent="0">
              <a:buNone/>
            </a:pPr>
            <a:r>
              <a:rPr lang="en-GB" sz="3200" b="1" u="sng" dirty="0" smtClean="0">
                <a:latin typeface="Times New Roman" panose="02020603050405020304" pitchFamily="18" charset="0"/>
                <a:cs typeface="Times New Roman" panose="02020603050405020304" pitchFamily="18" charset="0"/>
              </a:rPr>
              <a:t>Success Criteria</a:t>
            </a:r>
          </a:p>
          <a:p>
            <a:r>
              <a:rPr lang="en-GB" sz="2400" b="1" dirty="0" smtClean="0">
                <a:latin typeface="Times New Roman" panose="02020603050405020304" pitchFamily="18" charset="0"/>
                <a:cs typeface="Times New Roman" panose="02020603050405020304" pitchFamily="18" charset="0"/>
              </a:rPr>
              <a:t>Speech marks will be correctly formed e.g., “What is your dog’s name?” asked Chloe.</a:t>
            </a:r>
          </a:p>
          <a:p>
            <a:endParaRPr lang="en-GB" sz="2400" b="1" dirty="0" smtClean="0">
              <a:latin typeface="Times New Roman" panose="02020603050405020304" pitchFamily="18" charset="0"/>
              <a:cs typeface="Times New Roman" panose="02020603050405020304" pitchFamily="18" charset="0"/>
            </a:endParaRPr>
          </a:p>
          <a:p>
            <a:r>
              <a:rPr lang="en-GB" sz="2400" b="1" dirty="0" smtClean="0">
                <a:latin typeface="Times New Roman" panose="02020603050405020304" pitchFamily="18" charset="0"/>
                <a:cs typeface="Times New Roman" panose="02020603050405020304" pitchFamily="18" charset="0"/>
              </a:rPr>
              <a:t>There must always be a full stop, comma, question mark or exclamation mark after what has been said, then you close your speech with the marks.</a:t>
            </a:r>
          </a:p>
          <a:p>
            <a:pPr marL="0" indent="0">
              <a:buNone/>
            </a:pPr>
            <a:endParaRPr lang="en-GB" sz="2400" b="1" dirty="0">
              <a:latin typeface="Times New Roman" panose="02020603050405020304" pitchFamily="18" charset="0"/>
              <a:cs typeface="Times New Roman" panose="02020603050405020304" pitchFamily="18" charset="0"/>
            </a:endParaRPr>
          </a:p>
          <a:p>
            <a:pPr marL="0" indent="0">
              <a:buNone/>
            </a:pPr>
            <a:endParaRPr lang="en-GB" sz="2400" b="1" dirty="0" smtClean="0">
              <a:latin typeface="Times New Roman" panose="02020603050405020304" pitchFamily="18" charset="0"/>
              <a:cs typeface="Times New Roman" panose="02020603050405020304" pitchFamily="18" charset="0"/>
            </a:endParaRPr>
          </a:p>
          <a:p>
            <a:pPr marL="0" indent="0">
              <a:buNone/>
            </a:pPr>
            <a:endParaRPr lang="en-GB" sz="2400" b="1" dirty="0">
              <a:latin typeface="Times New Roman" panose="02020603050405020304" pitchFamily="18" charset="0"/>
              <a:cs typeface="Times New Roman" panose="02020603050405020304" pitchFamily="18" charset="0"/>
            </a:endParaRPr>
          </a:p>
          <a:p>
            <a:pPr marL="0" indent="0">
              <a:buNone/>
            </a:pPr>
            <a:endParaRPr lang="en-GB" b="1" dirty="0" smtClean="0">
              <a:latin typeface="Times New Roman" panose="02020603050405020304" pitchFamily="18" charset="0"/>
              <a:cs typeface="Times New Roman" panose="02020603050405020304" pitchFamily="18" charset="0"/>
            </a:endParaRPr>
          </a:p>
          <a:p>
            <a:pPr marL="0" indent="0">
              <a:buNone/>
            </a:pPr>
            <a:endParaRPr lang="en-GB" b="1" u="sng" dirty="0">
              <a:solidFill>
                <a:srgbClr val="7030A0"/>
              </a:solidFill>
              <a:latin typeface="Times New Roman" panose="02020603050405020304" pitchFamily="18" charset="0"/>
              <a:cs typeface="Times New Roman" panose="02020603050405020304" pitchFamily="18" charset="0"/>
            </a:endParaRPr>
          </a:p>
          <a:p>
            <a:pPr marL="0" indent="0">
              <a:buNone/>
            </a:pPr>
            <a:r>
              <a:rPr lang="en-GB" sz="2000" b="1" i="1" dirty="0" smtClean="0">
                <a:solidFill>
                  <a:srgbClr val="FF0000"/>
                </a:solidFill>
                <a:latin typeface="Times New Roman" panose="02020603050405020304" pitchFamily="18" charset="0"/>
                <a:cs typeface="Times New Roman" panose="02020603050405020304" pitchFamily="18" charset="0"/>
              </a:rPr>
              <a:t>Please upload into Assignments</a:t>
            </a:r>
            <a:r>
              <a:rPr lang="en-GB" sz="2000" b="1" dirty="0" smtClean="0">
                <a:latin typeface="Times New Roman" panose="02020603050405020304" pitchFamily="18" charset="0"/>
                <a:cs typeface="Times New Roman" panose="02020603050405020304" pitchFamily="18" charset="0"/>
              </a:rPr>
              <a:t>.</a:t>
            </a:r>
            <a:endParaRPr lang="en-GB"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028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760" y="298382"/>
            <a:ext cx="11579190" cy="6247864"/>
          </a:xfrm>
          <a:prstGeom prst="rect">
            <a:avLst/>
          </a:prstGeom>
          <a:noFill/>
        </p:spPr>
        <p:txBody>
          <a:bodyPr wrap="square" rtlCol="0">
            <a:spAutoFit/>
          </a:bodyPr>
          <a:lstStyle/>
          <a:p>
            <a:r>
              <a:rPr lang="en-GB" sz="4000" b="1" u="sng" dirty="0" smtClean="0">
                <a:latin typeface="Comic Sans MS" panose="030F0702030302020204" pitchFamily="66" charset="0"/>
              </a:rPr>
              <a:t>Comprehension Success 2</a:t>
            </a:r>
          </a:p>
          <a:p>
            <a:endParaRPr lang="en-GB" sz="4000" b="1" dirty="0" smtClean="0">
              <a:latin typeface="Comic Sans MS" panose="030F0702030302020204" pitchFamily="66" charset="0"/>
            </a:endParaRPr>
          </a:p>
          <a:p>
            <a:r>
              <a:rPr lang="en-GB" sz="4000" b="1" dirty="0" smtClean="0">
                <a:solidFill>
                  <a:schemeClr val="accent4">
                    <a:lumMod val="75000"/>
                  </a:schemeClr>
                </a:solidFill>
                <a:latin typeface="Comic Sans MS" panose="030F0702030302020204" pitchFamily="66" charset="0"/>
              </a:rPr>
              <a:t>Big Jim</a:t>
            </a:r>
            <a:endParaRPr lang="en-GB" sz="4000" b="1" dirty="0" smtClean="0">
              <a:solidFill>
                <a:schemeClr val="accent4">
                  <a:lumMod val="75000"/>
                </a:schemeClr>
              </a:solidFill>
              <a:latin typeface="Comic Sans MS" panose="030F0702030302020204" pitchFamily="66" charset="0"/>
            </a:endParaRPr>
          </a:p>
          <a:p>
            <a:r>
              <a:rPr lang="en-GB" sz="1400" b="1" dirty="0" smtClean="0">
                <a:solidFill>
                  <a:schemeClr val="accent4">
                    <a:lumMod val="75000"/>
                  </a:schemeClr>
                </a:solidFill>
                <a:latin typeface="Comic Sans MS" panose="030F0702030302020204" pitchFamily="66" charset="0"/>
              </a:rPr>
              <a:t>Page </a:t>
            </a:r>
            <a:r>
              <a:rPr lang="en-GB" sz="1400" b="1" dirty="0" smtClean="0">
                <a:solidFill>
                  <a:schemeClr val="accent4">
                    <a:lumMod val="75000"/>
                  </a:schemeClr>
                </a:solidFill>
                <a:latin typeface="Comic Sans MS" panose="030F0702030302020204" pitchFamily="66" charset="0"/>
              </a:rPr>
              <a:t>42</a:t>
            </a:r>
            <a:endParaRPr lang="en-GB" sz="1400" b="1" dirty="0" smtClean="0">
              <a:solidFill>
                <a:schemeClr val="accent4">
                  <a:lumMod val="75000"/>
                </a:schemeClr>
              </a:solidFill>
              <a:latin typeface="Comic Sans MS" panose="030F0702030302020204" pitchFamily="66" charset="0"/>
            </a:endParaRPr>
          </a:p>
          <a:p>
            <a:endParaRPr lang="en-GB" sz="2000" b="1" dirty="0" smtClean="0">
              <a:latin typeface="Comic Sans MS" panose="030F0702030302020204" pitchFamily="66" charset="0"/>
            </a:endParaRPr>
          </a:p>
          <a:p>
            <a:endParaRPr lang="en-GB" sz="2000" b="1" dirty="0" smtClean="0">
              <a:latin typeface="Comic Sans MS" panose="030F0702030302020204" pitchFamily="66" charset="0"/>
            </a:endParaRPr>
          </a:p>
          <a:p>
            <a:r>
              <a:rPr lang="en-GB" sz="2000" b="1" dirty="0" smtClean="0">
                <a:latin typeface="Comic Sans MS" panose="030F0702030302020204" pitchFamily="66" charset="0"/>
              </a:rPr>
              <a:t>Learning Intentions</a:t>
            </a:r>
          </a:p>
          <a:p>
            <a:endParaRPr lang="en-GB" sz="2000" b="1" dirty="0" smtClean="0">
              <a:latin typeface="Comic Sans MS" panose="030F0702030302020204" pitchFamily="66" charset="0"/>
            </a:endParaRPr>
          </a:p>
          <a:p>
            <a:pPr marL="285750" indent="-285750">
              <a:buFont typeface="Arial" panose="020B0604020202020204" pitchFamily="34" charset="0"/>
              <a:buChar char="•"/>
            </a:pPr>
            <a:r>
              <a:rPr lang="en-GB" dirty="0">
                <a:latin typeface="Comic Sans MS" panose="030F0702030302020204" pitchFamily="66" charset="0"/>
              </a:rPr>
              <a:t>I can listen, respond and react to texts discussing author’s craft, structures, vocabulary used and meaning conveyed</a:t>
            </a:r>
          </a:p>
          <a:p>
            <a:pPr marL="285750" lvl="0" indent="-285750">
              <a:buFont typeface="Arial" panose="020B0604020202020204" pitchFamily="34" charset="0"/>
              <a:buChar char="•"/>
            </a:pPr>
            <a:r>
              <a:rPr lang="en-GB" dirty="0" smtClean="0">
                <a:latin typeface="Comic Sans MS" panose="030F0702030302020204" pitchFamily="66" charset="0"/>
              </a:rPr>
              <a:t>I </a:t>
            </a:r>
            <a:r>
              <a:rPr lang="en-GB" dirty="0">
                <a:latin typeface="Comic Sans MS" panose="030F0702030302020204" pitchFamily="66" charset="0"/>
              </a:rPr>
              <a:t>can suggest alternative words which mean the same as those in the text. </a:t>
            </a:r>
          </a:p>
          <a:p>
            <a:pPr marL="285750" lvl="0" indent="-285750">
              <a:buFont typeface="Arial" panose="020B0604020202020204" pitchFamily="34" charset="0"/>
              <a:buChar char="•"/>
            </a:pPr>
            <a:r>
              <a:rPr lang="en-GB" dirty="0">
                <a:latin typeface="Comic Sans MS" panose="030F0702030302020204" pitchFamily="66" charset="0"/>
              </a:rPr>
              <a:t>I can summarise the main points from a text. </a:t>
            </a:r>
            <a:endParaRPr lang="en-GB" dirty="0" smtClean="0">
              <a:latin typeface="Comic Sans MS" panose="030F0702030302020204" pitchFamily="66" charset="0"/>
            </a:endParaRPr>
          </a:p>
          <a:p>
            <a:pPr lvl="0"/>
            <a:endParaRPr lang="en-GB" dirty="0" smtClean="0">
              <a:latin typeface="Comic Sans MS" panose="030F0702030302020204" pitchFamily="66" charset="0"/>
            </a:endParaRPr>
          </a:p>
          <a:p>
            <a:pPr lvl="0"/>
            <a:endParaRPr lang="en-GB" dirty="0">
              <a:latin typeface="Comic Sans MS" panose="030F0702030302020204" pitchFamily="66" charset="0"/>
            </a:endParaRPr>
          </a:p>
          <a:p>
            <a:pPr lvl="0"/>
            <a:r>
              <a:rPr lang="en-GB" dirty="0" smtClean="0">
                <a:latin typeface="Comic Sans MS" panose="030F0702030302020204" pitchFamily="66" charset="0"/>
              </a:rPr>
              <a:t>Please complete Section A and B before our Comprehension Lesson on Friday.  </a:t>
            </a:r>
            <a:endParaRPr lang="en-GB" dirty="0">
              <a:latin typeface="Comic Sans MS" panose="030F0702030302020204" pitchFamily="66" charset="0"/>
            </a:endParaRPr>
          </a:p>
          <a:p>
            <a:endParaRPr lang="en-GB" sz="2000" b="1" dirty="0">
              <a:latin typeface="Comic Sans MS" panose="030F0702030302020204" pitchFamily="66" charset="0"/>
            </a:endParaRPr>
          </a:p>
          <a:p>
            <a:endParaRPr lang="en-GB" sz="2000" b="1" dirty="0">
              <a:latin typeface="Comic Sans MS" panose="030F0702030302020204" pitchFamily="66" charset="0"/>
            </a:endParaRPr>
          </a:p>
          <a:p>
            <a:r>
              <a:rPr lang="en-GB" sz="2000" b="1" i="1" dirty="0" smtClean="0">
                <a:solidFill>
                  <a:srgbClr val="FF0000"/>
                </a:solidFill>
                <a:latin typeface="Comic Sans MS" panose="030F0702030302020204" pitchFamily="66" charset="0"/>
              </a:rPr>
              <a:t>Please </a:t>
            </a:r>
            <a:r>
              <a:rPr lang="en-GB" sz="2000" b="1" i="1" dirty="0">
                <a:solidFill>
                  <a:srgbClr val="FF0000"/>
                </a:solidFill>
                <a:latin typeface="Comic Sans MS" panose="030F0702030302020204" pitchFamily="66" charset="0"/>
              </a:rPr>
              <a:t>upload into Assignments</a:t>
            </a:r>
            <a:endParaRPr lang="en-GB" sz="2000" b="1" dirty="0">
              <a:latin typeface="Comic Sans MS" panose="030F0702030302020204" pitchFamily="66" charset="0"/>
            </a:endParaRPr>
          </a:p>
        </p:txBody>
      </p:sp>
    </p:spTree>
    <p:extLst>
      <p:ext uri="{BB962C8B-B14F-4D97-AF65-F5344CB8AC3E}">
        <p14:creationId xmlns:p14="http://schemas.microsoft.com/office/powerpoint/2010/main" val="29418031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760" y="269505"/>
            <a:ext cx="11579190" cy="5632311"/>
          </a:xfrm>
          <a:prstGeom prst="rect">
            <a:avLst/>
          </a:prstGeom>
          <a:noFill/>
        </p:spPr>
        <p:txBody>
          <a:bodyPr wrap="square" rtlCol="0">
            <a:spAutoFit/>
          </a:bodyPr>
          <a:lstStyle/>
          <a:p>
            <a:r>
              <a:rPr lang="en-GB" sz="4000" b="1" dirty="0" smtClean="0">
                <a:latin typeface="Comic Sans MS" panose="030F0702030302020204" pitchFamily="66" charset="0"/>
              </a:rPr>
              <a:t>WRITING </a:t>
            </a:r>
          </a:p>
          <a:p>
            <a:endParaRPr lang="en-GB" sz="4000" b="1" dirty="0" smtClean="0">
              <a:solidFill>
                <a:schemeClr val="accent4">
                  <a:lumMod val="75000"/>
                </a:schemeClr>
              </a:solidFill>
              <a:latin typeface="Comic Sans MS" panose="030F0702030302020204" pitchFamily="66" charset="0"/>
            </a:endParaRPr>
          </a:p>
          <a:p>
            <a:endParaRPr lang="en-GB" sz="2000" b="1" dirty="0">
              <a:latin typeface="Comic Sans MS" panose="030F0702030302020204" pitchFamily="66" charset="0"/>
            </a:endParaRPr>
          </a:p>
          <a:p>
            <a:r>
              <a:rPr lang="en-GB" sz="2000" b="1" u="sng" dirty="0" smtClean="0">
                <a:latin typeface="Comic Sans MS" panose="030F0702030302020204" pitchFamily="66" charset="0"/>
              </a:rPr>
              <a:t>Read over the story </a:t>
            </a:r>
            <a:r>
              <a:rPr lang="en-GB" sz="2000" b="1" u="sng" dirty="0">
                <a:solidFill>
                  <a:schemeClr val="accent4">
                    <a:lumMod val="75000"/>
                  </a:schemeClr>
                </a:solidFill>
                <a:latin typeface="Comic Sans MS" panose="030F0702030302020204" pitchFamily="66" charset="0"/>
              </a:rPr>
              <a:t>A Lion in the </a:t>
            </a:r>
            <a:r>
              <a:rPr lang="en-GB" sz="2000" b="1" u="sng" dirty="0" smtClean="0">
                <a:solidFill>
                  <a:schemeClr val="accent4">
                    <a:lumMod val="75000"/>
                  </a:schemeClr>
                </a:solidFill>
                <a:latin typeface="Comic Sans MS" panose="030F0702030302020204" pitchFamily="66" charset="0"/>
              </a:rPr>
              <a:t>Meadow </a:t>
            </a:r>
            <a:r>
              <a:rPr lang="en-GB" sz="2000" b="1" u="sng" dirty="0" smtClean="0">
                <a:latin typeface="Comic Sans MS" panose="030F0702030302020204" pitchFamily="66" charset="0"/>
              </a:rPr>
              <a:t>again.</a:t>
            </a:r>
          </a:p>
          <a:p>
            <a:endParaRPr lang="en-GB" sz="2000" b="1" dirty="0">
              <a:latin typeface="Comic Sans MS" panose="030F0702030302020204" pitchFamily="66" charset="0"/>
            </a:endParaRPr>
          </a:p>
          <a:p>
            <a:endParaRPr lang="en-GB" sz="2000" b="1" dirty="0" smtClean="0">
              <a:latin typeface="Comic Sans MS" panose="030F0702030302020204" pitchFamily="66" charset="0"/>
            </a:endParaRPr>
          </a:p>
          <a:p>
            <a:endParaRPr lang="en-GB" sz="2000" b="1" dirty="0">
              <a:latin typeface="Comic Sans MS" panose="030F0702030302020204" pitchFamily="66" charset="0"/>
            </a:endParaRPr>
          </a:p>
          <a:p>
            <a:endParaRPr lang="en-GB" sz="2000" b="1" dirty="0" smtClean="0">
              <a:latin typeface="Comic Sans MS" panose="030F0702030302020204" pitchFamily="66" charset="0"/>
            </a:endParaRPr>
          </a:p>
          <a:p>
            <a:endParaRPr lang="en-GB" sz="2000" b="1" dirty="0">
              <a:latin typeface="Comic Sans MS" panose="030F0702030302020204" pitchFamily="66" charset="0"/>
            </a:endParaRPr>
          </a:p>
          <a:p>
            <a:endParaRPr lang="en-GB" sz="2000" b="1" dirty="0">
              <a:latin typeface="Comic Sans MS" panose="030F0702030302020204" pitchFamily="66" charset="0"/>
            </a:endParaRPr>
          </a:p>
          <a:p>
            <a:r>
              <a:rPr lang="en-GB" sz="2000" b="1" dirty="0" smtClean="0">
                <a:latin typeface="Comic Sans MS" panose="030F0702030302020204" pitchFamily="66" charset="0"/>
              </a:rPr>
              <a:t>Task – Plan a story that you would like to come true.  Please go to Assignments and look at the guidance document.</a:t>
            </a:r>
          </a:p>
          <a:p>
            <a:endParaRPr lang="en-GB" sz="2000" b="1" dirty="0" smtClean="0">
              <a:latin typeface="Comic Sans MS" panose="030F0702030302020204" pitchFamily="66" charset="0"/>
            </a:endParaRPr>
          </a:p>
          <a:p>
            <a:endParaRPr lang="en-GB" sz="2000" b="1" dirty="0" smtClean="0">
              <a:latin typeface="Comic Sans MS" panose="030F0702030302020204" pitchFamily="66" charset="0"/>
            </a:endParaRPr>
          </a:p>
          <a:p>
            <a:endParaRPr lang="en-GB" sz="2000" b="1" dirty="0">
              <a:latin typeface="Comic Sans MS" panose="030F0702030302020204" pitchFamily="66" charset="0"/>
            </a:endParaRPr>
          </a:p>
          <a:p>
            <a:r>
              <a:rPr lang="en-GB" sz="2000" b="1" i="1" dirty="0" smtClean="0">
                <a:solidFill>
                  <a:srgbClr val="FF0000"/>
                </a:solidFill>
                <a:latin typeface="Comic Sans MS" panose="030F0702030302020204" pitchFamily="66" charset="0"/>
              </a:rPr>
              <a:t>Please </a:t>
            </a:r>
            <a:r>
              <a:rPr lang="en-GB" sz="2000" b="1" i="1" dirty="0">
                <a:solidFill>
                  <a:srgbClr val="FF0000"/>
                </a:solidFill>
                <a:latin typeface="Comic Sans MS" panose="030F0702030302020204" pitchFamily="66" charset="0"/>
              </a:rPr>
              <a:t>upload into Assignments</a:t>
            </a:r>
            <a:endParaRPr lang="en-GB" sz="2000" b="1" dirty="0">
              <a:latin typeface="Comic Sans MS" panose="030F0702030302020204" pitchFamily="66"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3148" y="555198"/>
            <a:ext cx="2447925" cy="186690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319302812"/>
              </p:ext>
            </p:extLst>
          </p:nvPr>
        </p:nvGraphicFramePr>
        <p:xfrm>
          <a:off x="510141" y="2449837"/>
          <a:ext cx="10515600" cy="1141413"/>
        </p:xfrm>
        <a:graphic>
          <a:graphicData uri="http://schemas.openxmlformats.org/drawingml/2006/table">
            <a:tbl>
              <a:tblPr>
                <a:tableStyleId>{5C22544A-7EE6-4342-B048-85BDC9FD1C3A}</a:tableStyleId>
              </a:tblPr>
              <a:tblGrid>
                <a:gridCol w="10515600">
                  <a:extLst>
                    <a:ext uri="{9D8B030D-6E8A-4147-A177-3AD203B41FA5}">
                      <a16:colId xmlns:a16="http://schemas.microsoft.com/office/drawing/2014/main" val="368271049"/>
                    </a:ext>
                  </a:extLst>
                </a:gridCol>
              </a:tblGrid>
              <a:tr h="976384">
                <a:tc>
                  <a:txBody>
                    <a:bodyPr/>
                    <a:lstStyle/>
                    <a:p>
                      <a:pPr marL="0" lvl="0" indent="0" algn="l">
                        <a:lnSpc>
                          <a:spcPct val="107000"/>
                        </a:lnSpc>
                        <a:spcAft>
                          <a:spcPts val="0"/>
                        </a:spcAft>
                        <a:buFont typeface="Comic Sans MS" panose="030F0702030302020204" pitchFamily="66" charset="0"/>
                        <a:buNone/>
                        <a:tabLst>
                          <a:tab pos="180340" algn="l"/>
                        </a:tabLst>
                      </a:pPr>
                      <a:r>
                        <a:rPr lang="en-GB" sz="1400" dirty="0" smtClean="0">
                          <a:effectLst/>
                          <a:latin typeface="Comic Sans MS" panose="030F0702030302020204" pitchFamily="66" charset="0"/>
                        </a:rPr>
                        <a:t>I can:</a:t>
                      </a:r>
                    </a:p>
                    <a:p>
                      <a:pPr marL="0" lvl="0" indent="0" algn="l">
                        <a:lnSpc>
                          <a:spcPct val="107000"/>
                        </a:lnSpc>
                        <a:spcAft>
                          <a:spcPts val="0"/>
                        </a:spcAft>
                        <a:buFont typeface="Comic Sans MS" panose="030F0702030302020204" pitchFamily="66" charset="0"/>
                        <a:buNone/>
                        <a:tabLst>
                          <a:tab pos="180340" algn="l"/>
                        </a:tabLst>
                      </a:pPr>
                      <a:r>
                        <a:rPr lang="en-GB" sz="1400" dirty="0" smtClean="0">
                          <a:effectLst/>
                          <a:latin typeface="Comic Sans MS" panose="030F0702030302020204" pitchFamily="66" charset="0"/>
                        </a:rPr>
                        <a:t>Develop </a:t>
                      </a:r>
                      <a:r>
                        <a:rPr lang="en-GB" sz="1400" dirty="0">
                          <a:effectLst/>
                          <a:latin typeface="Comic Sans MS" panose="030F0702030302020204" pitchFamily="66" charset="0"/>
                        </a:rPr>
                        <a:t>characters through their actions, feelings and </a:t>
                      </a:r>
                      <a:r>
                        <a:rPr lang="en-GB" sz="1400" dirty="0" smtClean="0">
                          <a:effectLst/>
                          <a:latin typeface="Comic Sans MS" panose="030F0702030302020204" pitchFamily="66" charset="0"/>
                        </a:rPr>
                        <a:t>dialogue.</a:t>
                      </a:r>
                    </a:p>
                    <a:p>
                      <a:pPr marL="0" lvl="0" indent="0" algn="l">
                        <a:lnSpc>
                          <a:spcPct val="107000"/>
                        </a:lnSpc>
                        <a:spcAft>
                          <a:spcPts val="0"/>
                        </a:spcAft>
                        <a:buFont typeface="Comic Sans MS" panose="030F0702030302020204" pitchFamily="66" charset="0"/>
                        <a:buNone/>
                        <a:tabLst>
                          <a:tab pos="180340" algn="l"/>
                        </a:tabLst>
                      </a:pPr>
                      <a:r>
                        <a:rPr lang="en-GB" sz="1400" dirty="0" smtClean="0">
                          <a:effectLst/>
                          <a:latin typeface="Comic Sans MS" panose="030F0702030302020204" pitchFamily="66" charset="0"/>
                        </a:rPr>
                        <a:t>Use interesting and descriptive language to describe the setting and convey the atmosphere.</a:t>
                      </a:r>
                    </a:p>
                    <a:p>
                      <a:pPr marL="0" lvl="0" indent="0" algn="l">
                        <a:lnSpc>
                          <a:spcPct val="107000"/>
                        </a:lnSpc>
                        <a:spcAft>
                          <a:spcPts val="0"/>
                        </a:spcAft>
                        <a:buFont typeface="Comic Sans MS" panose="030F0702030302020204" pitchFamily="66" charset="0"/>
                        <a:buNone/>
                        <a:tabLst/>
                      </a:pPr>
                      <a:r>
                        <a:rPr kumimoji="0" lang="en-GB" altLang="en-US" sz="1400" b="0" i="0" u="none" strike="noStrike" cap="none" normalizeH="0" baseline="0" dirty="0" smtClean="0">
                          <a:ln>
                            <a:noFill/>
                          </a:ln>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rPr>
                        <a:t>Use a variety of interesting openers to engage the reader</a:t>
                      </a:r>
                      <a:r>
                        <a:rPr kumimoji="0" lang="en-GB" altLang="en-US" sz="1400" b="0" i="0" u="none" strike="noStrike" cap="none" normalizeH="0" baseline="0" dirty="0" smtClean="0">
                          <a:ln>
                            <a:noFill/>
                          </a:ln>
                          <a:solidFill>
                            <a:schemeClr val="tx1"/>
                          </a:solidFill>
                          <a:effectLst/>
                        </a:rPr>
                        <a:t> </a:t>
                      </a:r>
                      <a:endParaRPr kumimoji="0" lang="en-GB" altLang="en-US" sz="1400" b="0" i="0" u="none" strike="noStrike" cap="none" normalizeH="0" baseline="0" dirty="0" smtClean="0">
                        <a:ln>
                          <a:noFill/>
                        </a:ln>
                        <a:solidFill>
                          <a:schemeClr val="tx1"/>
                        </a:solidFill>
                        <a:effectLst/>
                        <a:latin typeface="Arial" panose="020B0604020202020204" pitchFamily="34" charset="0"/>
                      </a:endParaRPr>
                    </a:p>
                    <a:p>
                      <a:pPr marL="180340" algn="l">
                        <a:lnSpc>
                          <a:spcPct val="107000"/>
                        </a:lnSpc>
                        <a:spcAft>
                          <a:spcPts val="0"/>
                        </a:spcAft>
                      </a:pPr>
                      <a:r>
                        <a:rPr lang="en-GB" sz="1400" dirty="0">
                          <a:effectLst/>
                          <a:latin typeface="Comic Sans MS" panose="030F0702030302020204" pitchFamily="66" charset="0"/>
                        </a:rPr>
                        <a:t> </a:t>
                      </a:r>
                      <a:endParaRPr lang="en-GB" sz="1400" dirty="0">
                        <a:effectLst/>
                        <a:latin typeface="Comic Sans MS" panose="030F0702030302020204" pitchFamily="66" charset="0"/>
                        <a:ea typeface="Calibri" panose="020F0502020204030204" pitchFamily="34" charset="0"/>
                        <a:cs typeface="Times New Roman" panose="02020603050405020304" pitchFamily="18" charset="0"/>
                      </a:endParaRPr>
                    </a:p>
                  </a:txBody>
                  <a:tcPr marL="114300" marR="114300" marT="0" marB="0"/>
                </a:tc>
                <a:extLst>
                  <a:ext uri="{0D108BD9-81ED-4DB2-BD59-A6C34878D82A}">
                    <a16:rowId xmlns:a16="http://schemas.microsoft.com/office/drawing/2014/main" val="2645427806"/>
                  </a:ext>
                </a:extLst>
              </a:tr>
            </a:tbl>
          </a:graphicData>
        </a:graphic>
      </p:graphicFrame>
    </p:spTree>
    <p:extLst>
      <p:ext uri="{BB962C8B-B14F-4D97-AF65-F5344CB8AC3E}">
        <p14:creationId xmlns:p14="http://schemas.microsoft.com/office/powerpoint/2010/main" val="3326850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92197773"/>
              </p:ext>
            </p:extLst>
          </p:nvPr>
        </p:nvGraphicFramePr>
        <p:xfrm>
          <a:off x="629920" y="0"/>
          <a:ext cx="11308080" cy="7150608"/>
        </p:xfrm>
        <a:graphic>
          <a:graphicData uri="http://schemas.openxmlformats.org/drawingml/2006/table">
            <a:tbl>
              <a:tblPr firstRow="1" firstCol="1" bandRow="1" bandCol="1">
                <a:tableStyleId>{5C22544A-7EE6-4342-B048-85BDC9FD1C3A}</a:tableStyleId>
              </a:tblPr>
              <a:tblGrid>
                <a:gridCol w="11308080">
                  <a:extLst>
                    <a:ext uri="{9D8B030D-6E8A-4147-A177-3AD203B41FA5}">
                      <a16:colId xmlns:a16="http://schemas.microsoft.com/office/drawing/2014/main" val="1802525195"/>
                    </a:ext>
                  </a:extLst>
                </a:gridCol>
              </a:tblGrid>
              <a:tr h="224925">
                <a:tc>
                  <a:txBody>
                    <a:bodyPr/>
                    <a:lstStyle/>
                    <a:p>
                      <a:pPr algn="l">
                        <a:lnSpc>
                          <a:spcPct val="115000"/>
                        </a:lnSpc>
                        <a:spcAft>
                          <a:spcPts val="0"/>
                        </a:spcAft>
                      </a:pPr>
                      <a:r>
                        <a:rPr lang="en-US" sz="2400" b="0" kern="1400" dirty="0">
                          <a:solidFill>
                            <a:schemeClr val="tx1"/>
                          </a:solidFill>
                          <a:effectLst/>
                          <a:latin typeface="Comic Sans MS" panose="030F0702030302020204" pitchFamily="66" charset="0"/>
                        </a:rPr>
                        <a:t>CORE WRITING TARGETS</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312188506"/>
                  </a:ext>
                </a:extLst>
              </a:tr>
              <a:tr h="302694">
                <a:tc>
                  <a:txBody>
                    <a:bodyPr/>
                    <a:lstStyle/>
                    <a:p>
                      <a:pPr algn="l">
                        <a:lnSpc>
                          <a:spcPct val="115000"/>
                        </a:lnSpc>
                        <a:spcAft>
                          <a:spcPts val="0"/>
                        </a:spcAft>
                      </a:pPr>
                      <a:r>
                        <a:rPr lang="en-US" sz="2400" b="0" kern="1400" dirty="0">
                          <a:solidFill>
                            <a:schemeClr val="tx1"/>
                          </a:solidFill>
                          <a:effectLst/>
                          <a:latin typeface="Comic Sans MS" panose="030F0702030302020204" pitchFamily="66" charset="0"/>
                        </a:rPr>
                        <a:t>These are your targets for all types of writing!</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161188472"/>
                  </a:ext>
                </a:extLst>
              </a:tr>
              <a:tr h="1349548">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A word about spelling.  When writing your first draft I would recommend that you check your spelling after you have finished your text. This will allow your story to flow.  When you have finished take time to check that have used your spelling rules and strategies for all common words.  You should use a dictionary for more challenging words. </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3908270377"/>
                  </a:ext>
                </a:extLst>
              </a:tr>
              <a:tr h="674774">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Confidently and accurately use capital letters, full stops, commas, inverted commas, exclamation marks, question marks and/or apostrophes.</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331684986"/>
                  </a:ext>
                </a:extLst>
              </a:tr>
              <a:tr h="224925">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Use sentences of different lengths and complexity.</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816782870"/>
                  </a:ext>
                </a:extLst>
              </a:tr>
              <a:tr h="224925">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Use challenging vocabulary for description and openers.</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781228591"/>
                  </a:ext>
                </a:extLst>
              </a:tr>
              <a:tr h="449849">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Ensure sentences are grammatically accurate, nouns, verbs and tenses agree.</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446537677"/>
                  </a:ext>
                </a:extLst>
              </a:tr>
              <a:tr h="224925">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Accurately use paragraphs to separate ideas/events.</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625210083"/>
                  </a:ext>
                </a:extLst>
              </a:tr>
              <a:tr h="224925">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Proof read and edit writing accurately. </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2881854302"/>
                  </a:ext>
                </a:extLst>
              </a:tr>
              <a:tr h="449849">
                <a:tc>
                  <a:txBody>
                    <a:bodyPr/>
                    <a:lstStyle/>
                    <a:p>
                      <a:pPr marL="342900" lvl="0" indent="-342900" algn="l">
                        <a:lnSpc>
                          <a:spcPct val="115000"/>
                        </a:lnSpc>
                        <a:spcAft>
                          <a:spcPts val="0"/>
                        </a:spcAft>
                        <a:buFont typeface="Symbol" panose="05050102010706020507" pitchFamily="18" charset="2"/>
                        <a:buChar char=""/>
                        <a:tabLst>
                          <a:tab pos="457200" algn="l"/>
                        </a:tabLst>
                      </a:pPr>
                      <a:r>
                        <a:rPr lang="en-US" sz="2400" b="0" kern="1400" dirty="0">
                          <a:solidFill>
                            <a:schemeClr val="tx1"/>
                          </a:solidFill>
                          <a:effectLst/>
                          <a:latin typeface="Comic Sans MS" panose="030F0702030302020204" pitchFamily="66" charset="0"/>
                        </a:rPr>
                        <a:t>Use linked, legible handwriting to present work attractively using correct forms of layout.</a:t>
                      </a:r>
                      <a:endParaRPr lang="en-GB" sz="2400" b="0" kern="14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62867" marR="62867" marT="0" marB="0">
                    <a:noFill/>
                  </a:tcPr>
                </a:tc>
                <a:extLst>
                  <a:ext uri="{0D108BD9-81ED-4DB2-BD59-A6C34878D82A}">
                    <a16:rowId xmlns:a16="http://schemas.microsoft.com/office/drawing/2014/main" val="1290360632"/>
                  </a:ext>
                </a:extLst>
              </a:tr>
            </a:tbl>
          </a:graphicData>
        </a:graphic>
      </p:graphicFrame>
    </p:spTree>
    <p:extLst>
      <p:ext uri="{BB962C8B-B14F-4D97-AF65-F5344CB8AC3E}">
        <p14:creationId xmlns:p14="http://schemas.microsoft.com/office/powerpoint/2010/main" val="3683580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hlinkClick r:id="rId2"/>
          </p:cNvPr>
          <p:cNvSpPr txBox="1"/>
          <p:nvPr/>
        </p:nvSpPr>
        <p:spPr>
          <a:xfrm>
            <a:off x="229132" y="1240221"/>
            <a:ext cx="9310255" cy="5940088"/>
          </a:xfrm>
          <a:prstGeom prst="rect">
            <a:avLst/>
          </a:prstGeom>
          <a:noFill/>
        </p:spPr>
        <p:txBody>
          <a:bodyPr wrap="square" rtlCol="0">
            <a:spAutoFit/>
          </a:bodyPr>
          <a:lstStyle/>
          <a:p>
            <a:r>
              <a:rPr lang="en-GB" sz="4400" b="1" dirty="0" smtClean="0">
                <a:solidFill>
                  <a:srgbClr val="0070C0"/>
                </a:solidFill>
                <a:latin typeface="Comic Sans MS" panose="030F0702030302020204" pitchFamily="66" charset="0"/>
              </a:rPr>
              <a:t>FRENCH</a:t>
            </a:r>
          </a:p>
          <a:p>
            <a:endParaRPr lang="en-GB" sz="4400" b="1" dirty="0" smtClean="0">
              <a:solidFill>
                <a:srgbClr val="FF0000"/>
              </a:solidFill>
              <a:latin typeface="Comic Sans MS" panose="030F0702030302020204" pitchFamily="66" charset="0"/>
            </a:endParaRPr>
          </a:p>
          <a:p>
            <a:r>
              <a:rPr lang="en-GB" sz="4400" b="1" dirty="0">
                <a:solidFill>
                  <a:srgbClr val="FF0000"/>
                </a:solidFill>
                <a:latin typeface="Comic Sans MS" panose="030F0702030302020204" pitchFamily="66" charset="0"/>
                <a:hlinkClick r:id="rId2"/>
              </a:rPr>
              <a:t>https://</a:t>
            </a:r>
            <a:r>
              <a:rPr lang="en-GB" sz="4400" b="1" dirty="0" smtClean="0">
                <a:solidFill>
                  <a:srgbClr val="FF0000"/>
                </a:solidFill>
                <a:latin typeface="Comic Sans MS" panose="030F0702030302020204" pitchFamily="66" charset="0"/>
                <a:hlinkClick r:id="rId2"/>
              </a:rPr>
              <a:t>sway.office.com/b0XFk8Vq5ISPr1Eh?ref=Link</a:t>
            </a:r>
            <a:endParaRPr lang="en-GB" sz="4400" b="1" dirty="0" smtClean="0">
              <a:solidFill>
                <a:srgbClr val="FF0000"/>
              </a:solidFill>
              <a:latin typeface="Comic Sans MS" panose="030F0702030302020204" pitchFamily="66" charset="0"/>
            </a:endParaRPr>
          </a:p>
          <a:p>
            <a:endParaRPr lang="en-GB" sz="4400" b="1" dirty="0">
              <a:solidFill>
                <a:srgbClr val="FF0000"/>
              </a:solidFill>
              <a:latin typeface="Comic Sans MS" panose="030F0702030302020204" pitchFamily="66" charset="0"/>
            </a:endParaRPr>
          </a:p>
          <a:p>
            <a:endParaRPr lang="en-GB" sz="4400" b="1" dirty="0" smtClean="0">
              <a:solidFill>
                <a:srgbClr val="FF0000"/>
              </a:solidFill>
              <a:latin typeface="Comic Sans MS" panose="030F0702030302020204" pitchFamily="66" charset="0"/>
            </a:endParaRPr>
          </a:p>
          <a:p>
            <a:r>
              <a:rPr lang="en-GB" sz="2400" b="1" dirty="0" smtClean="0">
                <a:latin typeface="Comic Sans MS" panose="030F0702030302020204" pitchFamily="66" charset="0"/>
              </a:rPr>
              <a:t>Please watch this lesson on Thursday morning at 09:30,</a:t>
            </a:r>
          </a:p>
          <a:p>
            <a:r>
              <a:rPr lang="en-GB" sz="2400" b="1" dirty="0">
                <a:latin typeface="Comic Sans MS" panose="030F0702030302020204" pitchFamily="66" charset="0"/>
              </a:rPr>
              <a:t>t</a:t>
            </a:r>
            <a:r>
              <a:rPr lang="en-GB" sz="2400" b="1" dirty="0" smtClean="0">
                <a:latin typeface="Comic Sans MS" panose="030F0702030302020204" pitchFamily="66" charset="0"/>
              </a:rPr>
              <a:t>hen in Posts, write down one thing you learned </a:t>
            </a:r>
          </a:p>
          <a:p>
            <a:r>
              <a:rPr lang="en-GB" sz="2400" b="1" dirty="0">
                <a:latin typeface="Comic Sans MS" panose="030F0702030302020204" pitchFamily="66" charset="0"/>
              </a:rPr>
              <a:t>f</a:t>
            </a:r>
            <a:r>
              <a:rPr lang="en-GB" sz="2400" b="1" dirty="0" smtClean="0">
                <a:latin typeface="Comic Sans MS" panose="030F0702030302020204" pitchFamily="66" charset="0"/>
              </a:rPr>
              <a:t>rom Madame Gordon’s lesson.</a:t>
            </a:r>
          </a:p>
          <a:p>
            <a:r>
              <a:rPr lang="en-GB" sz="4400" b="1" dirty="0" smtClean="0">
                <a:solidFill>
                  <a:srgbClr val="FF0000"/>
                </a:solidFill>
                <a:latin typeface="Comic Sans MS" panose="030F0702030302020204" pitchFamily="66" charset="0"/>
              </a:rPr>
              <a:t> </a:t>
            </a:r>
            <a:endParaRPr lang="en-GB" sz="4400" b="1" dirty="0">
              <a:solidFill>
                <a:srgbClr val="FF0000"/>
              </a:solidFill>
              <a:latin typeface="Comic Sans MS" panose="030F0702030302020204" pitchFamily="66" charset="0"/>
            </a:endParaRPr>
          </a:p>
        </p:txBody>
      </p:sp>
      <p:pic>
        <p:nvPicPr>
          <p:cNvPr id="3" name="Picture 2" descr="Flag of France, Undated | The famed &quot;French Tricolo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8505" y="3495430"/>
            <a:ext cx="3181872" cy="2516910"/>
          </a:xfrm>
          <a:prstGeom prst="rect">
            <a:avLst/>
          </a:prstGeom>
        </p:spPr>
      </p:pic>
    </p:spTree>
    <p:extLst>
      <p:ext uri="{BB962C8B-B14F-4D97-AF65-F5344CB8AC3E}">
        <p14:creationId xmlns:p14="http://schemas.microsoft.com/office/powerpoint/2010/main" val="2108970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Comic Sans MS" panose="030F0702030302020204" pitchFamily="66" charset="0"/>
              </a:rPr>
              <a:t>FIRST MINISTER’S READING CHALLENGE</a:t>
            </a:r>
          </a:p>
        </p:txBody>
      </p:sp>
      <p:graphicFrame>
        <p:nvGraphicFramePr>
          <p:cNvPr id="4" name="Content Placeholder 3">
            <a:hlinkClick r:id="" action="ppaction://ole?verb=0"/>
          </p:cNvPr>
          <p:cNvGraphicFramePr>
            <a:graphicFrameLocks noGrp="1" noChangeAspect="1"/>
          </p:cNvGraphicFramePr>
          <p:nvPr>
            <p:ph idx="1"/>
            <p:extLst>
              <p:ext uri="{D42A27DB-BD31-4B8C-83A1-F6EECF244321}">
                <p14:modId xmlns:p14="http://schemas.microsoft.com/office/powerpoint/2010/main" val="445508525"/>
              </p:ext>
            </p:extLst>
          </p:nvPr>
        </p:nvGraphicFramePr>
        <p:xfrm>
          <a:off x="4708525" y="2033588"/>
          <a:ext cx="2774950" cy="3937000"/>
        </p:xfrm>
        <a:graphic>
          <a:graphicData uri="http://schemas.openxmlformats.org/presentationml/2006/ole">
            <mc:AlternateContent xmlns:mc="http://schemas.openxmlformats.org/markup-compatibility/2006">
              <mc:Choice xmlns:v="urn:schemas-microsoft-com:vml" Requires="v">
                <p:oleObj spid="_x0000_s5191" name="Presentation" r:id="rId3" imgW="2774880" imgH="3936960" progId="PowerPoint.Show.12">
                  <p:embed/>
                </p:oleObj>
              </mc:Choice>
              <mc:Fallback>
                <p:oleObj name="Presentation" r:id="rId3" imgW="2774880" imgH="3936960" progId="PowerPoint.Show.12">
                  <p:embed/>
                  <p:pic>
                    <p:nvPicPr>
                      <p:cNvPr id="0" name=""/>
                      <p:cNvPicPr/>
                      <p:nvPr/>
                    </p:nvPicPr>
                    <p:blipFill>
                      <a:blip r:embed="rId4"/>
                      <a:stretch>
                        <a:fillRect/>
                      </a:stretch>
                    </p:blipFill>
                    <p:spPr>
                      <a:xfrm>
                        <a:off x="4708525" y="2033588"/>
                        <a:ext cx="2774950" cy="3937000"/>
                      </a:xfrm>
                      <a:prstGeom prst="rect">
                        <a:avLst/>
                      </a:prstGeom>
                    </p:spPr>
                  </p:pic>
                </p:oleObj>
              </mc:Fallback>
            </mc:AlternateContent>
          </a:graphicData>
        </a:graphic>
      </p:graphicFrame>
      <p:sp>
        <p:nvSpPr>
          <p:cNvPr id="3" name="TextBox 2"/>
          <p:cNvSpPr txBox="1"/>
          <p:nvPr/>
        </p:nvSpPr>
        <p:spPr>
          <a:xfrm>
            <a:off x="7915564" y="3078758"/>
            <a:ext cx="3529171" cy="923330"/>
          </a:xfrm>
          <a:prstGeom prst="rect">
            <a:avLst/>
          </a:prstGeom>
          <a:noFill/>
        </p:spPr>
        <p:txBody>
          <a:bodyPr wrap="none" rtlCol="0">
            <a:spAutoFit/>
          </a:bodyPr>
          <a:lstStyle/>
          <a:p>
            <a:r>
              <a:rPr lang="en-GB" dirty="0" smtClean="0"/>
              <a:t>Click on this page.</a:t>
            </a:r>
          </a:p>
          <a:p>
            <a:endParaRPr lang="en-GB" dirty="0"/>
          </a:p>
          <a:p>
            <a:r>
              <a:rPr lang="en-GB" dirty="0" smtClean="0"/>
              <a:t>Remember to fill out your passport.</a:t>
            </a:r>
            <a:endParaRPr lang="en-GB" dirty="0"/>
          </a:p>
        </p:txBody>
      </p:sp>
    </p:spTree>
    <p:extLst>
      <p:ext uri="{BB962C8B-B14F-4D97-AF65-F5344CB8AC3E}">
        <p14:creationId xmlns:p14="http://schemas.microsoft.com/office/powerpoint/2010/main" val="3091058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1215CD17B52047BFFC96820279097E" ma:contentTypeVersion="7" ma:contentTypeDescription="Create a new document." ma:contentTypeScope="" ma:versionID="d144fa6156ebc4effbe6280917d5f355">
  <xsd:schema xmlns:xsd="http://www.w3.org/2001/XMLSchema" xmlns:xs="http://www.w3.org/2001/XMLSchema" xmlns:p="http://schemas.microsoft.com/office/2006/metadata/properties" xmlns:ns2="e4988da5-66e0-4896-b4a0-e2243135dd89" targetNamespace="http://schemas.microsoft.com/office/2006/metadata/properties" ma:root="true" ma:fieldsID="8111e9333a0419b34ebe6a4e5cf56b31" ns2:_="">
    <xsd:import namespace="e4988da5-66e0-4896-b4a0-e2243135dd8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988da5-66e0-4896-b4a0-e2243135dd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DA6E795-F1BE-4AC2-8DDD-A8D3D7CFDE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988da5-66e0-4896-b4a0-e2243135dd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4CBDECC-387F-491D-9B56-0A8929294915}">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e4988da5-66e0-4896-b4a0-e2243135dd89"/>
    <ds:schemaRef ds:uri="http://www.w3.org/XML/1998/namespace"/>
    <ds:schemaRef ds:uri="http://purl.org/dc/dcmitype/"/>
  </ds:schemaRefs>
</ds:datastoreItem>
</file>

<file path=customXml/itemProps3.xml><?xml version="1.0" encoding="utf-8"?>
<ds:datastoreItem xmlns:ds="http://schemas.openxmlformats.org/officeDocument/2006/customXml" ds:itemID="{C1C08275-5A1C-4577-B482-B5574F575E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2952</TotalTime>
  <Words>1218</Words>
  <Application>Microsoft Office PowerPoint</Application>
  <PresentationFormat>Widescreen</PresentationFormat>
  <Paragraphs>371</Paragraphs>
  <Slides>22</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22</vt:i4>
      </vt:variant>
    </vt:vector>
  </HeadingPairs>
  <TitlesOfParts>
    <vt:vector size="33" baseType="lpstr">
      <vt:lpstr>Arial</vt:lpstr>
      <vt:lpstr>Calibri</vt:lpstr>
      <vt:lpstr>Calibri Light</vt:lpstr>
      <vt:lpstr>Comic Sans MS</vt:lpstr>
      <vt:lpstr>open-sans</vt:lpstr>
      <vt:lpstr>Symbol</vt:lpstr>
      <vt:lpstr>Times New Roman</vt:lpstr>
      <vt:lpstr>Office Theme</vt:lpstr>
      <vt:lpstr>Document</vt:lpstr>
      <vt:lpstr>Presentation</vt:lpstr>
      <vt:lpstr>Acrobat Document</vt:lpstr>
      <vt:lpstr>     Linlithgow Bridge Primary School    P5 REMOTE LEARNING  WEEKLY DIARY   w/c 8th February 2021   </vt:lpstr>
      <vt:lpstr> ONLINE LESSONS  for week commencing 8th February 2021                                                       </vt:lpstr>
      <vt:lpstr> </vt:lpstr>
      <vt:lpstr>GRAMMAR AND PUNCTUATION  </vt:lpstr>
      <vt:lpstr>PowerPoint Presentation</vt:lpstr>
      <vt:lpstr>PowerPoint Presentation</vt:lpstr>
      <vt:lpstr>PowerPoint Presentation</vt:lpstr>
      <vt:lpstr>PowerPoint Presentation</vt:lpstr>
      <vt:lpstr>FIRST MINISTER’S READING CHALLENGE</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 Lothian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P5 weekly diary  week commencing 11.01.21</dc:title>
  <dc:creator>Mrs Peters</dc:creator>
  <cp:lastModifiedBy>Mrs Peters</cp:lastModifiedBy>
  <cp:revision>200</cp:revision>
  <cp:lastPrinted>2021-01-27T10:28:35Z</cp:lastPrinted>
  <dcterms:created xsi:type="dcterms:W3CDTF">2021-01-08T18:04:58Z</dcterms:created>
  <dcterms:modified xsi:type="dcterms:W3CDTF">2021-02-08T10:21:04Z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0x010100F11215CD17B52047BFFC96820279097E</vt:lpwstr>
  </property>
</Properties>
</file>