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6" r:id="rId4"/>
  </p:sldMasterIdLst>
  <p:notesMasterIdLst>
    <p:notesMasterId r:id="rId27"/>
  </p:notesMasterIdLst>
  <p:sldIdLst>
    <p:sldId id="290" r:id="rId5"/>
    <p:sldId id="281" r:id="rId6"/>
    <p:sldId id="287" r:id="rId7"/>
    <p:sldId id="260" r:id="rId8"/>
    <p:sldId id="272" r:id="rId9"/>
    <p:sldId id="257" r:id="rId10"/>
    <p:sldId id="259" r:id="rId11"/>
    <p:sldId id="270" r:id="rId12"/>
    <p:sldId id="261" r:id="rId13"/>
    <p:sldId id="288" r:id="rId14"/>
    <p:sldId id="271" r:id="rId15"/>
    <p:sldId id="286" r:id="rId16"/>
    <p:sldId id="291" r:id="rId17"/>
    <p:sldId id="292" r:id="rId18"/>
    <p:sldId id="295" r:id="rId19"/>
    <p:sldId id="296" r:id="rId20"/>
    <p:sldId id="279" r:id="rId21"/>
    <p:sldId id="297" r:id="rId22"/>
    <p:sldId id="300" r:id="rId23"/>
    <p:sldId id="301" r:id="rId24"/>
    <p:sldId id="283" r:id="rId25"/>
    <p:sldId id="26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9FB"/>
    <a:srgbClr val="90F4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12E5D5-083E-4849-AC72-897406BDB6A6}" v="19" dt="2021-01-13T08:30:30.578"/>
    <p1510:client id="{7D77B647-A356-4729-94F2-C28C774B745C}" v="297" dt="2021-01-13T08:16:39.5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Peters" userId="S::wljane.peters@glow.sch.uk::8483e8a8-2af4-4994-9b28-b301c9ce7e9c" providerId="AD" clId="Web-{7A12E5D5-083E-4849-AC72-897406BDB6A6}"/>
    <pc:docChg chg="modSld">
      <pc:chgData name="Mrs Peters" userId="S::wljane.peters@glow.sch.uk::8483e8a8-2af4-4994-9b28-b301c9ce7e9c" providerId="AD" clId="Web-{7A12E5D5-083E-4849-AC72-897406BDB6A6}" dt="2021-01-13T08:30:30.172" v="8" actId="20577"/>
      <pc:docMkLst>
        <pc:docMk/>
      </pc:docMkLst>
      <pc:sldChg chg="modSp">
        <pc:chgData name="Mrs Peters" userId="S::wljane.peters@glow.sch.uk::8483e8a8-2af4-4994-9b28-b301c9ce7e9c" providerId="AD" clId="Web-{7A12E5D5-083E-4849-AC72-897406BDB6A6}" dt="2021-01-13T08:30:30.172" v="8" actId="20577"/>
        <pc:sldMkLst>
          <pc:docMk/>
          <pc:sldMk cId="1532722742" sldId="259"/>
        </pc:sldMkLst>
        <pc:spChg chg="mod">
          <ac:chgData name="Mrs Peters" userId="S::wljane.peters@glow.sch.uk::8483e8a8-2af4-4994-9b28-b301c9ce7e9c" providerId="AD" clId="Web-{7A12E5D5-083E-4849-AC72-897406BDB6A6}" dt="2021-01-13T08:30:30.172" v="8" actId="20577"/>
          <ac:spMkLst>
            <pc:docMk/>
            <pc:sldMk cId="1532722742" sldId="259"/>
            <ac:spMk id="3" creationId="{00000000-0000-0000-0000-000000000000}"/>
          </ac:spMkLst>
        </pc:spChg>
      </pc:sldChg>
    </pc:docChg>
  </pc:docChgLst>
  <pc:docChgLst>
    <pc:chgData name="Mrs Peters" userId="S::wljane.peters@glow.sch.uk::8483e8a8-2af4-4994-9b28-b301c9ce7e9c" providerId="AD" clId="Web-{7D77B647-A356-4729-94F2-C28C774B745C}"/>
    <pc:docChg chg="modSld">
      <pc:chgData name="Mrs Peters" userId="S::wljane.peters@glow.sch.uk::8483e8a8-2af4-4994-9b28-b301c9ce7e9c" providerId="AD" clId="Web-{7D77B647-A356-4729-94F2-C28C774B745C}" dt="2021-01-13T08:16:39.573" v="149" actId="20577"/>
      <pc:docMkLst>
        <pc:docMk/>
      </pc:docMkLst>
      <pc:sldChg chg="modSp">
        <pc:chgData name="Mrs Peters" userId="S::wljane.peters@glow.sch.uk::8483e8a8-2af4-4994-9b28-b301c9ce7e9c" providerId="AD" clId="Web-{7D77B647-A356-4729-94F2-C28C774B745C}" dt="2021-01-13T08:16:39.573" v="149" actId="20577"/>
        <pc:sldMkLst>
          <pc:docMk/>
          <pc:sldMk cId="2016835503" sldId="282"/>
        </pc:sldMkLst>
        <pc:spChg chg="mod">
          <ac:chgData name="Mrs Peters" userId="S::wljane.peters@glow.sch.uk::8483e8a8-2af4-4994-9b28-b301c9ce7e9c" providerId="AD" clId="Web-{7D77B647-A356-4729-94F2-C28C774B745C}" dt="2021-01-13T08:16:39.573" v="149" actId="20577"/>
          <ac:spMkLst>
            <pc:docMk/>
            <pc:sldMk cId="2016835503" sldId="282"/>
            <ac:spMk id="3"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CAA0D5-3F2C-4549-AA10-C008141A7ADA}" type="datetimeFigureOut">
              <a:rPr lang="en-GB" smtClean="0"/>
              <a:t>17/01/2021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4988C-B490-48AA-8F3A-CF93C961E3C6}" type="slidenum">
              <a:rPr lang="en-GB" smtClean="0"/>
              <a:t>‹#›</a:t>
            </a:fld>
            <a:endParaRPr lang="en-GB"/>
          </a:p>
        </p:txBody>
      </p:sp>
    </p:spTree>
    <p:extLst>
      <p:ext uri="{BB962C8B-B14F-4D97-AF65-F5344CB8AC3E}">
        <p14:creationId xmlns:p14="http://schemas.microsoft.com/office/powerpoint/2010/main" val="3357389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AB2255-0093-4A29-9F64-A97048BFB2B5}" type="slidenum">
              <a:rPr lang="en-GB" smtClean="0"/>
              <a:t>1</a:t>
            </a:fld>
            <a:endParaRPr lang="en-GB" dirty="0"/>
          </a:p>
        </p:txBody>
      </p:sp>
    </p:spTree>
    <p:extLst>
      <p:ext uri="{BB962C8B-B14F-4D97-AF65-F5344CB8AC3E}">
        <p14:creationId xmlns:p14="http://schemas.microsoft.com/office/powerpoint/2010/main" val="3363522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009645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91937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720894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02967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594536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373897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1/17/2021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67266795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1/17/2021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447637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1/17/2021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218879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12828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235973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0EA64-D806-43AC-9DF2-F8C432F32B4C}" type="datetimeFigureOut">
              <a:rPr lang="en-US" smtClean="0"/>
              <a:t>1/17/2021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805474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drive.google.com/file/d/1T3KK9zjy0k2eiZs70FjQRfGJxI6KfFjB/view?usp=sharing" TargetMode="Externa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rs%20Bell's%20Challeng_files/Active-Fun-Challenge-2021.pdf"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fischymusic" TargetMode="External"/><Relationship Id="rId2" Type="http://schemas.openxmlformats.org/officeDocument/2006/relationships/hyperlink" Target="https://www.fischy.com/lockdownadvice"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facebook.com/991047234270921/posts/4879488632093409/?d=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senhub.co.uk/daily-brain-warmers"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wordsmyth.net/?level=2&amp;ent=Dictionar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kids.britannica.com/kids/article/Caribbean-Sea/352913"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6855" y="3152604"/>
            <a:ext cx="7449045" cy="1729212"/>
          </a:xfrm>
        </p:spPr>
        <p:txBody>
          <a:bodyPr>
            <a:normAutofit fontScale="90000"/>
          </a:bodyPr>
          <a:lstStyle/>
          <a:p>
            <a:pPr algn="l"/>
            <a:r>
              <a:rPr lang="en-GB" sz="4400" dirty="0" smtClean="0"/>
              <a:t/>
            </a:r>
            <a:br>
              <a:rPr lang="en-GB" sz="4400" dirty="0" smtClean="0"/>
            </a:br>
            <a:r>
              <a:rPr lang="en-GB" sz="4400" dirty="0"/>
              <a:t/>
            </a:r>
            <a:br>
              <a:rPr lang="en-GB" sz="4400" dirty="0"/>
            </a:br>
            <a:r>
              <a:rPr lang="en-GB" sz="4400" dirty="0" smtClean="0"/>
              <a:t/>
            </a:r>
            <a:br>
              <a:rPr lang="en-GB" sz="4400" dirty="0" smtClean="0"/>
            </a:br>
            <a:r>
              <a:rPr lang="en-GB" sz="4400" dirty="0"/>
              <a:t/>
            </a:r>
            <a:br>
              <a:rPr lang="en-GB" sz="4400" dirty="0"/>
            </a:br>
            <a:r>
              <a:rPr lang="en-GB" sz="4400" dirty="0" smtClean="0"/>
              <a:t/>
            </a:r>
            <a:br>
              <a:rPr lang="en-GB" sz="4400" dirty="0" smtClean="0"/>
            </a:br>
            <a:r>
              <a:rPr lang="en-GB" sz="4000" dirty="0" smtClean="0">
                <a:latin typeface="Comic Sans MS" panose="030F0702030302020204" pitchFamily="66" charset="0"/>
              </a:rPr>
              <a:t>Linlithgow Bridge Primary School  </a:t>
            </a:r>
            <a:r>
              <a:rPr lang="en-GB" sz="4400" dirty="0" smtClean="0">
                <a:latin typeface="Comic Sans MS" panose="030F0702030302020204" pitchFamily="66" charset="0"/>
              </a:rPr>
              <a:t/>
            </a:r>
            <a:br>
              <a:rPr lang="en-GB" sz="4400" dirty="0" smtClean="0">
                <a:latin typeface="Comic Sans MS" panose="030F0702030302020204" pitchFamily="66" charset="0"/>
              </a:rPr>
            </a:br>
            <a:r>
              <a:rPr lang="en-GB" sz="4400" dirty="0" smtClean="0">
                <a:latin typeface="Comic Sans MS" panose="030F0702030302020204" pitchFamily="66" charset="0"/>
              </a:rPr>
              <a:t/>
            </a:r>
            <a:br>
              <a:rPr lang="en-GB" sz="4400" dirty="0" smtClean="0">
                <a:latin typeface="Comic Sans MS" panose="030F0702030302020204" pitchFamily="66" charset="0"/>
              </a:rPr>
            </a:br>
            <a:r>
              <a:rPr lang="en-GB" sz="2200" dirty="0" smtClean="0">
                <a:latin typeface="Comic Sans MS" panose="030F0702030302020204" pitchFamily="66" charset="0"/>
              </a:rPr>
              <a:t>P5 REMOTE LEARNING</a:t>
            </a:r>
            <a:r>
              <a:rPr lang="en-GB" sz="4400" dirty="0" smtClean="0">
                <a:latin typeface="Comic Sans MS" panose="030F0702030302020204" pitchFamily="66" charset="0"/>
              </a:rPr>
              <a:t/>
            </a:r>
            <a:br>
              <a:rPr lang="en-GB" sz="4400" dirty="0" smtClean="0">
                <a:latin typeface="Comic Sans MS" panose="030F0702030302020204" pitchFamily="66" charset="0"/>
              </a:rPr>
            </a:br>
            <a:r>
              <a:rPr lang="en-GB" sz="4400" dirty="0" smtClean="0">
                <a:latin typeface="Comic Sans MS" panose="030F0702030302020204" pitchFamily="66" charset="0"/>
              </a:rPr>
              <a:t/>
            </a:r>
            <a:br>
              <a:rPr lang="en-GB" sz="4400" dirty="0" smtClean="0">
                <a:latin typeface="Comic Sans MS" panose="030F0702030302020204" pitchFamily="66" charset="0"/>
              </a:rPr>
            </a:br>
            <a:r>
              <a:rPr lang="en-GB" sz="4400" dirty="0" smtClean="0">
                <a:latin typeface="Comic Sans MS" panose="030F0702030302020204" pitchFamily="66" charset="0"/>
              </a:rPr>
              <a:t>WEEKLY DIARY </a:t>
            </a:r>
            <a:br>
              <a:rPr lang="en-GB" sz="4400" dirty="0" smtClean="0">
                <a:latin typeface="Comic Sans MS" panose="030F0702030302020204" pitchFamily="66" charset="0"/>
              </a:rPr>
            </a:br>
            <a:r>
              <a:rPr lang="en-GB" sz="4400" dirty="0" smtClean="0">
                <a:latin typeface="Comic Sans MS" panose="030F0702030302020204" pitchFamily="66" charset="0"/>
              </a:rPr>
              <a:t> w/c 18</a:t>
            </a:r>
            <a:r>
              <a:rPr lang="en-GB" sz="4400" baseline="30000" dirty="0" smtClean="0">
                <a:latin typeface="Comic Sans MS" panose="030F0702030302020204" pitchFamily="66" charset="0"/>
              </a:rPr>
              <a:t>th</a:t>
            </a:r>
            <a:r>
              <a:rPr lang="en-GB" sz="4400" dirty="0" smtClean="0">
                <a:latin typeface="Comic Sans MS" panose="030F0702030302020204" pitchFamily="66" charset="0"/>
              </a:rPr>
              <a:t> January 2021</a:t>
            </a:r>
            <a:br>
              <a:rPr lang="en-GB" sz="4400" dirty="0" smtClean="0">
                <a:latin typeface="Comic Sans MS" panose="030F0702030302020204" pitchFamily="66" charset="0"/>
              </a:rPr>
            </a:br>
            <a:r>
              <a:rPr lang="en-GB" sz="4400" dirty="0" smtClean="0"/>
              <a:t/>
            </a:r>
            <a:br>
              <a:rPr lang="en-GB" sz="4400" dirty="0" smtClean="0"/>
            </a:br>
            <a:r>
              <a:rPr lang="en-GB" sz="4400" dirty="0" smtClean="0"/>
              <a:t> </a:t>
            </a:r>
            <a:endParaRPr lang="en-GB" sz="4400" dirty="0"/>
          </a:p>
        </p:txBody>
      </p:sp>
      <p:sp>
        <p:nvSpPr>
          <p:cNvPr id="3" name="Subtitle 2"/>
          <p:cNvSpPr>
            <a:spLocks noGrp="1"/>
          </p:cNvSpPr>
          <p:nvPr>
            <p:ph type="subTitle" idx="1"/>
          </p:nvPr>
        </p:nvSpPr>
        <p:spPr>
          <a:xfrm>
            <a:off x="2252662" y="4000501"/>
            <a:ext cx="6293238" cy="2857499"/>
          </a:xfrm>
        </p:spPr>
        <p:txBody>
          <a:bodyPr>
            <a:normAutofit/>
          </a:bodyPr>
          <a:lstStyle/>
          <a:p>
            <a:r>
              <a:rPr lang="en-GB" sz="2000" dirty="0" smtClean="0">
                <a:solidFill>
                  <a:schemeClr val="bg1"/>
                </a:solidFill>
              </a:rPr>
              <a:t>                                          </a:t>
            </a:r>
            <a:endParaRPr lang="en-GB" sz="2400" dirty="0" smtClean="0">
              <a:solidFill>
                <a:schemeClr val="bg1"/>
              </a:solidFill>
            </a:endParaRPr>
          </a:p>
          <a:p>
            <a:pPr algn="l"/>
            <a:r>
              <a:rPr lang="en-GB" sz="2400" b="1" dirty="0" smtClean="0">
                <a:solidFill>
                  <a:schemeClr val="accent1">
                    <a:lumMod val="50000"/>
                  </a:schemeClr>
                </a:solidFill>
              </a:rPr>
              <a:t>                </a:t>
            </a:r>
          </a:p>
          <a:p>
            <a:pPr algn="l"/>
            <a:endParaRPr lang="en-GB" b="1" i="1" dirty="0">
              <a:solidFill>
                <a:schemeClr val="accent1">
                  <a:lumMod val="50000"/>
                </a:schemeClr>
              </a:solidFill>
            </a:endParaRPr>
          </a:p>
          <a:p>
            <a:pPr algn="l"/>
            <a:r>
              <a:rPr lang="en-GB" sz="1800" b="1" i="1" dirty="0" smtClean="0">
                <a:solidFill>
                  <a:srgbClr val="7030A0"/>
                </a:solidFill>
                <a:latin typeface="Comic Sans MS" panose="030F0702030302020204" pitchFamily="66" charset="0"/>
              </a:rPr>
              <a:t>TREASURE YESTERDAY</a:t>
            </a:r>
          </a:p>
          <a:p>
            <a:pPr algn="l"/>
            <a:r>
              <a:rPr lang="en-GB" sz="1800" b="1" i="1" dirty="0" smtClean="0">
                <a:solidFill>
                  <a:srgbClr val="7030A0"/>
                </a:solidFill>
                <a:latin typeface="Comic Sans MS" panose="030F0702030302020204" pitchFamily="66" charset="0"/>
              </a:rPr>
              <a:t>        LIVE FOR TODAY</a:t>
            </a:r>
          </a:p>
          <a:p>
            <a:pPr algn="l"/>
            <a:r>
              <a:rPr lang="en-GB" sz="1800" b="1" i="1" dirty="0" smtClean="0">
                <a:solidFill>
                  <a:srgbClr val="7030A0"/>
                </a:solidFill>
                <a:latin typeface="Comic Sans MS" panose="030F0702030302020204" pitchFamily="66" charset="0"/>
              </a:rPr>
              <a:t>                 DREAM OF TOMORROW</a:t>
            </a:r>
            <a:endParaRPr lang="en-GB" sz="1800" b="1" i="1" dirty="0">
              <a:solidFill>
                <a:srgbClr val="7030A0"/>
              </a:solidFill>
              <a:latin typeface="Comic Sans MS" panose="030F0702030302020204" pitchFamily="66"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30974438"/>
              </p:ext>
            </p:extLst>
          </p:nvPr>
        </p:nvGraphicFramePr>
        <p:xfrm>
          <a:off x="7061200" y="4881816"/>
          <a:ext cx="7741919" cy="3445604"/>
        </p:xfrm>
        <a:graphic>
          <a:graphicData uri="http://schemas.openxmlformats.org/presentationml/2006/ole">
            <mc:AlternateContent xmlns:mc="http://schemas.openxmlformats.org/markup-compatibility/2006">
              <mc:Choice xmlns:v="urn:schemas-microsoft-com:vml" Requires="v">
                <p:oleObj spid="_x0000_s6158" name="Document" r:id="rId4" imgW="8059425" imgH="3865355" progId="Word.Document.8">
                  <p:embed/>
                </p:oleObj>
              </mc:Choice>
              <mc:Fallback>
                <p:oleObj name="Document" r:id="rId4" imgW="8059425" imgH="3865355" progId="Word.Document.8">
                  <p:embed/>
                  <p:pic>
                    <p:nvPicPr>
                      <p:cNvPr id="7" name="Object 6"/>
                      <p:cNvPicPr/>
                      <p:nvPr/>
                    </p:nvPicPr>
                    <p:blipFill>
                      <a:blip r:embed="rId5"/>
                      <a:stretch>
                        <a:fillRect/>
                      </a:stretch>
                    </p:blipFill>
                    <p:spPr>
                      <a:xfrm>
                        <a:off x="7061200" y="4881816"/>
                        <a:ext cx="7741919" cy="3445604"/>
                      </a:xfrm>
                      <a:prstGeom prst="rect">
                        <a:avLst/>
                      </a:prstGeom>
                    </p:spPr>
                  </p:pic>
                </p:oleObj>
              </mc:Fallback>
            </mc:AlternateContent>
          </a:graphicData>
        </a:graphic>
      </p:graphicFrame>
    </p:spTree>
    <p:extLst>
      <p:ext uri="{BB962C8B-B14F-4D97-AF65-F5344CB8AC3E}">
        <p14:creationId xmlns:p14="http://schemas.microsoft.com/office/powerpoint/2010/main" val="2206051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FIRST MINISTER’S READING CHALLENGE</a:t>
            </a:r>
            <a:endParaRPr lang="en-GB" dirty="0">
              <a:latin typeface="Comic Sans MS" panose="030F0702030302020204" pitchFamily="66" charset="0"/>
            </a:endParaRPr>
          </a:p>
        </p:txBody>
      </p:sp>
      <p:graphicFrame>
        <p:nvGraphicFramePr>
          <p:cNvPr id="4" name="Content Placeholder 3">
            <a:hlinkClick r:id="" action="ppaction://ole?verb=0"/>
          </p:cNvPr>
          <p:cNvGraphicFramePr>
            <a:graphicFrameLocks noGrp="1" noChangeAspect="1"/>
          </p:cNvGraphicFramePr>
          <p:nvPr>
            <p:ph idx="1"/>
            <p:extLst>
              <p:ext uri="{D42A27DB-BD31-4B8C-83A1-F6EECF244321}">
                <p14:modId xmlns:p14="http://schemas.microsoft.com/office/powerpoint/2010/main" val="445508525"/>
              </p:ext>
            </p:extLst>
          </p:nvPr>
        </p:nvGraphicFramePr>
        <p:xfrm>
          <a:off x="4562475" y="1825625"/>
          <a:ext cx="3067050" cy="4351338"/>
        </p:xfrm>
        <a:graphic>
          <a:graphicData uri="http://schemas.openxmlformats.org/presentationml/2006/ole">
            <mc:AlternateContent xmlns:mc="http://schemas.openxmlformats.org/markup-compatibility/2006">
              <mc:Choice xmlns:v="urn:schemas-microsoft-com:vml" Requires="v">
                <p:oleObj spid="_x0000_s5137" name="Presentation" r:id="rId3" imgW="2774880" imgH="3936960" progId="PowerPoint.Show.12">
                  <p:embed/>
                </p:oleObj>
              </mc:Choice>
              <mc:Fallback>
                <p:oleObj name="Presentation" r:id="rId3" imgW="2774880" imgH="3936960" progId="PowerPoint.Show.12">
                  <p:embed/>
                  <p:pic>
                    <p:nvPicPr>
                      <p:cNvPr id="0" name=""/>
                      <p:cNvPicPr/>
                      <p:nvPr/>
                    </p:nvPicPr>
                    <p:blipFill>
                      <a:blip r:embed="rId4"/>
                      <a:stretch>
                        <a:fillRect/>
                      </a:stretch>
                    </p:blipFill>
                    <p:spPr>
                      <a:xfrm>
                        <a:off x="4562475" y="1825625"/>
                        <a:ext cx="3067050" cy="4351338"/>
                      </a:xfrm>
                      <a:prstGeom prst="rect">
                        <a:avLst/>
                      </a:prstGeom>
                    </p:spPr>
                  </p:pic>
                </p:oleObj>
              </mc:Fallback>
            </mc:AlternateContent>
          </a:graphicData>
        </a:graphic>
      </p:graphicFrame>
    </p:spTree>
    <p:extLst>
      <p:ext uri="{BB962C8B-B14F-4D97-AF65-F5344CB8AC3E}">
        <p14:creationId xmlns:p14="http://schemas.microsoft.com/office/powerpoint/2010/main" val="309105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9454" y="424872"/>
            <a:ext cx="8274297" cy="5663089"/>
          </a:xfrm>
          <a:prstGeom prst="rect">
            <a:avLst/>
          </a:prstGeom>
          <a:noFill/>
        </p:spPr>
        <p:txBody>
          <a:bodyPr wrap="square" rtlCol="0">
            <a:spAutoFit/>
          </a:bodyPr>
          <a:lstStyle/>
          <a:p>
            <a:r>
              <a:rPr lang="en-GB" sz="4400" b="1" dirty="0">
                <a:solidFill>
                  <a:srgbClr val="FF0000"/>
                </a:solidFill>
                <a:latin typeface="Comic Sans MS" panose="030F0702030302020204" pitchFamily="66" charset="0"/>
              </a:rPr>
              <a:t>FRENCH</a:t>
            </a:r>
          </a:p>
          <a:p>
            <a:endParaRPr lang="en-GB" sz="3200" dirty="0">
              <a:latin typeface="Comic Sans MS" panose="030F0702030302020204" pitchFamily="66" charset="0"/>
            </a:endParaRPr>
          </a:p>
          <a:p>
            <a:r>
              <a:rPr lang="en-GB" sz="3200" dirty="0" smtClean="0">
                <a:latin typeface="Comic Sans MS" panose="030F0702030302020204" pitchFamily="66" charset="0"/>
              </a:rPr>
              <a:t>Here is Madame Gordon’s French Lesson. </a:t>
            </a:r>
          </a:p>
          <a:p>
            <a:endParaRPr lang="en-GB" sz="3200" dirty="0">
              <a:latin typeface="Comic Sans MS" panose="030F0702030302020204" pitchFamily="66" charset="0"/>
            </a:endParaRPr>
          </a:p>
          <a:p>
            <a:pPr fontAlgn="base"/>
            <a:r>
              <a:rPr lang="en-GB" sz="3200" b="1" dirty="0" smtClean="0">
                <a:latin typeface="Comic Sans MS" panose="030F0702030302020204" pitchFamily="66" charset="0"/>
              </a:rPr>
              <a:t>This week’s focus – The Body</a:t>
            </a:r>
            <a:endParaRPr lang="en-GB" sz="2000" b="1" dirty="0" smtClean="0">
              <a:latin typeface="Comic Sans MS" panose="030F0702030302020204" pitchFamily="66" charset="0"/>
            </a:endParaRPr>
          </a:p>
          <a:p>
            <a:pPr fontAlgn="base"/>
            <a:endParaRPr lang="en-GB" b="1" dirty="0"/>
          </a:p>
          <a:p>
            <a:pPr fontAlgn="base"/>
            <a:r>
              <a:rPr lang="en-GB" b="1" dirty="0" smtClean="0"/>
              <a:t> </a:t>
            </a:r>
            <a:r>
              <a:rPr lang="en-GB" dirty="0" smtClean="0">
                <a:hlinkClick r:id="rId2"/>
              </a:rPr>
              <a:t>https</a:t>
            </a:r>
            <a:r>
              <a:rPr lang="en-GB" dirty="0">
                <a:hlinkClick r:id="rId2"/>
              </a:rPr>
              <a:t>://drive.google.com/file/d/1T3KK9zjy0k2eiZs70FjQRfGJxI6KfFjB/view?usp=sharing</a:t>
            </a:r>
            <a:r>
              <a:rPr lang="en-GB" dirty="0"/>
              <a:t/>
            </a:r>
            <a:br>
              <a:rPr lang="en-GB" dirty="0"/>
            </a:br>
            <a:endParaRPr lang="en-GB" dirty="0"/>
          </a:p>
          <a:p>
            <a:r>
              <a:rPr lang="en-GB" dirty="0"/>
              <a:t/>
            </a:r>
            <a:br>
              <a:rPr lang="en-GB" dirty="0"/>
            </a:br>
            <a:r>
              <a:rPr lang="en-GB" sz="3200" dirty="0" smtClean="0"/>
              <a:t> </a:t>
            </a:r>
            <a:endParaRPr lang="en-GB" sz="3200" dirty="0"/>
          </a:p>
          <a:p>
            <a:endParaRPr lang="en-GB" sz="3200" dirty="0"/>
          </a:p>
          <a:p>
            <a:endParaRPr lang="en-GB" dirty="0"/>
          </a:p>
          <a:p>
            <a:endParaRPr lang="en-GB" dirty="0"/>
          </a:p>
        </p:txBody>
      </p:sp>
      <p:pic>
        <p:nvPicPr>
          <p:cNvPr id="3" name="Picture 2" descr="Flag of France, Undated | The famed &quot;French Tricolor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3752" y="766618"/>
            <a:ext cx="3181872" cy="2516910"/>
          </a:xfrm>
          <a:prstGeom prst="rect">
            <a:avLst/>
          </a:prstGeom>
        </p:spPr>
      </p:pic>
      <p:pic>
        <p:nvPicPr>
          <p:cNvPr id="4" name="Picture 3" descr="An Observational Study on Occupational Stress Among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7932" y="4331082"/>
            <a:ext cx="1697567" cy="2090355"/>
          </a:xfrm>
          <a:prstGeom prst="rect">
            <a:avLst/>
          </a:prstGeom>
        </p:spPr>
      </p:pic>
    </p:spTree>
    <p:extLst>
      <p:ext uri="{BB962C8B-B14F-4D97-AF65-F5344CB8AC3E}">
        <p14:creationId xmlns:p14="http://schemas.microsoft.com/office/powerpoint/2010/main" val="210897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799" y="591127"/>
            <a:ext cx="11631710" cy="4001095"/>
          </a:xfrm>
          <a:prstGeom prst="rect">
            <a:avLst/>
          </a:prstGeom>
          <a:noFill/>
        </p:spPr>
        <p:txBody>
          <a:bodyPr wrap="none" rtlCol="0">
            <a:spAutoFit/>
          </a:bodyPr>
          <a:lstStyle/>
          <a:p>
            <a:r>
              <a:rPr lang="en-GB" sz="4000" dirty="0" smtClean="0">
                <a:latin typeface="Comic Sans MS" panose="030F0702030302020204" pitchFamily="66" charset="0"/>
              </a:rPr>
              <a:t>NUMERACY TASKS</a:t>
            </a:r>
          </a:p>
          <a:p>
            <a:endParaRPr lang="en-GB" sz="4000" dirty="0">
              <a:latin typeface="Comic Sans MS" panose="030F0702030302020204" pitchFamily="66" charset="0"/>
            </a:endParaRPr>
          </a:p>
          <a:p>
            <a:r>
              <a:rPr lang="en-GB" sz="4000" dirty="0" smtClean="0">
                <a:latin typeface="Comic Sans MS" panose="030F0702030302020204" pitchFamily="66" charset="0"/>
              </a:rPr>
              <a:t>All four numeracy tasks should be uploaded into</a:t>
            </a:r>
          </a:p>
          <a:p>
            <a:r>
              <a:rPr lang="en-GB" sz="4000" dirty="0" smtClean="0">
                <a:latin typeface="Comic Sans MS" panose="030F0702030302020204" pitchFamily="66" charset="0"/>
              </a:rPr>
              <a:t>Assignments.</a:t>
            </a:r>
          </a:p>
          <a:p>
            <a:endParaRPr lang="en-GB" sz="4000" dirty="0">
              <a:latin typeface="Comic Sans MS" panose="030F0702030302020204" pitchFamily="66" charset="0"/>
            </a:endParaRPr>
          </a:p>
          <a:p>
            <a:r>
              <a:rPr lang="en-GB" dirty="0" smtClean="0"/>
              <a:t> </a:t>
            </a:r>
          </a:p>
          <a:p>
            <a:endParaRPr lang="en-GB" dirty="0"/>
          </a:p>
          <a:p>
            <a:endParaRPr lang="en-GB" dirty="0"/>
          </a:p>
        </p:txBody>
      </p:sp>
    </p:spTree>
    <p:extLst>
      <p:ext uri="{BB962C8B-B14F-4D97-AF65-F5344CB8AC3E}">
        <p14:creationId xmlns:p14="http://schemas.microsoft.com/office/powerpoint/2010/main" val="1774371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6960" y="898298"/>
            <a:ext cx="7764489" cy="4308872"/>
          </a:xfrm>
          <a:prstGeom prst="rect">
            <a:avLst/>
          </a:prstGeom>
        </p:spPr>
        <p:txBody>
          <a:bodyPr wrap="square">
            <a:spAutoFit/>
          </a:bodyPr>
          <a:lstStyle/>
          <a:p>
            <a:r>
              <a:rPr lang="en-GB" sz="4400" b="1" u="sng" dirty="0">
                <a:latin typeface="Comic Sans MS" panose="030F0702030302020204" pitchFamily="66" charset="0"/>
              </a:rPr>
              <a:t>Numeracy Task </a:t>
            </a:r>
            <a:r>
              <a:rPr lang="en-GB" sz="4400" b="1" u="sng" dirty="0" smtClean="0">
                <a:latin typeface="Comic Sans MS" panose="030F0702030302020204" pitchFamily="66" charset="0"/>
              </a:rPr>
              <a:t>1</a:t>
            </a:r>
          </a:p>
          <a:p>
            <a:endParaRPr lang="en-GB" b="1" u="sng" dirty="0">
              <a:latin typeface="Comic Sans MS" panose="030F0702030302020204" pitchFamily="66" charset="0"/>
            </a:endParaRPr>
          </a:p>
          <a:p>
            <a:endParaRPr lang="en-GB" b="1" u="sng" dirty="0" smtClean="0">
              <a:latin typeface="Comic Sans MS" panose="030F0702030302020204" pitchFamily="66" charset="0"/>
            </a:endParaRPr>
          </a:p>
          <a:p>
            <a:endParaRPr lang="en-GB" b="1" u="sng" dirty="0">
              <a:latin typeface="Comic Sans MS" panose="030F0702030302020204" pitchFamily="66" charset="0"/>
            </a:endParaRPr>
          </a:p>
          <a:p>
            <a:r>
              <a:rPr lang="en-GB" sz="4400" b="1" dirty="0" smtClean="0">
                <a:solidFill>
                  <a:srgbClr val="7030A0"/>
                </a:solidFill>
                <a:latin typeface="Comic Sans MS" panose="030F0702030302020204" pitchFamily="66" charset="0"/>
              </a:rPr>
              <a:t>REVISION of Mass/Weight</a:t>
            </a:r>
          </a:p>
          <a:p>
            <a:endParaRPr lang="en-GB" sz="4400" b="1" dirty="0">
              <a:solidFill>
                <a:srgbClr val="7030A0"/>
              </a:solidFill>
              <a:latin typeface="Comic Sans MS" panose="030F0702030302020204" pitchFamily="66" charset="0"/>
            </a:endParaRPr>
          </a:p>
          <a:p>
            <a:r>
              <a:rPr lang="en-GB" sz="4400" b="1" dirty="0" smtClean="0">
                <a:solidFill>
                  <a:srgbClr val="7030A0"/>
                </a:solidFill>
                <a:latin typeface="Comic Sans MS" panose="030F0702030302020204" pitchFamily="66" charset="0"/>
              </a:rPr>
              <a:t>Please go to Assignments </a:t>
            </a:r>
            <a:endParaRPr lang="en-GB" sz="4400"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val="3773468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964" y="1501198"/>
            <a:ext cx="10515600" cy="1325563"/>
          </a:xfrm>
        </p:spPr>
        <p:txBody>
          <a:bodyPr>
            <a:normAutofit fontScale="90000"/>
          </a:bodyPr>
          <a:lstStyle/>
          <a:p>
            <a:r>
              <a:rPr lang="en-GB" b="1" u="sng" dirty="0" smtClean="0">
                <a:latin typeface="Comic Sans MS" panose="030F0702030302020204" pitchFamily="66" charset="0"/>
              </a:rPr>
              <a:t/>
            </a:r>
            <a:br>
              <a:rPr lang="en-GB" b="1" u="sng" dirty="0" smtClean="0">
                <a:latin typeface="Comic Sans MS" panose="030F0702030302020204" pitchFamily="66" charset="0"/>
              </a:rPr>
            </a:br>
            <a:r>
              <a:rPr lang="en-GB" b="1" u="sng" dirty="0">
                <a:latin typeface="Comic Sans MS" panose="030F0702030302020204" pitchFamily="66" charset="0"/>
              </a:rPr>
              <a:t/>
            </a:r>
            <a:br>
              <a:rPr lang="en-GB" b="1" u="sng" dirty="0">
                <a:latin typeface="Comic Sans MS" panose="030F0702030302020204" pitchFamily="66" charset="0"/>
              </a:rPr>
            </a:br>
            <a:r>
              <a:rPr lang="en-GB" b="1" u="sng" dirty="0" smtClean="0">
                <a:latin typeface="Comic Sans MS" panose="030F0702030302020204" pitchFamily="66" charset="0"/>
              </a:rPr>
              <a:t/>
            </a:r>
            <a:br>
              <a:rPr lang="en-GB" b="1" u="sng" dirty="0" smtClean="0">
                <a:latin typeface="Comic Sans MS" panose="030F0702030302020204" pitchFamily="66" charset="0"/>
              </a:rPr>
            </a:br>
            <a:r>
              <a:rPr lang="en-GB" b="1" u="sng" dirty="0">
                <a:latin typeface="Comic Sans MS" panose="030F0702030302020204" pitchFamily="66" charset="0"/>
              </a:rPr>
              <a:t/>
            </a:r>
            <a:br>
              <a:rPr lang="en-GB" b="1" u="sng" dirty="0">
                <a:latin typeface="Comic Sans MS" panose="030F0702030302020204" pitchFamily="66" charset="0"/>
              </a:rPr>
            </a:br>
            <a:r>
              <a:rPr lang="en-GB" b="1" u="sng" dirty="0" smtClean="0">
                <a:latin typeface="Comic Sans MS" panose="030F0702030302020204" pitchFamily="66" charset="0"/>
              </a:rPr>
              <a:t/>
            </a:r>
            <a:br>
              <a:rPr lang="en-GB" b="1" u="sng" dirty="0" smtClean="0">
                <a:latin typeface="Comic Sans MS" panose="030F0702030302020204" pitchFamily="66" charset="0"/>
              </a:rPr>
            </a:br>
            <a:r>
              <a:rPr lang="en-GB" b="1" u="sng" dirty="0">
                <a:latin typeface="Comic Sans MS" panose="030F0702030302020204" pitchFamily="66" charset="0"/>
              </a:rPr>
              <a:t/>
            </a:r>
            <a:br>
              <a:rPr lang="en-GB" b="1" u="sng" dirty="0">
                <a:latin typeface="Comic Sans MS" panose="030F0702030302020204" pitchFamily="66" charset="0"/>
              </a:rPr>
            </a:br>
            <a:r>
              <a:rPr lang="en-GB" b="1" u="sng" dirty="0" smtClean="0">
                <a:latin typeface="Comic Sans MS" panose="030F0702030302020204" pitchFamily="66" charset="0"/>
              </a:rPr>
              <a:t/>
            </a:r>
            <a:br>
              <a:rPr lang="en-GB" b="1" u="sng" dirty="0" smtClean="0">
                <a:latin typeface="Comic Sans MS" panose="030F0702030302020204" pitchFamily="66" charset="0"/>
              </a:rPr>
            </a:br>
            <a:r>
              <a:rPr lang="en-GB" b="1" u="sng" dirty="0" smtClean="0">
                <a:latin typeface="Comic Sans MS" panose="030F0702030302020204" pitchFamily="66" charset="0"/>
              </a:rPr>
              <a:t>Numeracy Task 2 - Online Numeracy Lesson – Tuesday 10:45 am</a:t>
            </a:r>
            <a:br>
              <a:rPr lang="en-GB" b="1" u="sng" dirty="0" smtClean="0">
                <a:latin typeface="Comic Sans MS" panose="030F0702030302020204" pitchFamily="66" charset="0"/>
              </a:rPr>
            </a:br>
            <a:r>
              <a:rPr lang="en-GB" b="1" u="sng" dirty="0">
                <a:latin typeface="Comic Sans MS" panose="030F0702030302020204" pitchFamily="66" charset="0"/>
              </a:rPr>
              <a:t/>
            </a:r>
            <a:br>
              <a:rPr lang="en-GB" b="1" u="sng" dirty="0">
                <a:latin typeface="Comic Sans MS" panose="030F0702030302020204" pitchFamily="66" charset="0"/>
              </a:rPr>
            </a:br>
            <a:r>
              <a:rPr lang="en-GB" b="1" dirty="0">
                <a:latin typeface="Comic Sans MS" panose="030F0702030302020204" pitchFamily="66" charset="0"/>
              </a:rPr>
              <a:t>WHAT IS VOLUME?</a:t>
            </a:r>
            <a:r>
              <a:rPr lang="en-GB" b="1" u="sng" dirty="0">
                <a:latin typeface="Comic Sans MS" panose="030F0702030302020204" pitchFamily="66" charset="0"/>
              </a:rPr>
              <a:t/>
            </a:r>
            <a:br>
              <a:rPr lang="en-GB" b="1" u="sng" dirty="0">
                <a:latin typeface="Comic Sans MS" panose="030F0702030302020204" pitchFamily="66" charset="0"/>
              </a:rPr>
            </a:br>
            <a:r>
              <a:rPr lang="en-GB" b="1" u="sng" dirty="0" smtClean="0">
                <a:latin typeface="Comic Sans MS" panose="030F0702030302020204" pitchFamily="66" charset="0"/>
              </a:rPr>
              <a:t/>
            </a:r>
            <a:br>
              <a:rPr lang="en-GB" b="1" u="sng" dirty="0" smtClean="0">
                <a:latin typeface="Comic Sans MS" panose="030F0702030302020204" pitchFamily="66" charset="0"/>
              </a:rPr>
            </a:br>
            <a:r>
              <a:rPr lang="en-GB" sz="2000" b="1" dirty="0" smtClean="0">
                <a:latin typeface="Comic Sans MS" panose="030F0702030302020204" pitchFamily="66" charset="0"/>
              </a:rPr>
              <a:t>H5 pages 89 and 90</a:t>
            </a:r>
            <a:r>
              <a:rPr lang="en-GB" b="1" dirty="0" smtClean="0">
                <a:latin typeface="Comic Sans MS" panose="030F0702030302020204" pitchFamily="66" charset="0"/>
              </a:rPr>
              <a:t/>
            </a:r>
            <a:br>
              <a:rPr lang="en-GB" b="1" dirty="0" smtClean="0">
                <a:latin typeface="Comic Sans MS" panose="030F0702030302020204" pitchFamily="66" charset="0"/>
              </a:rPr>
            </a:br>
            <a:r>
              <a:rPr lang="en-GB" b="1" dirty="0">
                <a:latin typeface="Comic Sans MS" panose="030F0702030302020204" pitchFamily="66" charset="0"/>
              </a:rPr>
              <a:t/>
            </a:r>
            <a:br>
              <a:rPr lang="en-GB" b="1" dirty="0">
                <a:latin typeface="Comic Sans MS" panose="030F0702030302020204" pitchFamily="66" charset="0"/>
              </a:rPr>
            </a:br>
            <a:r>
              <a:rPr lang="en-GB" b="1" dirty="0" smtClean="0">
                <a:latin typeface="Comic Sans MS" panose="030F0702030302020204" pitchFamily="66" charset="0"/>
              </a:rPr>
              <a:t/>
            </a:r>
            <a:br>
              <a:rPr lang="en-GB" b="1" dirty="0" smtClean="0">
                <a:latin typeface="Comic Sans MS" panose="030F0702030302020204" pitchFamily="66" charset="0"/>
              </a:rPr>
            </a:br>
            <a:r>
              <a:rPr lang="en-GB" sz="2200" b="1" dirty="0" smtClean="0">
                <a:latin typeface="Comic Sans MS" panose="030F0702030302020204" pitchFamily="66" charset="0"/>
              </a:rPr>
              <a:t>You can complete these pages after the lesson.</a:t>
            </a:r>
            <a:br>
              <a:rPr lang="en-GB" sz="2200" b="1" dirty="0" smtClean="0">
                <a:latin typeface="Comic Sans MS" panose="030F0702030302020204" pitchFamily="66" charset="0"/>
              </a:rPr>
            </a:br>
            <a:r>
              <a:rPr lang="en-GB" b="1" u="sng" dirty="0" smtClean="0">
                <a:latin typeface="Comic Sans MS" panose="030F0702030302020204" pitchFamily="66" charset="0"/>
              </a:rPr>
              <a:t/>
            </a:r>
            <a:br>
              <a:rPr lang="en-GB" b="1" u="sng" dirty="0" smtClean="0">
                <a:latin typeface="Comic Sans MS" panose="030F0702030302020204" pitchFamily="66" charset="0"/>
              </a:rPr>
            </a:br>
            <a:endParaRPr lang="en-GB" b="1" dirty="0">
              <a:latin typeface="Comic Sans MS" panose="030F0702030302020204" pitchFamily="66" charset="0"/>
            </a:endParaRPr>
          </a:p>
        </p:txBody>
      </p:sp>
      <p:sp>
        <p:nvSpPr>
          <p:cNvPr id="3" name="Content Placeholder 2"/>
          <p:cNvSpPr>
            <a:spLocks noGrp="1"/>
          </p:cNvSpPr>
          <p:nvPr>
            <p:ph idx="1"/>
          </p:nvPr>
        </p:nvSpPr>
        <p:spPr>
          <a:xfrm>
            <a:off x="967509" y="4113790"/>
            <a:ext cx="10515600" cy="4351338"/>
          </a:xfrm>
        </p:spPr>
        <p:txBody>
          <a:bodyPr>
            <a:normAutofit/>
          </a:bodyPr>
          <a:lstStyle/>
          <a:p>
            <a:pPr marL="0" indent="0">
              <a:buNone/>
            </a:pPr>
            <a:endParaRPr lang="en-GB" sz="2500" dirty="0"/>
          </a:p>
          <a:p>
            <a:pPr marL="0" indent="0">
              <a:buNone/>
            </a:pPr>
            <a:endParaRPr lang="en-GB" sz="2600" dirty="0" smtClean="0"/>
          </a:p>
          <a:p>
            <a:pPr marL="0" indent="0">
              <a:buNone/>
            </a:pPr>
            <a:endParaRPr lang="en-GB" dirty="0" smtClean="0"/>
          </a:p>
          <a:p>
            <a:pPr marL="0" indent="0">
              <a:buNone/>
            </a:pPr>
            <a:endParaRPr lang="en-GB" dirty="0"/>
          </a:p>
        </p:txBody>
      </p:sp>
      <p:pic>
        <p:nvPicPr>
          <p:cNvPr id="5" name="Picture 4" descr="Body Volume by Displacement – Body Physics: Motion to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3209" y="2324643"/>
            <a:ext cx="2123355" cy="2403798"/>
          </a:xfrm>
          <a:prstGeom prst="rect">
            <a:avLst/>
          </a:prstGeom>
        </p:spPr>
      </p:pic>
    </p:spTree>
    <p:extLst>
      <p:ext uri="{BB962C8B-B14F-4D97-AF65-F5344CB8AC3E}">
        <p14:creationId xmlns:p14="http://schemas.microsoft.com/office/powerpoint/2010/main" val="3066609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964" y="1501198"/>
            <a:ext cx="10515600" cy="1325563"/>
          </a:xfrm>
        </p:spPr>
        <p:txBody>
          <a:bodyPr>
            <a:normAutofit fontScale="90000"/>
          </a:bodyPr>
          <a:lstStyle/>
          <a:p>
            <a:r>
              <a:rPr lang="en-GB" b="1" u="sng" dirty="0" smtClean="0">
                <a:latin typeface="Comic Sans MS" panose="030F0702030302020204" pitchFamily="66" charset="0"/>
              </a:rPr>
              <a:t/>
            </a:r>
            <a:br>
              <a:rPr lang="en-GB" b="1" u="sng" dirty="0" smtClean="0">
                <a:latin typeface="Comic Sans MS" panose="030F0702030302020204" pitchFamily="66" charset="0"/>
              </a:rPr>
            </a:br>
            <a:r>
              <a:rPr lang="en-GB" b="1" u="sng" dirty="0">
                <a:latin typeface="Comic Sans MS" panose="030F0702030302020204" pitchFamily="66" charset="0"/>
              </a:rPr>
              <a:t/>
            </a:r>
            <a:br>
              <a:rPr lang="en-GB" b="1" u="sng" dirty="0">
                <a:latin typeface="Comic Sans MS" panose="030F0702030302020204" pitchFamily="66" charset="0"/>
              </a:rPr>
            </a:br>
            <a:r>
              <a:rPr lang="en-GB" b="1" u="sng" dirty="0" smtClean="0">
                <a:latin typeface="Comic Sans MS" panose="030F0702030302020204" pitchFamily="66" charset="0"/>
              </a:rPr>
              <a:t/>
            </a:r>
            <a:br>
              <a:rPr lang="en-GB" b="1" u="sng" dirty="0" smtClean="0">
                <a:latin typeface="Comic Sans MS" panose="030F0702030302020204" pitchFamily="66" charset="0"/>
              </a:rPr>
            </a:br>
            <a:r>
              <a:rPr lang="en-GB" b="1" u="sng" dirty="0">
                <a:latin typeface="Comic Sans MS" panose="030F0702030302020204" pitchFamily="66" charset="0"/>
              </a:rPr>
              <a:t/>
            </a:r>
            <a:br>
              <a:rPr lang="en-GB" b="1" u="sng" dirty="0">
                <a:latin typeface="Comic Sans MS" panose="030F0702030302020204" pitchFamily="66" charset="0"/>
              </a:rPr>
            </a:br>
            <a:r>
              <a:rPr lang="en-GB" b="1" u="sng" dirty="0" smtClean="0">
                <a:latin typeface="Comic Sans MS" panose="030F0702030302020204" pitchFamily="66" charset="0"/>
              </a:rPr>
              <a:t/>
            </a:r>
            <a:br>
              <a:rPr lang="en-GB" b="1" u="sng" dirty="0" smtClean="0">
                <a:latin typeface="Comic Sans MS" panose="030F0702030302020204" pitchFamily="66" charset="0"/>
              </a:rPr>
            </a:br>
            <a:r>
              <a:rPr lang="en-GB" b="1" u="sng" dirty="0">
                <a:latin typeface="Comic Sans MS" panose="030F0702030302020204" pitchFamily="66" charset="0"/>
              </a:rPr>
              <a:t/>
            </a:r>
            <a:br>
              <a:rPr lang="en-GB" b="1" u="sng" dirty="0">
                <a:latin typeface="Comic Sans MS" panose="030F0702030302020204" pitchFamily="66" charset="0"/>
              </a:rPr>
            </a:br>
            <a:r>
              <a:rPr lang="en-GB" b="1" u="sng" dirty="0" smtClean="0">
                <a:latin typeface="Comic Sans MS" panose="030F0702030302020204" pitchFamily="66" charset="0"/>
              </a:rPr>
              <a:t/>
            </a:r>
            <a:br>
              <a:rPr lang="en-GB" b="1" u="sng" dirty="0" smtClean="0">
                <a:latin typeface="Comic Sans MS" panose="030F0702030302020204" pitchFamily="66" charset="0"/>
              </a:rPr>
            </a:br>
            <a:r>
              <a:rPr lang="en-GB" b="1" u="sng" dirty="0" smtClean="0">
                <a:latin typeface="Comic Sans MS" panose="030F0702030302020204" pitchFamily="66" charset="0"/>
              </a:rPr>
              <a:t>Numeracy Task 4 - Online Numeracy Lesson – Thursday 10:45 am</a:t>
            </a:r>
            <a:br>
              <a:rPr lang="en-GB" b="1" u="sng" dirty="0" smtClean="0">
                <a:latin typeface="Comic Sans MS" panose="030F0702030302020204" pitchFamily="66" charset="0"/>
              </a:rPr>
            </a:br>
            <a:r>
              <a:rPr lang="en-GB" b="1" u="sng" dirty="0">
                <a:latin typeface="Comic Sans MS" panose="030F0702030302020204" pitchFamily="66" charset="0"/>
              </a:rPr>
              <a:t/>
            </a:r>
            <a:br>
              <a:rPr lang="en-GB" b="1" u="sng" dirty="0">
                <a:latin typeface="Comic Sans MS" panose="030F0702030302020204" pitchFamily="66" charset="0"/>
              </a:rPr>
            </a:br>
            <a:r>
              <a:rPr lang="en-GB" b="1" dirty="0" smtClean="0">
                <a:latin typeface="Comic Sans MS" panose="030F0702030302020204" pitchFamily="66" charset="0"/>
              </a:rPr>
              <a:t>AREA</a:t>
            </a:r>
            <a:r>
              <a:rPr lang="en-GB" b="1" u="sng" dirty="0">
                <a:latin typeface="Comic Sans MS" panose="030F0702030302020204" pitchFamily="66" charset="0"/>
              </a:rPr>
              <a:t/>
            </a:r>
            <a:br>
              <a:rPr lang="en-GB" b="1" u="sng" dirty="0">
                <a:latin typeface="Comic Sans MS" panose="030F0702030302020204" pitchFamily="66" charset="0"/>
              </a:rPr>
            </a:br>
            <a:r>
              <a:rPr lang="en-GB" b="1" u="sng" dirty="0" smtClean="0">
                <a:latin typeface="Comic Sans MS" panose="030F0702030302020204" pitchFamily="66" charset="0"/>
              </a:rPr>
              <a:t/>
            </a:r>
            <a:br>
              <a:rPr lang="en-GB" b="1" u="sng" dirty="0" smtClean="0">
                <a:latin typeface="Comic Sans MS" panose="030F0702030302020204" pitchFamily="66" charset="0"/>
              </a:rPr>
            </a:br>
            <a:r>
              <a:rPr lang="en-GB" sz="2000" b="1" dirty="0" smtClean="0">
                <a:latin typeface="Comic Sans MS" panose="030F0702030302020204" pitchFamily="66" charset="0"/>
              </a:rPr>
              <a:t>H5 page 93 </a:t>
            </a:r>
            <a:r>
              <a:rPr lang="en-GB" b="1" dirty="0" smtClean="0">
                <a:latin typeface="Comic Sans MS" panose="030F0702030302020204" pitchFamily="66" charset="0"/>
              </a:rPr>
              <a:t/>
            </a:r>
            <a:br>
              <a:rPr lang="en-GB" b="1" dirty="0" smtClean="0">
                <a:latin typeface="Comic Sans MS" panose="030F0702030302020204" pitchFamily="66" charset="0"/>
              </a:rPr>
            </a:br>
            <a:r>
              <a:rPr lang="en-GB" b="1" dirty="0">
                <a:latin typeface="Comic Sans MS" panose="030F0702030302020204" pitchFamily="66" charset="0"/>
              </a:rPr>
              <a:t/>
            </a:r>
            <a:br>
              <a:rPr lang="en-GB" b="1" dirty="0">
                <a:latin typeface="Comic Sans MS" panose="030F0702030302020204" pitchFamily="66" charset="0"/>
              </a:rPr>
            </a:br>
            <a:r>
              <a:rPr lang="en-GB" b="1" dirty="0" smtClean="0">
                <a:latin typeface="Comic Sans MS" panose="030F0702030302020204" pitchFamily="66" charset="0"/>
              </a:rPr>
              <a:t/>
            </a:r>
            <a:br>
              <a:rPr lang="en-GB" b="1" dirty="0" smtClean="0">
                <a:latin typeface="Comic Sans MS" panose="030F0702030302020204" pitchFamily="66" charset="0"/>
              </a:rPr>
            </a:br>
            <a:r>
              <a:rPr lang="en-GB" sz="2200" b="1" dirty="0" smtClean="0">
                <a:latin typeface="Comic Sans MS" panose="030F0702030302020204" pitchFamily="66" charset="0"/>
              </a:rPr>
              <a:t>You can complete this page after the lesson.</a:t>
            </a:r>
            <a:br>
              <a:rPr lang="en-GB" sz="2200" b="1" dirty="0" smtClean="0">
                <a:latin typeface="Comic Sans MS" panose="030F0702030302020204" pitchFamily="66" charset="0"/>
              </a:rPr>
            </a:br>
            <a:r>
              <a:rPr lang="en-GB" b="1" u="sng" dirty="0" smtClean="0">
                <a:latin typeface="Comic Sans MS" panose="030F0702030302020204" pitchFamily="66" charset="0"/>
              </a:rPr>
              <a:t/>
            </a:r>
            <a:br>
              <a:rPr lang="en-GB" b="1" u="sng" dirty="0" smtClean="0">
                <a:latin typeface="Comic Sans MS" panose="030F0702030302020204" pitchFamily="66" charset="0"/>
              </a:rPr>
            </a:br>
            <a:endParaRPr lang="en-GB" b="1" dirty="0">
              <a:latin typeface="Comic Sans MS" panose="030F0702030302020204" pitchFamily="66" charset="0"/>
            </a:endParaRPr>
          </a:p>
        </p:txBody>
      </p:sp>
      <p:sp>
        <p:nvSpPr>
          <p:cNvPr id="3" name="Content Placeholder 2"/>
          <p:cNvSpPr>
            <a:spLocks noGrp="1"/>
          </p:cNvSpPr>
          <p:nvPr>
            <p:ph idx="1"/>
          </p:nvPr>
        </p:nvSpPr>
        <p:spPr>
          <a:xfrm flipV="1">
            <a:off x="10836564" y="91440"/>
            <a:ext cx="1176251" cy="1604270"/>
          </a:xfrm>
        </p:spPr>
        <p:txBody>
          <a:bodyPr>
            <a:normAutofit/>
          </a:bodyPr>
          <a:lstStyle/>
          <a:p>
            <a:pPr marL="0" indent="0">
              <a:buNone/>
            </a:pPr>
            <a:endParaRPr lang="en-GB" sz="2500" dirty="0"/>
          </a:p>
        </p:txBody>
      </p:sp>
      <p:pic>
        <p:nvPicPr>
          <p:cNvPr id="4" name="Picture 3" descr="View Area of a Rectangle - GAM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7890" y="2700655"/>
            <a:ext cx="2857500" cy="2533650"/>
          </a:xfrm>
          <a:prstGeom prst="rect">
            <a:avLst/>
          </a:prstGeom>
        </p:spPr>
      </p:pic>
    </p:spTree>
    <p:extLst>
      <p:ext uri="{BB962C8B-B14F-4D97-AF65-F5344CB8AC3E}">
        <p14:creationId xmlns:p14="http://schemas.microsoft.com/office/powerpoint/2010/main" val="15968121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6960" y="898298"/>
            <a:ext cx="7764489" cy="2954655"/>
          </a:xfrm>
          <a:prstGeom prst="rect">
            <a:avLst/>
          </a:prstGeom>
        </p:spPr>
        <p:txBody>
          <a:bodyPr wrap="square">
            <a:spAutoFit/>
          </a:bodyPr>
          <a:lstStyle/>
          <a:p>
            <a:r>
              <a:rPr lang="en-GB" sz="4400" b="1" u="sng" dirty="0">
                <a:latin typeface="Comic Sans MS" panose="030F0702030302020204" pitchFamily="66" charset="0"/>
              </a:rPr>
              <a:t>Numeracy Task 3</a:t>
            </a:r>
            <a:endParaRPr lang="en-GB" sz="4400" b="1" u="sng" dirty="0" smtClean="0">
              <a:latin typeface="Comic Sans MS" panose="030F0702030302020204" pitchFamily="66" charset="0"/>
            </a:endParaRPr>
          </a:p>
          <a:p>
            <a:endParaRPr lang="en-GB" b="1" u="sng" dirty="0">
              <a:latin typeface="Comic Sans MS" panose="030F0702030302020204" pitchFamily="66" charset="0"/>
            </a:endParaRPr>
          </a:p>
          <a:p>
            <a:endParaRPr lang="en-GB" b="1" u="sng" dirty="0" smtClean="0">
              <a:latin typeface="Comic Sans MS" panose="030F0702030302020204" pitchFamily="66" charset="0"/>
            </a:endParaRPr>
          </a:p>
          <a:p>
            <a:endParaRPr lang="en-GB" b="1" u="sng" dirty="0">
              <a:latin typeface="Comic Sans MS" panose="030F0702030302020204" pitchFamily="66" charset="0"/>
            </a:endParaRPr>
          </a:p>
          <a:p>
            <a:r>
              <a:rPr lang="en-GB" sz="4400" b="1" dirty="0" smtClean="0">
                <a:solidFill>
                  <a:srgbClr val="7030A0"/>
                </a:solidFill>
                <a:latin typeface="Comic Sans MS" panose="030F0702030302020204" pitchFamily="66" charset="0"/>
              </a:rPr>
              <a:t>More work on Volume </a:t>
            </a:r>
            <a:endParaRPr lang="en-GB" sz="4400" b="1" dirty="0">
              <a:solidFill>
                <a:srgbClr val="7030A0"/>
              </a:solidFill>
              <a:latin typeface="Comic Sans MS" panose="030F0702030302020204" pitchFamily="66" charset="0"/>
            </a:endParaRPr>
          </a:p>
          <a:p>
            <a:r>
              <a:rPr lang="en-GB" sz="4400" b="1" dirty="0" smtClean="0">
                <a:solidFill>
                  <a:srgbClr val="7030A0"/>
                </a:solidFill>
                <a:latin typeface="Comic Sans MS" panose="030F0702030302020204" pitchFamily="66" charset="0"/>
              </a:rPr>
              <a:t>Please go to Assignments </a:t>
            </a:r>
            <a:endParaRPr lang="en-GB" sz="4400"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val="443027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855" y="180753"/>
            <a:ext cx="9059799" cy="3354765"/>
          </a:xfrm>
          <a:prstGeom prst="rect">
            <a:avLst/>
          </a:prstGeom>
          <a:noFill/>
        </p:spPr>
        <p:txBody>
          <a:bodyPr wrap="square" rtlCol="0">
            <a:spAutoFit/>
          </a:bodyPr>
          <a:lstStyle/>
          <a:p>
            <a:r>
              <a:rPr lang="en-GB" sz="5400" dirty="0" smtClean="0">
                <a:solidFill>
                  <a:srgbClr val="00B050"/>
                </a:solidFill>
                <a:latin typeface="Comic Sans MS" panose="030F0702030302020204" pitchFamily="66" charset="0"/>
              </a:rPr>
              <a:t>Health and Wellbeing</a:t>
            </a:r>
          </a:p>
          <a:p>
            <a:endParaRPr lang="en-GB" sz="3600" dirty="0">
              <a:latin typeface="Comic Sans MS" panose="030F0702030302020204" pitchFamily="66" charset="0"/>
            </a:endParaRPr>
          </a:p>
          <a:p>
            <a:r>
              <a:rPr lang="en-GB" sz="3600" dirty="0" smtClean="0">
                <a:latin typeface="Comic Sans MS" panose="030F0702030302020204" pitchFamily="66" charset="0"/>
              </a:rPr>
              <a:t>Task 1 - P.E</a:t>
            </a:r>
            <a:r>
              <a:rPr lang="en-GB" sz="3600" dirty="0">
                <a:latin typeface="Comic Sans MS" panose="030F0702030302020204" pitchFamily="66" charset="0"/>
              </a:rPr>
              <a:t>.</a:t>
            </a:r>
          </a:p>
          <a:p>
            <a:endParaRPr lang="en-GB" sz="1400" dirty="0" smtClean="0">
              <a:latin typeface="Comic Sans MS" panose="030F0702030302020204" pitchFamily="66" charset="0"/>
            </a:endParaRPr>
          </a:p>
          <a:p>
            <a:endParaRPr lang="en-GB" sz="3600" dirty="0">
              <a:latin typeface="Comic Sans MS" panose="030F0702030302020204" pitchFamily="66" charset="0"/>
            </a:endParaRPr>
          </a:p>
          <a:p>
            <a:r>
              <a:rPr lang="en-GB" sz="3600" dirty="0">
                <a:latin typeface="Comic Sans MS" panose="030F0702030302020204" pitchFamily="66" charset="0"/>
              </a:rPr>
              <a:t> </a:t>
            </a:r>
          </a:p>
        </p:txBody>
      </p:sp>
      <p:pic>
        <p:nvPicPr>
          <p:cNvPr id="2" name="Picture 1">
            <a:hlinkClick r:id="rId2" action="ppaction://hlinkfile"/>
          </p:cNvPr>
          <p:cNvPicPr>
            <a:picLocks noChangeAspect="1"/>
          </p:cNvPicPr>
          <p:nvPr/>
        </p:nvPicPr>
        <p:blipFill>
          <a:blip r:embed="rId3"/>
          <a:stretch>
            <a:fillRect/>
          </a:stretch>
        </p:blipFill>
        <p:spPr>
          <a:xfrm>
            <a:off x="7101840" y="2508553"/>
            <a:ext cx="3261360" cy="3977138"/>
          </a:xfrm>
          <a:prstGeom prst="rect">
            <a:avLst/>
          </a:prstGeom>
        </p:spPr>
      </p:pic>
      <p:sp>
        <p:nvSpPr>
          <p:cNvPr id="5" name="TextBox 4"/>
          <p:cNvSpPr txBox="1"/>
          <p:nvPr/>
        </p:nvSpPr>
        <p:spPr>
          <a:xfrm>
            <a:off x="7333672" y="1719636"/>
            <a:ext cx="3029528" cy="923330"/>
          </a:xfrm>
          <a:prstGeom prst="rect">
            <a:avLst/>
          </a:prstGeom>
          <a:noFill/>
        </p:spPr>
        <p:txBody>
          <a:bodyPr wrap="square" rtlCol="0">
            <a:spAutoFit/>
          </a:bodyPr>
          <a:lstStyle/>
          <a:p>
            <a:r>
              <a:rPr lang="en-GB" dirty="0" smtClean="0">
                <a:ln w="0"/>
                <a:effectLst>
                  <a:outerShdw blurRad="38100" dist="19050" dir="2700000" algn="tl" rotWithShape="0">
                    <a:schemeClr val="dk1">
                      <a:alpha val="40000"/>
                    </a:schemeClr>
                  </a:outerShdw>
                </a:effectLst>
              </a:rPr>
              <a:t>Click on the document and then on the work ACTIVE within the document.</a:t>
            </a:r>
            <a:endParaRPr lang="en-GB"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9553016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855" y="180753"/>
            <a:ext cx="11443705" cy="7786747"/>
          </a:xfrm>
          <a:prstGeom prst="rect">
            <a:avLst/>
          </a:prstGeom>
          <a:noFill/>
        </p:spPr>
        <p:txBody>
          <a:bodyPr wrap="square" rtlCol="0">
            <a:spAutoFit/>
          </a:bodyPr>
          <a:lstStyle/>
          <a:p>
            <a:r>
              <a:rPr lang="en-GB" sz="5400" dirty="0" smtClean="0">
                <a:solidFill>
                  <a:srgbClr val="00B050"/>
                </a:solidFill>
                <a:latin typeface="Comic Sans MS" panose="030F0702030302020204" pitchFamily="66" charset="0"/>
              </a:rPr>
              <a:t>Health and Wellbeing</a:t>
            </a:r>
          </a:p>
          <a:p>
            <a:endParaRPr lang="en-GB" sz="3600" dirty="0">
              <a:latin typeface="Comic Sans MS" panose="030F0702030302020204" pitchFamily="66" charset="0"/>
            </a:endParaRPr>
          </a:p>
          <a:p>
            <a:r>
              <a:rPr lang="en-GB" sz="3600" dirty="0" smtClean="0">
                <a:latin typeface="Comic Sans MS" panose="030F0702030302020204" pitchFamily="66" charset="0"/>
              </a:rPr>
              <a:t>Task 2 – Sleep Diary</a:t>
            </a:r>
          </a:p>
          <a:p>
            <a:endParaRPr lang="en-GB" sz="3600" dirty="0">
              <a:latin typeface="Comic Sans MS" panose="030F0702030302020204" pitchFamily="66" charset="0"/>
            </a:endParaRPr>
          </a:p>
          <a:p>
            <a:endParaRPr lang="en-GB" sz="2800" dirty="0" smtClean="0">
              <a:latin typeface="Comic Sans MS" panose="030F0702030302020204" pitchFamily="66" charset="0"/>
            </a:endParaRPr>
          </a:p>
          <a:p>
            <a:endParaRPr lang="en-GB" sz="2800" dirty="0">
              <a:latin typeface="Comic Sans MS" panose="030F0702030302020204" pitchFamily="66" charset="0"/>
            </a:endParaRPr>
          </a:p>
          <a:p>
            <a:endParaRPr lang="en-GB" sz="2800" dirty="0" smtClean="0">
              <a:latin typeface="Comic Sans MS" panose="030F0702030302020204" pitchFamily="66" charset="0"/>
            </a:endParaRPr>
          </a:p>
          <a:p>
            <a:r>
              <a:rPr lang="en-GB" sz="2800" dirty="0" smtClean="0">
                <a:latin typeface="Comic Sans MS" panose="030F0702030302020204" pitchFamily="66" charset="0"/>
              </a:rPr>
              <a:t>You will find the sleep diary in Files/January 21/SLEEP</a:t>
            </a:r>
            <a:r>
              <a:rPr lang="en-GB" sz="2800" dirty="0">
                <a:latin typeface="Comic Sans MS" panose="030F0702030302020204" pitchFamily="66" charset="0"/>
              </a:rPr>
              <a:t> </a:t>
            </a:r>
            <a:r>
              <a:rPr lang="en-GB" sz="2800" dirty="0" smtClean="0">
                <a:latin typeface="Comic Sans MS" panose="030F0702030302020204" pitchFamily="66" charset="0"/>
              </a:rPr>
              <a:t>and in Assignments.   You can download this and print it or have a look over it and make your own Sleep Diary.</a:t>
            </a:r>
          </a:p>
          <a:p>
            <a:endParaRPr lang="en-GB" sz="2800" dirty="0">
              <a:latin typeface="Comic Sans MS" panose="030F0702030302020204" pitchFamily="66" charset="0"/>
            </a:endParaRPr>
          </a:p>
          <a:p>
            <a:r>
              <a:rPr lang="en-GB" sz="2800" dirty="0" smtClean="0">
                <a:latin typeface="Comic Sans MS" panose="030F0702030302020204" pitchFamily="66" charset="0"/>
              </a:rPr>
              <a:t>Please upload your sleep diary into Assignments for Tuesday 26</a:t>
            </a:r>
            <a:r>
              <a:rPr lang="en-GB" sz="2800" baseline="30000" dirty="0" smtClean="0">
                <a:latin typeface="Comic Sans MS" panose="030F0702030302020204" pitchFamily="66" charset="0"/>
              </a:rPr>
              <a:t>th</a:t>
            </a:r>
            <a:r>
              <a:rPr lang="en-GB" sz="2800" dirty="0" smtClean="0">
                <a:latin typeface="Comic Sans MS" panose="030F0702030302020204" pitchFamily="66" charset="0"/>
              </a:rPr>
              <a:t> January. </a:t>
            </a:r>
            <a:endParaRPr lang="en-GB" sz="2800" dirty="0">
              <a:latin typeface="Comic Sans MS" panose="030F0702030302020204" pitchFamily="66" charset="0"/>
            </a:endParaRPr>
          </a:p>
          <a:p>
            <a:endParaRPr lang="en-GB" sz="1400" dirty="0" smtClean="0">
              <a:latin typeface="Comic Sans MS" panose="030F0702030302020204" pitchFamily="66" charset="0"/>
            </a:endParaRPr>
          </a:p>
          <a:p>
            <a:endParaRPr lang="en-GB" sz="3600" dirty="0">
              <a:latin typeface="Comic Sans MS" panose="030F0702030302020204" pitchFamily="66" charset="0"/>
            </a:endParaRPr>
          </a:p>
          <a:p>
            <a:r>
              <a:rPr lang="en-GB" sz="3600" dirty="0">
                <a:latin typeface="Comic Sans MS" panose="030F0702030302020204" pitchFamily="66" charset="0"/>
              </a:rPr>
              <a:t> </a:t>
            </a:r>
          </a:p>
        </p:txBody>
      </p:sp>
      <p:pic>
        <p:nvPicPr>
          <p:cNvPr id="4" name="Picture 3"/>
          <p:cNvPicPr>
            <a:picLocks noChangeAspect="1"/>
          </p:cNvPicPr>
          <p:nvPr/>
        </p:nvPicPr>
        <p:blipFill>
          <a:blip r:embed="rId2"/>
          <a:stretch>
            <a:fillRect/>
          </a:stretch>
        </p:blipFill>
        <p:spPr>
          <a:xfrm>
            <a:off x="9171708" y="180754"/>
            <a:ext cx="2420851" cy="3755052"/>
          </a:xfrm>
          <a:prstGeom prst="rect">
            <a:avLst/>
          </a:prstGeom>
        </p:spPr>
      </p:pic>
    </p:spTree>
    <p:extLst>
      <p:ext uri="{BB962C8B-B14F-4D97-AF65-F5344CB8AC3E}">
        <p14:creationId xmlns:p14="http://schemas.microsoft.com/office/powerpoint/2010/main" val="35138555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855" y="180753"/>
            <a:ext cx="11443705" cy="9941183"/>
          </a:xfrm>
          <a:prstGeom prst="rect">
            <a:avLst/>
          </a:prstGeom>
          <a:noFill/>
        </p:spPr>
        <p:txBody>
          <a:bodyPr wrap="square" rtlCol="0">
            <a:spAutoFit/>
          </a:bodyPr>
          <a:lstStyle/>
          <a:p>
            <a:r>
              <a:rPr lang="en-GB" sz="5400" dirty="0" smtClean="0">
                <a:solidFill>
                  <a:srgbClr val="00B050"/>
                </a:solidFill>
                <a:latin typeface="Comic Sans MS" panose="030F0702030302020204" pitchFamily="66" charset="0"/>
              </a:rPr>
              <a:t>Health and Wellbeing</a:t>
            </a:r>
          </a:p>
          <a:p>
            <a:r>
              <a:rPr lang="en-GB" altLang="en-US" sz="2400" dirty="0" smtClean="0">
                <a:latin typeface="Comic Sans MS" panose="030F0702030302020204" pitchFamily="66" charset="0"/>
              </a:rPr>
              <a:t>LI - By </a:t>
            </a:r>
            <a:r>
              <a:rPr lang="en-GB" altLang="en-US" sz="2400" dirty="0">
                <a:latin typeface="Comic Sans MS" panose="030F0702030302020204" pitchFamily="66" charset="0"/>
              </a:rPr>
              <a:t>investigating food labelling systems, I can begin to understand how to use them to make healthy food choices</a:t>
            </a:r>
            <a:endParaRPr lang="en-GB" sz="2400" dirty="0" smtClean="0">
              <a:solidFill>
                <a:srgbClr val="00B050"/>
              </a:solidFill>
              <a:latin typeface="Comic Sans MS" panose="030F0702030302020204" pitchFamily="66" charset="0"/>
            </a:endParaRPr>
          </a:p>
          <a:p>
            <a:endParaRPr lang="en-GB" sz="2400" dirty="0">
              <a:latin typeface="Comic Sans MS" panose="030F0702030302020204" pitchFamily="66" charset="0"/>
            </a:endParaRPr>
          </a:p>
          <a:p>
            <a:r>
              <a:rPr lang="en-GB" sz="2400" u="sng" dirty="0" smtClean="0">
                <a:latin typeface="Comic Sans MS" panose="030F0702030302020204" pitchFamily="66" charset="0"/>
              </a:rPr>
              <a:t>Tasks</a:t>
            </a:r>
            <a:r>
              <a:rPr lang="en-GB" sz="2400" dirty="0" smtClean="0">
                <a:latin typeface="Comic Sans MS" panose="030F0702030302020204" pitchFamily="66" charset="0"/>
              </a:rPr>
              <a:t>:</a:t>
            </a:r>
          </a:p>
          <a:p>
            <a:r>
              <a:rPr lang="en-GB" sz="2400" dirty="0" smtClean="0">
                <a:latin typeface="Comic Sans MS" panose="030F0702030302020204" pitchFamily="66" charset="0"/>
              </a:rPr>
              <a:t>Read over the Food Label Power Point and take notes</a:t>
            </a:r>
            <a:r>
              <a:rPr lang="en-GB" sz="2400" dirty="0">
                <a:latin typeface="Comic Sans MS" panose="030F0702030302020204" pitchFamily="66" charset="0"/>
              </a:rPr>
              <a:t> </a:t>
            </a:r>
            <a:r>
              <a:rPr lang="en-GB" sz="2400" dirty="0" smtClean="0">
                <a:latin typeface="Comic Sans MS" panose="030F0702030302020204" pitchFamily="66" charset="0"/>
              </a:rPr>
              <a:t>and make a Fact Sheet</a:t>
            </a:r>
          </a:p>
          <a:p>
            <a:endParaRPr lang="en-GB" sz="2400" dirty="0" smtClean="0">
              <a:latin typeface="Comic Sans MS" panose="030F0702030302020204" pitchFamily="66" charset="0"/>
            </a:endParaRPr>
          </a:p>
          <a:p>
            <a:r>
              <a:rPr lang="en-GB" sz="2400" b="1" u="sng" dirty="0" smtClean="0">
                <a:latin typeface="Comic Sans MS" panose="030F0702030302020204" pitchFamily="66" charset="0"/>
              </a:rPr>
              <a:t>Success Criteria for the Fact sheet:</a:t>
            </a:r>
          </a:p>
          <a:p>
            <a:r>
              <a:rPr lang="en-GB" sz="2400" dirty="0">
                <a:latin typeface="Comic Sans MS" panose="030F0702030302020204" pitchFamily="66" charset="0"/>
              </a:rPr>
              <a:t>B</a:t>
            </a:r>
            <a:r>
              <a:rPr lang="en-GB" sz="2400" dirty="0" smtClean="0">
                <a:latin typeface="Comic Sans MS" panose="030F0702030302020204" pitchFamily="66" charset="0"/>
              </a:rPr>
              <a:t>etween 5 and 10 facts</a:t>
            </a:r>
          </a:p>
          <a:p>
            <a:r>
              <a:rPr lang="en-GB" sz="2400" dirty="0" smtClean="0">
                <a:latin typeface="Comic Sans MS" panose="030F0702030302020204" pitchFamily="66" charset="0"/>
              </a:rPr>
              <a:t>Between 2-3 illustrations</a:t>
            </a:r>
          </a:p>
          <a:p>
            <a:r>
              <a:rPr lang="en-GB" sz="2400" dirty="0" smtClean="0">
                <a:latin typeface="Comic Sans MS" panose="030F0702030302020204" pitchFamily="66" charset="0"/>
              </a:rPr>
              <a:t>A heading</a:t>
            </a:r>
          </a:p>
          <a:p>
            <a:r>
              <a:rPr lang="en-GB" sz="2400" dirty="0" smtClean="0">
                <a:latin typeface="Comic Sans MS" panose="030F0702030302020204" pitchFamily="66" charset="0"/>
              </a:rPr>
              <a:t>Bullet points or numbers for each fact</a:t>
            </a:r>
          </a:p>
          <a:p>
            <a:endParaRPr lang="en-GB" sz="2400" dirty="0">
              <a:latin typeface="Comic Sans MS" panose="030F0702030302020204" pitchFamily="66" charset="0"/>
            </a:endParaRPr>
          </a:p>
          <a:p>
            <a:endParaRPr lang="en-GB" sz="2400" dirty="0" smtClean="0">
              <a:latin typeface="Comic Sans MS" panose="030F0702030302020204" pitchFamily="66" charset="0"/>
            </a:endParaRPr>
          </a:p>
          <a:p>
            <a:r>
              <a:rPr lang="en-GB" b="1" dirty="0" smtClean="0">
                <a:solidFill>
                  <a:schemeClr val="accent1">
                    <a:lumMod val="75000"/>
                  </a:schemeClr>
                </a:solidFill>
                <a:latin typeface="Comic Sans MS" panose="030F0702030302020204" pitchFamily="66" charset="0"/>
              </a:rPr>
              <a:t>YOU WILL FIND THE POWERPOINT IN</a:t>
            </a:r>
          </a:p>
          <a:p>
            <a:r>
              <a:rPr lang="en-GB" b="1" dirty="0" smtClean="0">
                <a:solidFill>
                  <a:schemeClr val="accent1">
                    <a:lumMod val="75000"/>
                  </a:schemeClr>
                </a:solidFill>
                <a:latin typeface="Comic Sans MS" panose="030F0702030302020204" pitchFamily="66" charset="0"/>
              </a:rPr>
              <a:t>Class Files/Teams 21/HWB and on the school website</a:t>
            </a:r>
          </a:p>
          <a:p>
            <a:r>
              <a:rPr lang="en-GB" b="1" dirty="0" smtClean="0">
                <a:solidFill>
                  <a:schemeClr val="accent1">
                    <a:lumMod val="75000"/>
                  </a:schemeClr>
                </a:solidFill>
                <a:latin typeface="Comic Sans MS" panose="030F0702030302020204" pitchFamily="66" charset="0"/>
              </a:rPr>
              <a:t>In P5 Blog and in Assignments.</a:t>
            </a:r>
          </a:p>
          <a:p>
            <a:endParaRPr lang="en-GB" sz="2400" dirty="0" smtClean="0">
              <a:latin typeface="Comic Sans MS" panose="030F0702030302020204" pitchFamily="66" charset="0"/>
            </a:endParaRPr>
          </a:p>
          <a:p>
            <a:r>
              <a:rPr lang="en-GB" sz="2400" dirty="0" smtClean="0">
                <a:latin typeface="Comic Sans MS" panose="030F0702030302020204" pitchFamily="66" charset="0"/>
              </a:rPr>
              <a:t> </a:t>
            </a:r>
          </a:p>
          <a:p>
            <a:endParaRPr lang="en-GB" sz="2000" dirty="0">
              <a:latin typeface="Comic Sans MS" panose="030F0702030302020204" pitchFamily="66" charset="0"/>
            </a:endParaRPr>
          </a:p>
          <a:p>
            <a:endParaRPr lang="en-GB" sz="3600" dirty="0">
              <a:latin typeface="Comic Sans MS" panose="030F0702030302020204" pitchFamily="66" charset="0"/>
            </a:endParaRPr>
          </a:p>
          <a:p>
            <a:endParaRPr lang="en-GB" sz="3600" dirty="0">
              <a:latin typeface="Comic Sans MS" panose="030F0702030302020204" pitchFamily="66" charset="0"/>
            </a:endParaRPr>
          </a:p>
          <a:p>
            <a:endParaRPr lang="en-GB" sz="1400" dirty="0" smtClean="0">
              <a:latin typeface="Comic Sans MS" panose="030F0702030302020204" pitchFamily="66" charset="0"/>
            </a:endParaRPr>
          </a:p>
          <a:p>
            <a:endParaRPr lang="en-GB" sz="3600" dirty="0">
              <a:latin typeface="Comic Sans MS" panose="030F0702030302020204" pitchFamily="66" charset="0"/>
            </a:endParaRPr>
          </a:p>
          <a:p>
            <a:r>
              <a:rPr lang="en-GB" sz="3600" dirty="0">
                <a:latin typeface="Comic Sans MS" panose="030F0702030302020204" pitchFamily="66" charset="0"/>
              </a:rPr>
              <a:t> </a:t>
            </a:r>
          </a:p>
        </p:txBody>
      </p:sp>
      <p:pic>
        <p:nvPicPr>
          <p:cNvPr id="4" name="Picture 3"/>
          <p:cNvPicPr>
            <a:picLocks noChangeAspect="1"/>
          </p:cNvPicPr>
          <p:nvPr/>
        </p:nvPicPr>
        <p:blipFill>
          <a:blip r:embed="rId2"/>
          <a:stretch>
            <a:fillRect/>
          </a:stretch>
        </p:blipFill>
        <p:spPr>
          <a:xfrm>
            <a:off x="6371926" y="2875849"/>
            <a:ext cx="5637194" cy="3923347"/>
          </a:xfrm>
          <a:prstGeom prst="rect">
            <a:avLst/>
          </a:prstGeom>
        </p:spPr>
      </p:pic>
    </p:spTree>
    <p:extLst>
      <p:ext uri="{BB962C8B-B14F-4D97-AF65-F5344CB8AC3E}">
        <p14:creationId xmlns:p14="http://schemas.microsoft.com/office/powerpoint/2010/main" val="6380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360" y="273685"/>
            <a:ext cx="10515600" cy="1325563"/>
          </a:xfrm>
        </p:spPr>
        <p:txBody>
          <a:bodyPr>
            <a:normAutofit fontScale="90000"/>
          </a:bodyPr>
          <a:lstStyle/>
          <a:p>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b="1" dirty="0">
                <a:solidFill>
                  <a:schemeClr val="accent1">
                    <a:lumMod val="50000"/>
                  </a:schemeClr>
                </a:solidFill>
                <a:latin typeface="Comic Sans MS" panose="030F0702030302020204" pitchFamily="66" charset="0"/>
              </a:rPr>
              <a:t>ONLINE LESSONS </a:t>
            </a:r>
            <a:br>
              <a:rPr lang="en-GB" b="1" dirty="0">
                <a:solidFill>
                  <a:schemeClr val="accent1">
                    <a:lumMod val="50000"/>
                  </a:schemeClr>
                </a:solidFill>
                <a:latin typeface="Comic Sans MS" panose="030F0702030302020204" pitchFamily="66" charset="0"/>
              </a:rPr>
            </a:br>
            <a:r>
              <a:rPr lang="en-GB" b="1" dirty="0">
                <a:solidFill>
                  <a:schemeClr val="accent1">
                    <a:lumMod val="50000"/>
                  </a:schemeClr>
                </a:solidFill>
                <a:latin typeface="Comic Sans MS" panose="030F0702030302020204" pitchFamily="66" charset="0"/>
              </a:rPr>
              <a:t>for week commencing </a:t>
            </a:r>
            <a:r>
              <a:rPr lang="en-GB" b="1" dirty="0" smtClean="0">
                <a:solidFill>
                  <a:schemeClr val="accent1">
                    <a:lumMod val="50000"/>
                  </a:schemeClr>
                </a:solidFill>
                <a:latin typeface="Comic Sans MS" panose="030F0702030302020204" pitchFamily="66" charset="0"/>
              </a:rPr>
              <a:t>18</a:t>
            </a:r>
            <a:r>
              <a:rPr lang="en-GB" b="1" baseline="30000" dirty="0" smtClean="0">
                <a:solidFill>
                  <a:schemeClr val="accent1">
                    <a:lumMod val="50000"/>
                  </a:schemeClr>
                </a:solidFill>
                <a:latin typeface="Comic Sans MS" panose="030F0702030302020204" pitchFamily="66" charset="0"/>
              </a:rPr>
              <a:t>th</a:t>
            </a:r>
            <a:r>
              <a:rPr lang="en-GB" b="1" dirty="0" smtClean="0">
                <a:solidFill>
                  <a:schemeClr val="accent1">
                    <a:lumMod val="50000"/>
                  </a:schemeClr>
                </a:solidFill>
                <a:latin typeface="Comic Sans MS" panose="030F0702030302020204" pitchFamily="66" charset="0"/>
              </a:rPr>
              <a:t> </a:t>
            </a:r>
            <a:r>
              <a:rPr lang="en-GB" b="1" dirty="0">
                <a:solidFill>
                  <a:schemeClr val="accent1">
                    <a:lumMod val="50000"/>
                  </a:schemeClr>
                </a:solidFill>
                <a:latin typeface="Comic Sans MS" panose="030F0702030302020204" pitchFamily="66" charset="0"/>
              </a:rPr>
              <a:t>January 2021</a:t>
            </a:r>
            <a:br>
              <a:rPr lang="en-GB" b="1" dirty="0">
                <a:solidFill>
                  <a:schemeClr val="accent1">
                    <a:lumMod val="50000"/>
                  </a:schemeClr>
                </a:solidFill>
                <a:latin typeface="Comic Sans MS" panose="030F0702030302020204" pitchFamily="66" charset="0"/>
              </a:rPr>
            </a:br>
            <a:r>
              <a:rPr lang="en-GB" dirty="0">
                <a:solidFill>
                  <a:schemeClr val="accent1">
                    <a:lumMod val="50000"/>
                  </a:schemeClr>
                </a:solidFill>
                <a:latin typeface="Comic Sans MS" panose="030F0702030302020204" pitchFamily="66" charset="0"/>
              </a:rPr>
              <a:t/>
            </a:r>
            <a:br>
              <a:rPr lang="en-GB" dirty="0">
                <a:solidFill>
                  <a:schemeClr val="accent1">
                    <a:lumMod val="50000"/>
                  </a:schemeClr>
                </a:solidFill>
                <a:latin typeface="Comic Sans MS" panose="030F0702030302020204" pitchFamily="66" charset="0"/>
              </a:rPr>
            </a:br>
            <a:r>
              <a:rPr lang="en-GB" dirty="0">
                <a:solidFill>
                  <a:schemeClr val="accent1">
                    <a:lumMod val="50000"/>
                  </a:schemeClr>
                </a:solidFill>
                <a:latin typeface="Comic Sans MS" panose="030F0702030302020204" pitchFamily="66" charset="0"/>
              </a:rPr>
              <a:t/>
            </a:r>
            <a:br>
              <a:rPr lang="en-GB" dirty="0">
                <a:solidFill>
                  <a:schemeClr val="accent1">
                    <a:lumMod val="50000"/>
                  </a:schemeClr>
                </a:solidFill>
                <a:latin typeface="Comic Sans MS" panose="030F0702030302020204" pitchFamily="66" charset="0"/>
              </a:rPr>
            </a:br>
            <a:r>
              <a:rPr lang="en-GB" sz="3100" dirty="0">
                <a:solidFill>
                  <a:schemeClr val="accent1">
                    <a:lumMod val="50000"/>
                  </a:schemeClr>
                </a:solidFill>
                <a:latin typeface="Comic Sans MS" panose="030F0702030302020204" pitchFamily="66" charset="0"/>
              </a:rPr>
              <a:t>Monday </a:t>
            </a:r>
            <a:r>
              <a:rPr lang="en-GB" sz="3100" dirty="0" smtClean="0">
                <a:solidFill>
                  <a:schemeClr val="accent1">
                    <a:lumMod val="50000"/>
                  </a:schemeClr>
                </a:solidFill>
                <a:latin typeface="Comic Sans MS" panose="030F0702030302020204" pitchFamily="66" charset="0"/>
              </a:rPr>
              <a:t>       18</a:t>
            </a:r>
            <a:r>
              <a:rPr lang="en-GB" sz="3100" baseline="30000" dirty="0" smtClean="0">
                <a:solidFill>
                  <a:schemeClr val="accent1">
                    <a:lumMod val="50000"/>
                  </a:schemeClr>
                </a:solidFill>
                <a:latin typeface="Comic Sans MS" panose="030F0702030302020204" pitchFamily="66" charset="0"/>
              </a:rPr>
              <a:t>th</a:t>
            </a:r>
            <a:r>
              <a:rPr lang="en-GB" sz="3100" dirty="0" smtClean="0">
                <a:solidFill>
                  <a:schemeClr val="accent1">
                    <a:lumMod val="50000"/>
                  </a:schemeClr>
                </a:solidFill>
                <a:latin typeface="Comic Sans MS" panose="030F0702030302020204" pitchFamily="66" charset="0"/>
              </a:rPr>
              <a:t> </a:t>
            </a:r>
            <a:r>
              <a:rPr lang="en-GB" sz="3100" dirty="0">
                <a:solidFill>
                  <a:schemeClr val="accent1">
                    <a:lumMod val="50000"/>
                  </a:schemeClr>
                </a:solidFill>
                <a:latin typeface="Comic Sans MS" panose="030F0702030302020204" pitchFamily="66" charset="0"/>
              </a:rPr>
              <a:t>January </a:t>
            </a:r>
            <a:r>
              <a:rPr lang="en-GB" sz="3100" dirty="0" smtClean="0">
                <a:solidFill>
                  <a:schemeClr val="accent1">
                    <a:lumMod val="50000"/>
                  </a:schemeClr>
                </a:solidFill>
                <a:latin typeface="Comic Sans MS" panose="030F0702030302020204" pitchFamily="66" charset="0"/>
              </a:rPr>
              <a:t>       </a:t>
            </a:r>
            <a:r>
              <a:rPr lang="en-GB" sz="2700" dirty="0" smtClean="0">
                <a:solidFill>
                  <a:schemeClr val="accent1">
                    <a:lumMod val="50000"/>
                  </a:schemeClr>
                </a:solidFill>
                <a:latin typeface="Comic Sans MS" panose="030F0702030302020204" pitchFamily="66" charset="0"/>
              </a:rPr>
              <a:t>Writing Lesson – Persuasive  10:45 </a:t>
            </a:r>
            <a:r>
              <a:rPr lang="en-GB" sz="3100" dirty="0">
                <a:solidFill>
                  <a:schemeClr val="accent1">
                    <a:lumMod val="50000"/>
                  </a:schemeClr>
                </a:solidFill>
                <a:latin typeface="Comic Sans MS" panose="030F0702030302020204" pitchFamily="66" charset="0"/>
              </a:rPr>
              <a:t/>
            </a:r>
            <a:br>
              <a:rPr lang="en-GB" sz="3100" dirty="0">
                <a:solidFill>
                  <a:schemeClr val="accent1">
                    <a:lumMod val="50000"/>
                  </a:schemeClr>
                </a:solidFill>
                <a:latin typeface="Comic Sans MS" panose="030F0702030302020204" pitchFamily="66" charset="0"/>
              </a:rPr>
            </a:br>
            <a:r>
              <a:rPr lang="en-GB" sz="3100" dirty="0">
                <a:solidFill>
                  <a:schemeClr val="accent1">
                    <a:lumMod val="50000"/>
                  </a:schemeClr>
                </a:solidFill>
                <a:latin typeface="Comic Sans MS" panose="030F0702030302020204" pitchFamily="66" charset="0"/>
              </a:rPr>
              <a:t/>
            </a:r>
            <a:br>
              <a:rPr lang="en-GB" sz="3100" dirty="0">
                <a:solidFill>
                  <a:schemeClr val="accent1">
                    <a:lumMod val="50000"/>
                  </a:schemeClr>
                </a:solidFill>
                <a:latin typeface="Comic Sans MS" panose="030F0702030302020204" pitchFamily="66" charset="0"/>
              </a:rPr>
            </a:br>
            <a:r>
              <a:rPr lang="en-GB" sz="3100" dirty="0" smtClean="0">
                <a:solidFill>
                  <a:schemeClr val="accent1">
                    <a:lumMod val="50000"/>
                  </a:schemeClr>
                </a:solidFill>
                <a:latin typeface="Comic Sans MS" panose="030F0702030302020204" pitchFamily="66" charset="0"/>
              </a:rPr>
              <a:t>Tuesday        19</a:t>
            </a:r>
            <a:r>
              <a:rPr lang="en-GB" sz="3100" baseline="30000" dirty="0" smtClean="0">
                <a:solidFill>
                  <a:schemeClr val="accent1">
                    <a:lumMod val="50000"/>
                  </a:schemeClr>
                </a:solidFill>
                <a:latin typeface="Comic Sans MS" panose="030F0702030302020204" pitchFamily="66" charset="0"/>
              </a:rPr>
              <a:t>th</a:t>
            </a:r>
            <a:r>
              <a:rPr lang="en-GB" sz="3100" dirty="0" smtClean="0">
                <a:solidFill>
                  <a:schemeClr val="accent1">
                    <a:lumMod val="50000"/>
                  </a:schemeClr>
                </a:solidFill>
                <a:latin typeface="Comic Sans MS" panose="030F0702030302020204" pitchFamily="66" charset="0"/>
              </a:rPr>
              <a:t> January        </a:t>
            </a:r>
            <a:r>
              <a:rPr lang="en-GB" sz="2700" dirty="0" smtClean="0">
                <a:solidFill>
                  <a:schemeClr val="accent1">
                    <a:lumMod val="50000"/>
                  </a:schemeClr>
                </a:solidFill>
                <a:latin typeface="Comic Sans MS" panose="030F0702030302020204" pitchFamily="66" charset="0"/>
              </a:rPr>
              <a:t>Numeracy Lesson -Volume    10:45 </a:t>
            </a:r>
            <a:r>
              <a:rPr lang="en-GB" sz="3100" dirty="0">
                <a:solidFill>
                  <a:schemeClr val="accent1">
                    <a:lumMod val="50000"/>
                  </a:schemeClr>
                </a:solidFill>
                <a:latin typeface="Comic Sans MS" panose="030F0702030302020204" pitchFamily="66" charset="0"/>
              </a:rPr>
              <a:t/>
            </a:r>
            <a:br>
              <a:rPr lang="en-GB" sz="3100" dirty="0">
                <a:solidFill>
                  <a:schemeClr val="accent1">
                    <a:lumMod val="50000"/>
                  </a:schemeClr>
                </a:solidFill>
                <a:latin typeface="Comic Sans MS" panose="030F0702030302020204" pitchFamily="66" charset="0"/>
              </a:rPr>
            </a:br>
            <a:r>
              <a:rPr lang="en-GB" sz="3100" dirty="0">
                <a:solidFill>
                  <a:schemeClr val="accent1">
                    <a:lumMod val="50000"/>
                  </a:schemeClr>
                </a:solidFill>
                <a:latin typeface="Comic Sans MS" panose="030F0702030302020204" pitchFamily="66" charset="0"/>
              </a:rPr>
              <a:t/>
            </a:r>
            <a:br>
              <a:rPr lang="en-GB" sz="3100" dirty="0">
                <a:solidFill>
                  <a:schemeClr val="accent1">
                    <a:lumMod val="50000"/>
                  </a:schemeClr>
                </a:solidFill>
                <a:latin typeface="Comic Sans MS" panose="030F0702030302020204" pitchFamily="66" charset="0"/>
              </a:rPr>
            </a:br>
            <a:r>
              <a:rPr lang="en-GB" sz="3100" dirty="0" smtClean="0">
                <a:solidFill>
                  <a:schemeClr val="accent1">
                    <a:lumMod val="50000"/>
                  </a:schemeClr>
                </a:solidFill>
                <a:latin typeface="Comic Sans MS" panose="030F0702030302020204" pitchFamily="66" charset="0"/>
              </a:rPr>
              <a:t>Wednesday   20</a:t>
            </a:r>
            <a:r>
              <a:rPr lang="en-GB" sz="3100" baseline="30000" dirty="0" smtClean="0">
                <a:solidFill>
                  <a:schemeClr val="accent1">
                    <a:lumMod val="50000"/>
                  </a:schemeClr>
                </a:solidFill>
                <a:latin typeface="Comic Sans MS" panose="030F0702030302020204" pitchFamily="66" charset="0"/>
              </a:rPr>
              <a:t>th</a:t>
            </a:r>
            <a:r>
              <a:rPr lang="en-GB" sz="3100" dirty="0" smtClean="0">
                <a:solidFill>
                  <a:schemeClr val="accent1">
                    <a:lumMod val="50000"/>
                  </a:schemeClr>
                </a:solidFill>
                <a:latin typeface="Comic Sans MS" panose="030F0702030302020204" pitchFamily="66" charset="0"/>
              </a:rPr>
              <a:t>  January      </a:t>
            </a:r>
            <a:r>
              <a:rPr lang="en-GB" sz="2700" dirty="0" smtClean="0">
                <a:solidFill>
                  <a:schemeClr val="accent1">
                    <a:lumMod val="50000"/>
                  </a:schemeClr>
                </a:solidFill>
                <a:latin typeface="Comic Sans MS" panose="030F0702030302020204" pitchFamily="66" charset="0"/>
              </a:rPr>
              <a:t>Comprehension Lesson          10:45 </a:t>
            </a:r>
            <a:r>
              <a:rPr lang="en-GB" sz="3100" dirty="0" smtClean="0">
                <a:solidFill>
                  <a:schemeClr val="accent1">
                    <a:lumMod val="50000"/>
                  </a:schemeClr>
                </a:solidFill>
                <a:latin typeface="Comic Sans MS" panose="030F0702030302020204" pitchFamily="66" charset="0"/>
              </a:rPr>
              <a:t/>
            </a:r>
            <a:br>
              <a:rPr lang="en-GB" sz="3100" dirty="0" smtClean="0">
                <a:solidFill>
                  <a:schemeClr val="accent1">
                    <a:lumMod val="50000"/>
                  </a:schemeClr>
                </a:solidFill>
                <a:latin typeface="Comic Sans MS" panose="030F0702030302020204" pitchFamily="66" charset="0"/>
              </a:rPr>
            </a:br>
            <a:r>
              <a:rPr lang="en-GB" sz="3100" dirty="0">
                <a:solidFill>
                  <a:schemeClr val="accent1">
                    <a:lumMod val="50000"/>
                  </a:schemeClr>
                </a:solidFill>
                <a:latin typeface="Comic Sans MS" panose="030F0702030302020204" pitchFamily="66" charset="0"/>
              </a:rPr>
              <a:t/>
            </a:r>
            <a:br>
              <a:rPr lang="en-GB" sz="3100" dirty="0">
                <a:solidFill>
                  <a:schemeClr val="accent1">
                    <a:lumMod val="50000"/>
                  </a:schemeClr>
                </a:solidFill>
                <a:latin typeface="Comic Sans MS" panose="030F0702030302020204" pitchFamily="66" charset="0"/>
              </a:rPr>
            </a:br>
            <a:r>
              <a:rPr lang="en-GB" sz="3100" dirty="0" smtClean="0">
                <a:solidFill>
                  <a:schemeClr val="accent1">
                    <a:lumMod val="50000"/>
                  </a:schemeClr>
                </a:solidFill>
                <a:latin typeface="Comic Sans MS" panose="030F0702030302020204" pitchFamily="66" charset="0"/>
              </a:rPr>
              <a:t>Thursday       21</a:t>
            </a:r>
            <a:r>
              <a:rPr lang="en-GB" sz="3100" baseline="30000" dirty="0" smtClean="0">
                <a:solidFill>
                  <a:schemeClr val="accent1">
                    <a:lumMod val="50000"/>
                  </a:schemeClr>
                </a:solidFill>
                <a:latin typeface="Comic Sans MS" panose="030F0702030302020204" pitchFamily="66" charset="0"/>
              </a:rPr>
              <a:t>st</a:t>
            </a:r>
            <a:r>
              <a:rPr lang="en-GB" sz="3100" dirty="0" smtClean="0">
                <a:solidFill>
                  <a:schemeClr val="accent1">
                    <a:lumMod val="50000"/>
                  </a:schemeClr>
                </a:solidFill>
                <a:latin typeface="Comic Sans MS" panose="030F0702030302020204" pitchFamily="66" charset="0"/>
              </a:rPr>
              <a:t>  January       </a:t>
            </a:r>
            <a:r>
              <a:rPr lang="en-GB" sz="2700" dirty="0" smtClean="0">
                <a:solidFill>
                  <a:schemeClr val="accent1">
                    <a:lumMod val="50000"/>
                  </a:schemeClr>
                </a:solidFill>
                <a:latin typeface="Comic Sans MS" panose="030F0702030302020204" pitchFamily="66" charset="0"/>
              </a:rPr>
              <a:t>Numeracy Lesson - Area  </a:t>
            </a:r>
            <a:r>
              <a:rPr lang="en-GB" sz="2700" dirty="0">
                <a:solidFill>
                  <a:schemeClr val="accent1">
                    <a:lumMod val="50000"/>
                  </a:schemeClr>
                </a:solidFill>
                <a:latin typeface="Comic Sans MS" panose="030F0702030302020204" pitchFamily="66" charset="0"/>
              </a:rPr>
              <a:t> </a:t>
            </a:r>
            <a:r>
              <a:rPr lang="en-GB" sz="2700" dirty="0" smtClean="0">
                <a:solidFill>
                  <a:schemeClr val="accent1">
                    <a:lumMod val="50000"/>
                  </a:schemeClr>
                </a:solidFill>
                <a:latin typeface="Comic Sans MS" panose="030F0702030302020204" pitchFamily="66" charset="0"/>
              </a:rPr>
              <a:t>   10:45   </a:t>
            </a:r>
            <a:endParaRPr lang="en-GB" sz="2700" dirty="0">
              <a:solidFill>
                <a:schemeClr val="accent1">
                  <a:lumMod val="50000"/>
                </a:schemeClr>
              </a:solidFill>
              <a:latin typeface="Comic Sans MS" panose="030F0702030302020204" pitchFamily="66" charset="0"/>
            </a:endParaRPr>
          </a:p>
        </p:txBody>
      </p:sp>
    </p:spTree>
    <p:extLst>
      <p:ext uri="{BB962C8B-B14F-4D97-AF65-F5344CB8AC3E}">
        <p14:creationId xmlns:p14="http://schemas.microsoft.com/office/powerpoint/2010/main" val="1422354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855" y="180753"/>
            <a:ext cx="11443705" cy="5909310"/>
          </a:xfrm>
          <a:prstGeom prst="rect">
            <a:avLst/>
          </a:prstGeom>
          <a:noFill/>
        </p:spPr>
        <p:txBody>
          <a:bodyPr wrap="square" rtlCol="0">
            <a:spAutoFit/>
          </a:bodyPr>
          <a:lstStyle/>
          <a:p>
            <a:r>
              <a:rPr lang="en-GB" sz="5400" dirty="0" smtClean="0">
                <a:solidFill>
                  <a:srgbClr val="00B050"/>
                </a:solidFill>
                <a:latin typeface="Comic Sans MS" panose="030F0702030302020204" pitchFamily="66" charset="0"/>
              </a:rPr>
              <a:t>Health and Wellbeing</a:t>
            </a:r>
          </a:p>
          <a:p>
            <a:endParaRPr lang="en-GB" sz="3600" dirty="0">
              <a:latin typeface="Comic Sans MS" panose="030F0702030302020204" pitchFamily="66" charset="0"/>
            </a:endParaRPr>
          </a:p>
          <a:p>
            <a:r>
              <a:rPr lang="en-GB" sz="3600" dirty="0" smtClean="0">
                <a:latin typeface="Comic Sans MS" panose="030F0702030302020204" pitchFamily="66" charset="0"/>
              </a:rPr>
              <a:t>Task 4</a:t>
            </a:r>
          </a:p>
          <a:p>
            <a:endParaRPr lang="en-GB" sz="3600" dirty="0">
              <a:latin typeface="Comic Sans MS" panose="030F0702030302020204" pitchFamily="66" charset="0"/>
            </a:endParaRPr>
          </a:p>
          <a:p>
            <a:r>
              <a:rPr lang="en-GB" sz="3600" dirty="0" smtClean="0">
                <a:latin typeface="Comic Sans MS" panose="030F0702030302020204" pitchFamily="66" charset="0"/>
              </a:rPr>
              <a:t>Please fill out the ‘Food Labelling’ worksheet and upload it into Assignments.</a:t>
            </a:r>
          </a:p>
          <a:p>
            <a:endParaRPr lang="en-GB" sz="3600" dirty="0">
              <a:latin typeface="Comic Sans MS" panose="030F0702030302020204" pitchFamily="66" charset="0"/>
            </a:endParaRPr>
          </a:p>
          <a:p>
            <a:r>
              <a:rPr lang="en-GB" sz="3600" dirty="0" smtClean="0">
                <a:latin typeface="Comic Sans MS" panose="030F0702030302020204" pitchFamily="66" charset="0"/>
              </a:rPr>
              <a:t>You can find this worksheet in Files/Teams 21/HWB</a:t>
            </a:r>
            <a:endParaRPr lang="en-GB" sz="1400" dirty="0" smtClean="0">
              <a:latin typeface="Comic Sans MS" panose="030F0702030302020204" pitchFamily="66" charset="0"/>
            </a:endParaRPr>
          </a:p>
          <a:p>
            <a:endParaRPr lang="en-GB" sz="3600" dirty="0">
              <a:latin typeface="Comic Sans MS" panose="030F0702030302020204" pitchFamily="66" charset="0"/>
            </a:endParaRPr>
          </a:p>
          <a:p>
            <a:r>
              <a:rPr lang="en-GB" sz="3600" dirty="0">
                <a:latin typeface="Comic Sans MS" panose="030F0702030302020204" pitchFamily="66" charset="0"/>
              </a:rPr>
              <a:t> </a:t>
            </a:r>
          </a:p>
        </p:txBody>
      </p:sp>
    </p:spTree>
    <p:extLst>
      <p:ext uri="{BB962C8B-B14F-4D97-AF65-F5344CB8AC3E}">
        <p14:creationId xmlns:p14="http://schemas.microsoft.com/office/powerpoint/2010/main" val="8974549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602" y="960327"/>
            <a:ext cx="10470941" cy="5509200"/>
          </a:xfrm>
          <a:prstGeom prst="rect">
            <a:avLst/>
          </a:prstGeom>
        </p:spPr>
        <p:txBody>
          <a:bodyPr wrap="square">
            <a:spAutoFit/>
          </a:bodyPr>
          <a:lstStyle/>
          <a:p>
            <a:r>
              <a:rPr lang="en-GB" sz="2400" dirty="0" smtClean="0">
                <a:latin typeface="Comic Sans MS" panose="030F0702030302020204" pitchFamily="66" charset="0"/>
                <a:hlinkClick r:id="rId2"/>
              </a:rPr>
              <a:t>Something of interest …….</a:t>
            </a:r>
          </a:p>
          <a:p>
            <a:endParaRPr lang="en-GB" sz="2400" dirty="0">
              <a:latin typeface="Comic Sans MS" panose="030F0702030302020204" pitchFamily="66" charset="0"/>
              <a:hlinkClick r:id="rId2"/>
            </a:endParaRPr>
          </a:p>
          <a:p>
            <a:endParaRPr lang="en-GB" sz="2400" dirty="0" smtClean="0">
              <a:latin typeface="Comic Sans MS" panose="030F0702030302020204" pitchFamily="66" charset="0"/>
              <a:hlinkClick r:id="rId2"/>
            </a:endParaRPr>
          </a:p>
          <a:p>
            <a:endParaRPr lang="en-GB" sz="2400" dirty="0">
              <a:latin typeface="Comic Sans MS" panose="030F0702030302020204" pitchFamily="66" charset="0"/>
              <a:hlinkClick r:id="rId2"/>
            </a:endParaRPr>
          </a:p>
          <a:p>
            <a:r>
              <a:rPr lang="en-GB" sz="2400" dirty="0" smtClean="0">
                <a:latin typeface="Comic Sans MS" panose="030F0702030302020204" pitchFamily="66" charset="0"/>
                <a:hlinkClick r:id="rId2"/>
              </a:rPr>
              <a:t>https</a:t>
            </a:r>
            <a:r>
              <a:rPr lang="en-GB" sz="2400" dirty="0">
                <a:latin typeface="Comic Sans MS" panose="030F0702030302020204" pitchFamily="66" charset="0"/>
                <a:hlinkClick r:id="rId2"/>
              </a:rPr>
              <a:t>://</a:t>
            </a:r>
            <a:r>
              <a:rPr lang="en-GB" sz="2400" dirty="0" smtClean="0">
                <a:latin typeface="Comic Sans MS" panose="030F0702030302020204" pitchFamily="66" charset="0"/>
                <a:hlinkClick r:id="rId2"/>
              </a:rPr>
              <a:t>www.fischy.com/lockdownadvice</a:t>
            </a:r>
            <a:endParaRPr lang="en-GB" sz="2400" dirty="0" smtClean="0">
              <a:latin typeface="Comic Sans MS" panose="030F0702030302020204" pitchFamily="66" charset="0"/>
            </a:endParaRPr>
          </a:p>
          <a:p>
            <a:endParaRPr lang="en-GB" sz="2400" dirty="0">
              <a:latin typeface="Comic Sans MS" panose="030F0702030302020204" pitchFamily="66" charset="0"/>
            </a:endParaRPr>
          </a:p>
          <a:p>
            <a:r>
              <a:rPr lang="en-GB" sz="4000" b="1" dirty="0">
                <a:latin typeface="Comic Sans MS" panose="030F0702030302020204" pitchFamily="66" charset="0"/>
              </a:rPr>
              <a:t>Lockdown Online </a:t>
            </a:r>
            <a:r>
              <a:rPr lang="en-GB" sz="4000" b="1" dirty="0" smtClean="0">
                <a:latin typeface="Comic Sans MS" panose="030F0702030302020204" pitchFamily="66" charset="0"/>
              </a:rPr>
              <a:t>Assemblies</a:t>
            </a:r>
          </a:p>
          <a:p>
            <a:endParaRPr lang="en-GB" sz="2400" b="1" dirty="0">
              <a:latin typeface="Comic Sans MS" panose="030F0702030302020204" pitchFamily="66" charset="0"/>
            </a:endParaRPr>
          </a:p>
          <a:p>
            <a:endParaRPr lang="en-GB" sz="2400" dirty="0">
              <a:latin typeface="Comic Sans MS" panose="030F0702030302020204" pitchFamily="66" charset="0"/>
            </a:endParaRPr>
          </a:p>
          <a:p>
            <a:r>
              <a:rPr lang="en-GB" sz="2400" dirty="0" smtClean="0">
                <a:latin typeface="Comic Sans MS" panose="030F0702030302020204" pitchFamily="66" charset="0"/>
              </a:rPr>
              <a:t>20 </a:t>
            </a:r>
            <a:r>
              <a:rPr lang="en-GB" sz="2400" dirty="0">
                <a:latin typeface="Comic Sans MS" panose="030F0702030302020204" pitchFamily="66" charset="0"/>
              </a:rPr>
              <a:t>– 30 minutes of songs, actions and fun for children and families at home or at school</a:t>
            </a:r>
          </a:p>
          <a:p>
            <a:r>
              <a:rPr lang="en-GB" sz="2400" dirty="0" smtClean="0">
                <a:latin typeface="Comic Sans MS" panose="030F0702030302020204" pitchFamily="66" charset="0"/>
              </a:rPr>
              <a:t>On </a:t>
            </a:r>
            <a:r>
              <a:rPr lang="en-GB" sz="2400" dirty="0">
                <a:latin typeface="Comic Sans MS" panose="030F0702030302020204" pitchFamily="66" charset="0"/>
              </a:rPr>
              <a:t>YouTube every Monday at 11AM </a:t>
            </a:r>
            <a:r>
              <a:rPr lang="en-GB" sz="2400" dirty="0">
                <a:latin typeface="Comic Sans MS" panose="030F0702030302020204" pitchFamily="66" charset="0"/>
                <a:hlinkClick r:id="rId3"/>
              </a:rPr>
              <a:t>www.youtube.com/fischymusic</a:t>
            </a:r>
            <a:endParaRPr lang="en-GB" sz="2400" dirty="0">
              <a:latin typeface="Comic Sans MS" panose="030F0702030302020204" pitchFamily="66" charset="0"/>
            </a:endParaRPr>
          </a:p>
          <a:p>
            <a:r>
              <a:rPr lang="en-GB" sz="2400" dirty="0" smtClean="0">
                <a:latin typeface="Comic Sans MS" panose="030F0702030302020204" pitchFamily="66" charset="0"/>
              </a:rPr>
              <a:t>Catch </a:t>
            </a:r>
            <a:r>
              <a:rPr lang="en-GB" sz="2400" dirty="0">
                <a:latin typeface="Comic Sans MS" panose="030F0702030302020204" pitchFamily="66" charset="0"/>
              </a:rPr>
              <a:t>up anytime in the week or watch again!</a:t>
            </a:r>
          </a:p>
          <a:p>
            <a:endParaRPr lang="en-GB" sz="2400" dirty="0">
              <a:latin typeface="Comic Sans MS" panose="030F0702030302020204" pitchFamily="66" charset="0"/>
            </a:endParaRPr>
          </a:p>
        </p:txBody>
      </p:sp>
    </p:spTree>
    <p:extLst>
      <p:ext uri="{BB962C8B-B14F-4D97-AF65-F5344CB8AC3E}">
        <p14:creationId xmlns:p14="http://schemas.microsoft.com/office/powerpoint/2010/main" val="15691001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Music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5596227"/>
              </p:ext>
            </p:extLst>
          </p:nvPr>
        </p:nvGraphicFramePr>
        <p:xfrm>
          <a:off x="2304716" y="3155073"/>
          <a:ext cx="5080000" cy="2346960"/>
        </p:xfrm>
        <a:graphic>
          <a:graphicData uri="http://schemas.openxmlformats.org/drawingml/2006/table">
            <a:tbl>
              <a:tblPr/>
              <a:tblGrid>
                <a:gridCol w="1316565">
                  <a:extLst>
                    <a:ext uri="{9D8B030D-6E8A-4147-A177-3AD203B41FA5}">
                      <a16:colId xmlns:a16="http://schemas.microsoft.com/office/drawing/2014/main" val="4270686352"/>
                    </a:ext>
                  </a:extLst>
                </a:gridCol>
                <a:gridCol w="3763435">
                  <a:extLst>
                    <a:ext uri="{9D8B030D-6E8A-4147-A177-3AD203B41FA5}">
                      <a16:colId xmlns:a16="http://schemas.microsoft.com/office/drawing/2014/main" val="3495891473"/>
                    </a:ext>
                  </a:extLst>
                </a:gridCol>
              </a:tblGrid>
              <a:tr h="0">
                <a:tc>
                  <a:txBody>
                    <a:bodyPr/>
                    <a:lstStyle/>
                    <a:p>
                      <a:pPr fontAlgn="base"/>
                      <a:endParaRPr lang="en-GB">
                        <a:effectLst/>
                      </a:endParaRPr>
                    </a:p>
                  </a:txBody>
                  <a:tcPr marL="76200" marR="76200" marT="76200" marB="76200">
                    <a:lnL w="6350" cap="flat" cmpd="sng" algn="ctr">
                      <a:solidFill>
                        <a:srgbClr val="C8C8C8"/>
                      </a:solidFill>
                      <a:prstDash val="solid"/>
                      <a:round/>
                      <a:headEnd type="none" w="med" len="med"/>
                      <a:tailEnd type="none" w="med" len="med"/>
                    </a:lnL>
                    <a:lnR w="6350" cap="flat" cmpd="sng" algn="ctr">
                      <a:solidFill>
                        <a:srgbClr val="C8C8C8"/>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tcPr>
                </a:tc>
                <a:tc>
                  <a:txBody>
                    <a:bodyPr/>
                    <a:lstStyle/>
                    <a:p>
                      <a:pPr fontAlgn="base"/>
                      <a:r>
                        <a:rPr lang="en-GB" b="0" u="none" strike="noStrike" dirty="0">
                          <a:effectLst/>
                          <a:latin typeface="wf_segoe-ui_light"/>
                          <a:hlinkClick r:id="rId2"/>
                        </a:rPr>
                        <a:t>Children's Musical Adventures</a:t>
                      </a:r>
                      <a:endParaRPr lang="en-GB" b="0" dirty="0">
                        <a:effectLst/>
                        <a:latin typeface="wf_segoe-ui_light"/>
                      </a:endParaRPr>
                    </a:p>
                    <a:p>
                      <a:pPr fontAlgn="base"/>
                      <a:r>
                        <a:rPr lang="en-GB" dirty="0">
                          <a:solidFill>
                            <a:srgbClr val="666666"/>
                          </a:solidFill>
                          <a:effectLst/>
                          <a:latin typeface="wf_segoe-ui_normal"/>
                        </a:rPr>
                        <a:t>So 2021 hasn't quite got off to start we all hoped it would! But the light is shining brightly at the end of the tunnel! We thought it was about time we gave Joe Wicks a run for his money  We are...</a:t>
                      </a:r>
                    </a:p>
                    <a:p>
                      <a:pPr fontAlgn="base"/>
                      <a:r>
                        <a:rPr lang="en-GB" b="0" dirty="0">
                          <a:solidFill>
                            <a:srgbClr val="A6A6A6"/>
                          </a:solidFill>
                          <a:effectLst/>
                          <a:latin typeface="wf_segoe-ui_normal"/>
                        </a:rPr>
                        <a:t>www.facebook.com</a:t>
                      </a:r>
                    </a:p>
                  </a:txBody>
                  <a:tcPr marL="76200" marR="76200" marT="76200" marB="76200">
                    <a:lnL w="6350" cap="flat" cmpd="sng" algn="ctr">
                      <a:solidFill>
                        <a:srgbClr val="C8C8C8"/>
                      </a:solidFill>
                      <a:prstDash val="solid"/>
                      <a:round/>
                      <a:headEnd type="none" w="med" len="med"/>
                      <a:tailEnd type="none" w="med" len="med"/>
                    </a:lnL>
                    <a:lnR w="6350" cap="flat" cmpd="sng" algn="ctr">
                      <a:solidFill>
                        <a:srgbClr val="C8C8C8"/>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tcPr>
                </a:tc>
                <a:extLst>
                  <a:ext uri="{0D108BD9-81ED-4DB2-BD59-A6C34878D82A}">
                    <a16:rowId xmlns:a16="http://schemas.microsoft.com/office/drawing/2014/main" val="3384505782"/>
                  </a:ext>
                </a:extLst>
              </a:tr>
            </a:tbl>
          </a:graphicData>
        </a:graphic>
      </p:graphicFrame>
      <p:sp>
        <p:nvSpPr>
          <p:cNvPr id="5" name="Rectangle 1"/>
          <p:cNvSpPr>
            <a:spLocks noChangeArrowheads="1"/>
          </p:cNvSpPr>
          <p:nvPr/>
        </p:nvSpPr>
        <p:spPr bwMode="auto">
          <a:xfrm>
            <a:off x="6239407" y="662705"/>
            <a:ext cx="4885953" cy="23237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201F1E"/>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01F1E"/>
                </a:solidFill>
                <a:effectLst/>
                <a:latin typeface="Segoe UI" panose="020B0502040204020203" pitchFamily="34" charset="0"/>
                <a:cs typeface="Segoe UI" panose="020B0502040204020203" pitchFamily="34"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01F1E"/>
                </a:solidFill>
                <a:effectLst/>
                <a:latin typeface="inherit"/>
                <a:cs typeface="Segoe UI" panose="020B0502040204020203" pitchFamily="34" charset="0"/>
                <a:hlinkClick r:id="rId2"/>
              </a:rPr>
              <a:t>https://www.facebook.com/991047234270921/posts/4879488632093409/?d=n</a:t>
            </a:r>
            <a:endParaRPr kumimoji="0" lang="en-US" altLang="en-US" sz="1100" b="0" i="0" u="none" strike="noStrike" cap="none" normalizeH="0" baseline="0" dirty="0">
              <a:ln>
                <a:noFill/>
              </a:ln>
              <a:solidFill>
                <a:srgbClr val="201F1E"/>
              </a:solidFill>
              <a:effectLst/>
              <a:latin typeface="inherit"/>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01F1E"/>
                </a:solidFill>
                <a:effectLst/>
                <a:latin typeface="inherit"/>
                <a:cs typeface="Segoe UI" panose="020B0502040204020203" pitchFamily="34" charset="0"/>
              </a:rPr>
              <a:t> </a:t>
            </a:r>
            <a:r>
              <a:rPr kumimoji="0" lang="en-US" altLang="en-US" sz="9600" b="0" i="0" u="none" strike="noStrike" cap="none" normalizeH="0" baseline="0" dirty="0">
                <a:ln>
                  <a:noFill/>
                </a:ln>
                <a:solidFill>
                  <a:srgbClr val="201F1E"/>
                </a:solidFill>
                <a:effectLst/>
                <a:latin typeface="inherit"/>
                <a:cs typeface="Segoe UI" panose="020B0502040204020203" pitchFamily="34" charset="0"/>
              </a:rPr>
              <a:t> </a:t>
            </a:r>
            <a:r>
              <a:rPr kumimoji="0" lang="en-US" altLang="en-US" sz="1100" b="0" i="0" u="none" strike="noStrike" cap="none" normalizeH="0" baseline="0" dirty="0">
                <a:ln>
                  <a:noFill/>
                </a:ln>
                <a:solidFill>
                  <a:srgbClr val="201F1E"/>
                </a:solidFill>
                <a:effectLst/>
                <a:latin typeface="inherit"/>
                <a:cs typeface="Segoe UI" panose="020B0502040204020203" pitchFamily="34"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01F1E"/>
                </a:solidFill>
                <a:effectLst/>
                <a:latin typeface="inherit"/>
                <a:cs typeface="Segoe UI" panose="020B0502040204020203" pitchFamily="34" charset="0"/>
              </a:rPr>
              <a:t/>
            </a:r>
            <a:br>
              <a:rPr kumimoji="0" lang="en-US" altLang="en-US" sz="1100" b="0" i="0" u="none" strike="noStrike" cap="none" normalizeH="0" baseline="0" dirty="0">
                <a:ln>
                  <a:noFill/>
                </a:ln>
                <a:solidFill>
                  <a:srgbClr val="201F1E"/>
                </a:solidFill>
                <a:effectLst/>
                <a:latin typeface="inherit"/>
                <a:cs typeface="Segoe UI" panose="020B0502040204020203" pitchFamily="34" charset="0"/>
              </a:rPr>
            </a:br>
            <a:endParaRPr kumimoji="0" lang="en-US" altLang="en-US" sz="1100" b="0" i="0" u="none" strike="noStrike" cap="none" normalizeH="0" baseline="0" dirty="0">
              <a:ln>
                <a:noFill/>
              </a:ln>
              <a:solidFill>
                <a:srgbClr val="201F1E"/>
              </a:solidFill>
              <a:effectLst/>
              <a:latin typeface="inherit"/>
              <a:cs typeface="Segoe UI" panose="020B0502040204020203" pitchFamily="34" charset="0"/>
            </a:endParaRPr>
          </a:p>
        </p:txBody>
      </p:sp>
      <p:pic>
        <p:nvPicPr>
          <p:cNvPr id="4098" name="Picture 2" descr="https://scontent-sea1-1.xx.fbcdn.net/v/t1.0-9/136635521_4879467462095526_8756012044545409872_o.png?_nc_cat=100&amp;ccb=2&amp;_nc_sid=8024bb&amp;_nc_ohc=WpfTUe9MOfUAX-qysI5&amp;_nc_ht=scontent-sea1-1.xx&amp;oh=de0e8253d2bb9dca0befc5cf15f066ed&amp;oe=601EC60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625" y="3209715"/>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998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53309" y="1339273"/>
            <a:ext cx="7460697" cy="646331"/>
          </a:xfrm>
          <a:prstGeom prst="rect">
            <a:avLst/>
          </a:prstGeom>
          <a:noFill/>
        </p:spPr>
        <p:txBody>
          <a:bodyPr wrap="none" rtlCol="0">
            <a:spAutoFit/>
          </a:bodyPr>
          <a:lstStyle/>
          <a:p>
            <a:r>
              <a:rPr lang="en-GB" dirty="0" smtClean="0">
                <a:latin typeface="Comic Sans MS" panose="030F0702030302020204" pitchFamily="66" charset="0"/>
              </a:rPr>
              <a:t>Daily Brain Warmer </a:t>
            </a:r>
          </a:p>
          <a:p>
            <a:r>
              <a:rPr lang="en-GB" dirty="0" smtClean="0">
                <a:latin typeface="Comic Sans MS" panose="030F0702030302020204" pitchFamily="66" charset="0"/>
              </a:rPr>
              <a:t>Follow this link to find daily brain warmers from 18 Jan to 22 Jan….</a:t>
            </a:r>
            <a:endParaRPr lang="en-GB" dirty="0">
              <a:latin typeface="Comic Sans MS" panose="030F0702030302020204" pitchFamily="66" charset="0"/>
            </a:endParaRPr>
          </a:p>
        </p:txBody>
      </p:sp>
      <p:sp>
        <p:nvSpPr>
          <p:cNvPr id="4" name="Rectangle 3"/>
          <p:cNvSpPr/>
          <p:nvPr/>
        </p:nvSpPr>
        <p:spPr>
          <a:xfrm>
            <a:off x="2106970" y="2976480"/>
            <a:ext cx="5330305" cy="369332"/>
          </a:xfrm>
          <a:prstGeom prst="rect">
            <a:avLst/>
          </a:prstGeom>
        </p:spPr>
        <p:txBody>
          <a:bodyPr wrap="none">
            <a:spAutoFit/>
          </a:bodyPr>
          <a:lstStyle/>
          <a:p>
            <a:r>
              <a:rPr lang="en-GB" dirty="0">
                <a:latin typeface="Comic Sans MS" panose="030F0702030302020204" pitchFamily="66" charset="0"/>
                <a:hlinkClick r:id="rId2"/>
              </a:rPr>
              <a:t>https://www.senhub.co.uk/daily-brain-warmers</a:t>
            </a:r>
            <a:r>
              <a:rPr lang="en-GB" dirty="0"/>
              <a:t>/</a:t>
            </a:r>
          </a:p>
        </p:txBody>
      </p:sp>
      <p:pic>
        <p:nvPicPr>
          <p:cNvPr id="5" name="Picture 4" descr="Intuition in silico: How Ideas From Computational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8872" y="3766399"/>
            <a:ext cx="4680535" cy="2202604"/>
          </a:xfrm>
          <a:prstGeom prst="rect">
            <a:avLst/>
          </a:prstGeom>
        </p:spPr>
      </p:pic>
    </p:spTree>
    <p:extLst>
      <p:ext uri="{BB962C8B-B14F-4D97-AF65-F5344CB8AC3E}">
        <p14:creationId xmlns:p14="http://schemas.microsoft.com/office/powerpoint/2010/main" val="3613190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smtClean="0">
                <a:latin typeface="Comic Sans MS" panose="030F0702030302020204" pitchFamily="66" charset="0"/>
              </a:rPr>
              <a:t>WRITING</a:t>
            </a:r>
            <a:r>
              <a:rPr lang="en-GB" b="1" i="1" dirty="0">
                <a:latin typeface="Comic Sans MS" panose="030F0702030302020204" pitchFamily="66" charset="0"/>
              </a:rPr>
              <a:t/>
            </a:r>
            <a:br>
              <a:rPr lang="en-GB" b="1" i="1" dirty="0">
                <a:latin typeface="Comic Sans MS" panose="030F0702030302020204" pitchFamily="66" charset="0"/>
              </a:rPr>
            </a:br>
            <a:r>
              <a:rPr lang="en-GB" b="1" i="1" dirty="0">
                <a:solidFill>
                  <a:srgbClr val="002060"/>
                </a:solidFill>
                <a:latin typeface="Comic Sans MS" panose="030F0702030302020204" pitchFamily="66" charset="0"/>
              </a:rPr>
              <a:t>Online Lesson </a:t>
            </a:r>
            <a:r>
              <a:rPr lang="en-GB" b="1" i="1" dirty="0" smtClean="0">
                <a:solidFill>
                  <a:srgbClr val="002060"/>
                </a:solidFill>
                <a:latin typeface="Comic Sans MS" panose="030F0702030302020204" pitchFamily="66" charset="0"/>
              </a:rPr>
              <a:t>Monday 10:45 am</a:t>
            </a:r>
            <a:endParaRPr lang="en-GB" dirty="0">
              <a:latin typeface="Comic Sans MS" panose="030F0702030302020204" pitchFamily="66" charset="0"/>
            </a:endParaRPr>
          </a:p>
        </p:txBody>
      </p:sp>
      <p:sp>
        <p:nvSpPr>
          <p:cNvPr id="3" name="Content Placeholder 2"/>
          <p:cNvSpPr>
            <a:spLocks noGrp="1"/>
          </p:cNvSpPr>
          <p:nvPr>
            <p:ph idx="1"/>
          </p:nvPr>
        </p:nvSpPr>
        <p:spPr>
          <a:xfrm>
            <a:off x="567268" y="3657599"/>
            <a:ext cx="10786532" cy="2479041"/>
          </a:xfrm>
        </p:spPr>
        <p:txBody>
          <a:bodyPr>
            <a:normAutofit fontScale="85000" lnSpcReduction="20000"/>
          </a:bodyPr>
          <a:lstStyle/>
          <a:p>
            <a:pPr marL="0" indent="0">
              <a:buNone/>
            </a:pPr>
            <a:r>
              <a:rPr lang="en-GB" sz="3200" dirty="0" smtClean="0">
                <a:solidFill>
                  <a:srgbClr val="002060"/>
                </a:solidFill>
                <a:latin typeface="Comic Sans MS" panose="030F0702030302020204" pitchFamily="66" charset="0"/>
              </a:rPr>
              <a:t>Details of this task will be put in Assignments after the lesson along with the PowerPoint.</a:t>
            </a:r>
            <a:endParaRPr lang="en-GB" sz="3200" dirty="0">
              <a:solidFill>
                <a:srgbClr val="002060"/>
              </a:solidFill>
              <a:latin typeface="Comic Sans MS" panose="030F0702030302020204" pitchFamily="66" charset="0"/>
            </a:endParaRPr>
          </a:p>
          <a:p>
            <a:pPr marL="0" indent="0">
              <a:buNone/>
            </a:pPr>
            <a:endParaRPr lang="en-GB" dirty="0" smtClean="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TASKS - I would like you to invent a new confectionary for Willy Wonka. You will write a description of your confectionary and then </a:t>
            </a:r>
            <a:r>
              <a:rPr lang="en-GB" dirty="0">
                <a:latin typeface="Comic Sans MS" panose="030F0702030302020204" pitchFamily="66" charset="0"/>
              </a:rPr>
              <a:t>m</a:t>
            </a:r>
            <a:r>
              <a:rPr lang="en-GB" dirty="0" smtClean="0">
                <a:latin typeface="Comic Sans MS" panose="030F0702030302020204" pitchFamily="66" charset="0"/>
              </a:rPr>
              <a:t>ake a poster to advertise it.</a:t>
            </a:r>
            <a:endParaRPr lang="en-GB" dirty="0">
              <a:latin typeface="Comic Sans MS" panose="030F0702030302020204" pitchFamily="66" charset="0"/>
            </a:endParaRP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466123368"/>
              </p:ext>
            </p:extLst>
          </p:nvPr>
        </p:nvGraphicFramePr>
        <p:xfrm>
          <a:off x="567268" y="2923540"/>
          <a:ext cx="10515600" cy="228283"/>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2671913306"/>
                    </a:ext>
                  </a:extLst>
                </a:gridCol>
              </a:tblGrid>
              <a:tr h="99625">
                <a:tc>
                  <a:txBody>
                    <a:bodyPr/>
                    <a:lstStyle/>
                    <a:p>
                      <a:pPr algn="l">
                        <a:lnSpc>
                          <a:spcPct val="107000"/>
                        </a:lnSpc>
                        <a:spcAft>
                          <a:spcPts val="0"/>
                        </a:spcAft>
                      </a:pPr>
                      <a:r>
                        <a:rPr lang="en-GB" sz="1400" dirty="0">
                          <a:effectLst/>
                          <a:latin typeface="Comic Sans MS" panose="030F0702030302020204" pitchFamily="66" charset="0"/>
                        </a:rPr>
                        <a:t>I can convey information, describe events, explain processes or combine ideas in different ways</a:t>
                      </a:r>
                      <a:r>
                        <a:rPr lang="en-GB" sz="1400" dirty="0" smtClean="0">
                          <a:effectLst/>
                          <a:latin typeface="Comic Sans MS" panose="030F0702030302020204" pitchFamily="66" charset="0"/>
                        </a:rPr>
                        <a:t>.</a:t>
                      </a:r>
                      <a:r>
                        <a:rPr lang="en-GB" sz="1400" baseline="0" dirty="0" smtClean="0">
                          <a:effectLst/>
                          <a:latin typeface="Comic Sans MS" panose="030F0702030302020204" pitchFamily="66" charset="0"/>
                        </a:rPr>
                        <a:t>                  </a:t>
                      </a:r>
                      <a:r>
                        <a:rPr lang="en-GB" sz="1400" dirty="0" smtClean="0">
                          <a:effectLst/>
                          <a:latin typeface="Comic Sans MS" panose="030F0702030302020204" pitchFamily="66" charset="0"/>
                        </a:rPr>
                        <a:t>(</a:t>
                      </a:r>
                      <a:r>
                        <a:rPr lang="en-GB" sz="1400" dirty="0">
                          <a:effectLst/>
                          <a:latin typeface="Comic Sans MS" panose="030F0702030302020204" pitchFamily="66" charset="0"/>
                        </a:rPr>
                        <a:t>LIT 2-28a)</a:t>
                      </a:r>
                      <a:endParaRPr lang="en-GB" sz="1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236934469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64618673"/>
              </p:ext>
            </p:extLst>
          </p:nvPr>
        </p:nvGraphicFramePr>
        <p:xfrm>
          <a:off x="643466" y="2296161"/>
          <a:ext cx="10515600" cy="228283"/>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2454855171"/>
                    </a:ext>
                  </a:extLst>
                </a:gridCol>
              </a:tblGrid>
              <a:tr h="206408">
                <a:tc>
                  <a:txBody>
                    <a:bodyPr/>
                    <a:lstStyle/>
                    <a:p>
                      <a:pPr algn="l">
                        <a:lnSpc>
                          <a:spcPct val="107000"/>
                        </a:lnSpc>
                        <a:spcAft>
                          <a:spcPts val="0"/>
                        </a:spcAft>
                      </a:pPr>
                      <a:r>
                        <a:rPr lang="en-GB" sz="1400" dirty="0">
                          <a:effectLst/>
                          <a:latin typeface="Comic Sans MS" panose="030F0702030302020204" pitchFamily="66" charset="0"/>
                        </a:rPr>
                        <a:t>I can </a:t>
                      </a:r>
                      <a:r>
                        <a:rPr lang="en-GB" sz="1400" dirty="0" smtClean="0">
                          <a:effectLst/>
                          <a:latin typeface="Comic Sans MS" panose="030F0702030302020204" pitchFamily="66" charset="0"/>
                        </a:rPr>
                        <a:t>persuade using </a:t>
                      </a:r>
                      <a:r>
                        <a:rPr lang="en-GB" sz="1400" dirty="0">
                          <a:effectLst/>
                          <a:latin typeface="Comic Sans MS" panose="030F0702030302020204" pitchFamily="66" charset="0"/>
                        </a:rPr>
                        <a:t>relevant supporting detail and/or evidence.  </a:t>
                      </a:r>
                      <a:r>
                        <a:rPr lang="en-GB" sz="1400" baseline="0" dirty="0" smtClean="0">
                          <a:effectLst/>
                          <a:latin typeface="Comic Sans MS" panose="030F0702030302020204" pitchFamily="66" charset="0"/>
                        </a:rPr>
                        <a:t>                                                                      </a:t>
                      </a:r>
                      <a:r>
                        <a:rPr lang="en-GB" sz="1400" dirty="0" smtClean="0">
                          <a:effectLst/>
                          <a:latin typeface="Comic Sans MS" panose="030F0702030302020204" pitchFamily="66" charset="0"/>
                        </a:rPr>
                        <a:t>(</a:t>
                      </a:r>
                      <a:r>
                        <a:rPr lang="en-GB" sz="1400" dirty="0">
                          <a:effectLst/>
                          <a:latin typeface="Comic Sans MS" panose="030F0702030302020204" pitchFamily="66" charset="0"/>
                        </a:rPr>
                        <a:t>LIT </a:t>
                      </a:r>
                      <a:r>
                        <a:rPr lang="en-GB" sz="1400" dirty="0" smtClean="0">
                          <a:effectLst/>
                          <a:latin typeface="Comic Sans MS" panose="030F0702030302020204" pitchFamily="66" charset="0"/>
                        </a:rPr>
                        <a:t>2</a:t>
                      </a:r>
                      <a:r>
                        <a:rPr lang="en-GB" sz="1400" baseline="0" dirty="0" smtClean="0">
                          <a:effectLst/>
                          <a:latin typeface="Comic Sans MS" panose="030F0702030302020204" pitchFamily="66" charset="0"/>
                        </a:rPr>
                        <a:t> -</a:t>
                      </a:r>
                      <a:r>
                        <a:rPr lang="en-GB" sz="1400" dirty="0" smtClean="0">
                          <a:effectLst/>
                          <a:latin typeface="Comic Sans MS" panose="030F0702030302020204" pitchFamily="66" charset="0"/>
                        </a:rPr>
                        <a:t>29a</a:t>
                      </a:r>
                      <a:r>
                        <a:rPr lang="en-GB" sz="1400" dirty="0">
                          <a:effectLst/>
                          <a:latin typeface="Comic Sans MS" panose="030F0702030302020204" pitchFamily="66" charset="0"/>
                        </a:rPr>
                        <a:t>)</a:t>
                      </a:r>
                      <a:endParaRPr lang="en-GB" sz="1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929741102"/>
                  </a:ext>
                </a:extLst>
              </a:tr>
            </a:tbl>
          </a:graphicData>
        </a:graphic>
      </p:graphicFrame>
    </p:spTree>
    <p:extLst>
      <p:ext uri="{BB962C8B-B14F-4D97-AF65-F5344CB8AC3E}">
        <p14:creationId xmlns:p14="http://schemas.microsoft.com/office/powerpoint/2010/main" val="3145542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92197773"/>
              </p:ext>
            </p:extLst>
          </p:nvPr>
        </p:nvGraphicFramePr>
        <p:xfrm>
          <a:off x="629920" y="0"/>
          <a:ext cx="11308080" cy="7150608"/>
        </p:xfrm>
        <a:graphic>
          <a:graphicData uri="http://schemas.openxmlformats.org/drawingml/2006/table">
            <a:tbl>
              <a:tblPr firstRow="1" firstCol="1" bandRow="1" bandCol="1">
                <a:tableStyleId>{5C22544A-7EE6-4342-B048-85BDC9FD1C3A}</a:tableStyleId>
              </a:tblPr>
              <a:tblGrid>
                <a:gridCol w="11308080">
                  <a:extLst>
                    <a:ext uri="{9D8B030D-6E8A-4147-A177-3AD203B41FA5}">
                      <a16:colId xmlns:a16="http://schemas.microsoft.com/office/drawing/2014/main" val="1802525195"/>
                    </a:ext>
                  </a:extLst>
                </a:gridCol>
              </a:tblGrid>
              <a:tr h="224925">
                <a:tc>
                  <a:txBody>
                    <a:bodyPr/>
                    <a:lstStyle/>
                    <a:p>
                      <a:pPr algn="l">
                        <a:lnSpc>
                          <a:spcPct val="115000"/>
                        </a:lnSpc>
                        <a:spcAft>
                          <a:spcPts val="0"/>
                        </a:spcAft>
                      </a:pPr>
                      <a:r>
                        <a:rPr lang="en-US" sz="2400" b="0" kern="1400" dirty="0">
                          <a:solidFill>
                            <a:schemeClr val="tx1"/>
                          </a:solidFill>
                          <a:effectLst/>
                          <a:latin typeface="Comic Sans MS" panose="030F0702030302020204" pitchFamily="66" charset="0"/>
                        </a:rPr>
                        <a:t>CORE WRITING TARGETS</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312188506"/>
                  </a:ext>
                </a:extLst>
              </a:tr>
              <a:tr h="302694">
                <a:tc>
                  <a:txBody>
                    <a:bodyPr/>
                    <a:lstStyle/>
                    <a:p>
                      <a:pPr algn="l">
                        <a:lnSpc>
                          <a:spcPct val="115000"/>
                        </a:lnSpc>
                        <a:spcAft>
                          <a:spcPts val="0"/>
                        </a:spcAft>
                      </a:pPr>
                      <a:r>
                        <a:rPr lang="en-US" sz="2400" b="0" kern="1400" dirty="0">
                          <a:solidFill>
                            <a:schemeClr val="tx1"/>
                          </a:solidFill>
                          <a:effectLst/>
                          <a:latin typeface="Comic Sans MS" panose="030F0702030302020204" pitchFamily="66" charset="0"/>
                        </a:rPr>
                        <a:t>These are your targets for all types of writing!</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161188472"/>
                  </a:ext>
                </a:extLst>
              </a:tr>
              <a:tr h="1349548">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A word about spelling.  When writing your first draft I would recommend that you check your spelling after you have finished your text. This will allow your story to flow.  When you have finished take time to check that have used your spelling rules and strategies for all common words.  You should use a dictionary for more challenging words. </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3908270377"/>
                  </a:ext>
                </a:extLst>
              </a:tr>
              <a:tr h="674774">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Confidently and accurately use capital letters, full stops, commas, inverted commas, exclamation marks, question marks and/or apostrophes.</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331684986"/>
                  </a:ext>
                </a:extLst>
              </a:tr>
              <a:tr h="224925">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Use sentences of different lengths and complexity.</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816782870"/>
                  </a:ext>
                </a:extLst>
              </a:tr>
              <a:tr h="224925">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Use challenging vocabulary for description and openers.</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781228591"/>
                  </a:ext>
                </a:extLst>
              </a:tr>
              <a:tr h="449849">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Ensure sentences are grammatically accurate, nouns, verbs and tenses agree.</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446537677"/>
                  </a:ext>
                </a:extLst>
              </a:tr>
              <a:tr h="224925">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Accurately use paragraphs to separate ideas/events.</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625210083"/>
                  </a:ext>
                </a:extLst>
              </a:tr>
              <a:tr h="224925">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Proof read and edit writing accurately. </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2881854302"/>
                  </a:ext>
                </a:extLst>
              </a:tr>
              <a:tr h="449849">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Use linked, legible handwriting to present work attractively using correct forms of layout.</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290360632"/>
                  </a:ext>
                </a:extLst>
              </a:tr>
            </a:tbl>
          </a:graphicData>
        </a:graphic>
      </p:graphicFrame>
    </p:spTree>
    <p:extLst>
      <p:ext uri="{BB962C8B-B14F-4D97-AF65-F5344CB8AC3E}">
        <p14:creationId xmlns:p14="http://schemas.microsoft.com/office/powerpoint/2010/main" val="3683580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SPELLING TASK</a:t>
            </a:r>
          </a:p>
        </p:txBody>
      </p:sp>
      <p:sp>
        <p:nvSpPr>
          <p:cNvPr id="3" name="Content Placeholder 2"/>
          <p:cNvSpPr>
            <a:spLocks noGrp="1"/>
          </p:cNvSpPr>
          <p:nvPr>
            <p:ph idx="1"/>
          </p:nvPr>
        </p:nvSpPr>
        <p:spPr>
          <a:xfrm>
            <a:off x="753209" y="1690688"/>
            <a:ext cx="11070195" cy="4837703"/>
          </a:xfrm>
        </p:spPr>
        <p:txBody>
          <a:bodyPr>
            <a:normAutofit/>
          </a:bodyPr>
          <a:lstStyle/>
          <a:p>
            <a:pPr marL="0" indent="0">
              <a:buNone/>
            </a:pPr>
            <a:r>
              <a:rPr lang="en-GB" sz="4400" dirty="0"/>
              <a:t>Spelling focus will be </a:t>
            </a:r>
            <a:r>
              <a:rPr lang="en-GB" sz="4400" dirty="0" smtClean="0"/>
              <a:t>‘</a:t>
            </a:r>
            <a:r>
              <a:rPr lang="en-GB" sz="4400" dirty="0" err="1" smtClean="0"/>
              <a:t>tch</a:t>
            </a:r>
            <a:r>
              <a:rPr lang="en-GB" sz="4400" dirty="0" smtClean="0"/>
              <a:t>’.</a:t>
            </a:r>
          </a:p>
          <a:p>
            <a:pPr marL="0" indent="0">
              <a:buNone/>
            </a:pPr>
            <a:endParaRPr lang="en-GB" sz="2400" dirty="0"/>
          </a:p>
          <a:p>
            <a:pPr marL="0" indent="0">
              <a:buNone/>
            </a:pPr>
            <a:r>
              <a:rPr lang="en-GB" sz="2400" dirty="0" err="1" smtClean="0">
                <a:latin typeface="Comic Sans MS" panose="030F0702030302020204" pitchFamily="66" charset="0"/>
              </a:rPr>
              <a:t>Wordsmyth</a:t>
            </a:r>
            <a:r>
              <a:rPr lang="en-GB" sz="2400" dirty="0" smtClean="0">
                <a:latin typeface="Comic Sans MS" panose="030F0702030302020204" pitchFamily="66" charset="0"/>
              </a:rPr>
              <a:t> is an online children’s dictionary – you can subscribe for free.</a:t>
            </a:r>
          </a:p>
          <a:p>
            <a:pPr marL="0" indent="0">
              <a:buNone/>
            </a:pPr>
            <a:r>
              <a:rPr lang="en-GB" sz="2400" dirty="0">
                <a:latin typeface="Comic Sans MS" panose="030F0702030302020204" pitchFamily="66" charset="0"/>
                <a:hlinkClick r:id="rId2"/>
              </a:rPr>
              <a:t>https://www.wordsmyth.net/?</a:t>
            </a:r>
            <a:r>
              <a:rPr lang="en-GB" sz="2400" dirty="0" smtClean="0">
                <a:latin typeface="Comic Sans MS" panose="030F0702030302020204" pitchFamily="66" charset="0"/>
                <a:hlinkClick r:id="rId2"/>
              </a:rPr>
              <a:t>level=2&amp;ent=Dictionary</a:t>
            </a:r>
            <a:endParaRPr lang="en-GB" sz="2400" dirty="0" smtClean="0">
              <a:latin typeface="Comic Sans MS" panose="030F0702030302020204" pitchFamily="66" charset="0"/>
            </a:endParaRPr>
          </a:p>
          <a:p>
            <a:pPr marL="0" indent="0">
              <a:buNone/>
            </a:pPr>
            <a:endParaRPr lang="en-GB" sz="2400" dirty="0">
              <a:latin typeface="Comic Sans MS" panose="030F0702030302020204" pitchFamily="66" charset="0"/>
            </a:endParaRPr>
          </a:p>
          <a:p>
            <a:endParaRPr lang="en-GB" sz="2400" dirty="0">
              <a:latin typeface="Comic Sans MS" panose="030F0702030302020204" pitchFamily="66" charset="0"/>
            </a:endParaRPr>
          </a:p>
          <a:p>
            <a:pPr marL="0" indent="0">
              <a:buNone/>
            </a:pPr>
            <a:endParaRPr lang="en-GB" sz="2000" dirty="0">
              <a:latin typeface="Comic Sans MS" panose="030F0702030302020204" pitchFamily="66" charset="0"/>
            </a:endParaRPr>
          </a:p>
          <a:p>
            <a:pPr marL="0" indent="0">
              <a:buNone/>
            </a:pPr>
            <a:r>
              <a:rPr lang="en-GB" sz="4000" dirty="0" smtClean="0">
                <a:latin typeface="Comic Sans MS" panose="030F0702030302020204" pitchFamily="66" charset="0"/>
              </a:rPr>
              <a:t>Please </a:t>
            </a:r>
            <a:r>
              <a:rPr lang="en-GB" sz="4000" dirty="0">
                <a:latin typeface="Comic Sans MS" panose="030F0702030302020204" pitchFamily="66" charset="0"/>
              </a:rPr>
              <a:t>look in ‘Assignments’ for your Spelling </a:t>
            </a:r>
            <a:r>
              <a:rPr lang="en-GB" sz="4000" dirty="0" smtClean="0">
                <a:latin typeface="Comic Sans MS" panose="030F0702030302020204" pitchFamily="66" charset="0"/>
              </a:rPr>
              <a:t>Task </a:t>
            </a:r>
            <a:r>
              <a:rPr lang="en-GB" sz="4000" dirty="0">
                <a:latin typeface="Comic Sans MS" panose="030F0702030302020204" pitchFamily="66" charset="0"/>
              </a:rPr>
              <a:t>for this </a:t>
            </a:r>
            <a:r>
              <a:rPr lang="en-GB" sz="4000" dirty="0" smtClean="0">
                <a:latin typeface="Comic Sans MS" panose="030F0702030302020204" pitchFamily="66" charset="0"/>
              </a:rPr>
              <a:t>week.</a:t>
            </a:r>
            <a:endParaRPr lang="en-GB" sz="4000" dirty="0"/>
          </a:p>
        </p:txBody>
      </p:sp>
    </p:spTree>
    <p:extLst>
      <p:ext uri="{BB962C8B-B14F-4D97-AF65-F5344CB8AC3E}">
        <p14:creationId xmlns:p14="http://schemas.microsoft.com/office/powerpoint/2010/main" val="4073039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i="1" dirty="0">
                <a:latin typeface="Comic Sans MS" panose="030F0702030302020204" pitchFamily="66" charset="0"/>
              </a:rPr>
              <a:t>COMPREHENSION </a:t>
            </a:r>
            <a:br>
              <a:rPr lang="en-GB" sz="4000" b="1" i="1" dirty="0">
                <a:latin typeface="Comic Sans MS" panose="030F0702030302020204" pitchFamily="66" charset="0"/>
              </a:rPr>
            </a:br>
            <a:r>
              <a:rPr lang="en-GB" sz="4000" b="1" i="1" dirty="0">
                <a:latin typeface="Comic Sans MS" panose="030F0702030302020204" pitchFamily="66" charset="0"/>
              </a:rPr>
              <a:t>Online Lesson Wednesday </a:t>
            </a:r>
            <a:r>
              <a:rPr lang="en-GB" sz="4000" b="1" i="1" dirty="0" smtClean="0">
                <a:latin typeface="Comic Sans MS" panose="030F0702030302020204" pitchFamily="66" charset="0"/>
              </a:rPr>
              <a:t>10.45am</a:t>
            </a:r>
            <a:endParaRPr lang="en-GB" sz="4000" b="1" i="1" dirty="0">
              <a:latin typeface="Comic Sans MS" panose="030F0702030302020204" pitchFamily="66" charset="0"/>
            </a:endParaRPr>
          </a:p>
        </p:txBody>
      </p:sp>
      <p:sp>
        <p:nvSpPr>
          <p:cNvPr id="3" name="Content Placeholder 2"/>
          <p:cNvSpPr>
            <a:spLocks noGrp="1"/>
          </p:cNvSpPr>
          <p:nvPr>
            <p:ph idx="1"/>
          </p:nvPr>
        </p:nvSpPr>
        <p:spPr/>
        <p:txBody>
          <a:bodyPr vert="horz" lIns="91440" tIns="45720" rIns="91440" bIns="45720" rtlCol="0" anchor="t">
            <a:normAutofit fontScale="70000" lnSpcReduction="20000"/>
          </a:bodyPr>
          <a:lstStyle/>
          <a:p>
            <a:pPr marL="0" indent="0">
              <a:buNone/>
            </a:pPr>
            <a:r>
              <a:rPr lang="en-GB" sz="4600" b="1" dirty="0" smtClean="0">
                <a:latin typeface="Comic Sans MS" panose="030F0702030302020204" pitchFamily="66" charset="0"/>
              </a:rPr>
              <a:t>Comprehension Success 2, page 50, Christopher Columbus</a:t>
            </a:r>
          </a:p>
          <a:p>
            <a:pPr marL="0" indent="0">
              <a:buNone/>
            </a:pPr>
            <a:endParaRPr lang="en-GB" dirty="0">
              <a:latin typeface="Comic Sans MS" panose="030F0702030302020204" pitchFamily="66" charset="0"/>
            </a:endParaRPr>
          </a:p>
          <a:p>
            <a:pPr marL="0" indent="0">
              <a:buNone/>
            </a:pPr>
            <a:r>
              <a:rPr lang="en-GB" dirty="0" smtClean="0">
                <a:solidFill>
                  <a:schemeClr val="accent1"/>
                </a:solidFill>
                <a:latin typeface="Comic Sans MS" panose="030F0702030302020204" pitchFamily="66" charset="0"/>
              </a:rPr>
              <a:t>Please </a:t>
            </a:r>
            <a:r>
              <a:rPr lang="en-GB" dirty="0">
                <a:solidFill>
                  <a:schemeClr val="accent1"/>
                </a:solidFill>
                <a:latin typeface="Comic Sans MS" panose="030F0702030302020204" pitchFamily="66" charset="0"/>
              </a:rPr>
              <a:t>complete sections A and B </a:t>
            </a:r>
            <a:r>
              <a:rPr lang="en-GB" dirty="0">
                <a:latin typeface="Comic Sans MS" panose="030F0702030302020204" pitchFamily="66" charset="0"/>
              </a:rPr>
              <a:t>before</a:t>
            </a:r>
            <a:r>
              <a:rPr lang="en-GB" dirty="0">
                <a:solidFill>
                  <a:schemeClr val="accent1"/>
                </a:solidFill>
                <a:latin typeface="Comic Sans MS" panose="030F0702030302020204" pitchFamily="66" charset="0"/>
              </a:rPr>
              <a:t> the lesson this </a:t>
            </a:r>
            <a:r>
              <a:rPr lang="en-GB" dirty="0" smtClean="0">
                <a:solidFill>
                  <a:schemeClr val="accent1"/>
                </a:solidFill>
                <a:latin typeface="Comic Sans MS" panose="030F0702030302020204" pitchFamily="66" charset="0"/>
              </a:rPr>
              <a:t>Wednesday.  We will discuss how to do section C in the lesson and you can complete this </a:t>
            </a:r>
            <a:r>
              <a:rPr lang="en-GB" dirty="0" smtClean="0">
                <a:latin typeface="Comic Sans MS" panose="030F0702030302020204" pitchFamily="66" charset="0"/>
              </a:rPr>
              <a:t>after</a:t>
            </a:r>
            <a:r>
              <a:rPr lang="en-GB" dirty="0" smtClean="0">
                <a:solidFill>
                  <a:schemeClr val="accent1"/>
                </a:solidFill>
                <a:latin typeface="Comic Sans MS" panose="030F0702030302020204" pitchFamily="66" charset="0"/>
              </a:rPr>
              <a:t> the lesson.</a:t>
            </a:r>
            <a:endParaRPr lang="en-GB" dirty="0">
              <a:solidFill>
                <a:schemeClr val="accent1"/>
              </a:solidFill>
              <a:latin typeface="Comic Sans MS" panose="030F0702030302020204" pitchFamily="66" charset="0"/>
              <a:cs typeface="Calibri"/>
            </a:endParaRPr>
          </a:p>
          <a:p>
            <a:pPr marL="0" indent="0">
              <a:buNone/>
            </a:pPr>
            <a:endParaRPr lang="en-GB" dirty="0">
              <a:latin typeface="Comic Sans MS" panose="030F0702030302020204" pitchFamily="66" charset="0"/>
            </a:endParaRPr>
          </a:p>
          <a:p>
            <a:pPr marL="0" indent="0">
              <a:buNone/>
            </a:pPr>
            <a:r>
              <a:rPr lang="en-GB" b="1" u="sng" dirty="0" smtClean="0">
                <a:latin typeface="Comic Sans MS" panose="030F0702030302020204" pitchFamily="66" charset="0"/>
              </a:rPr>
              <a:t>Top tips :</a:t>
            </a:r>
          </a:p>
          <a:p>
            <a:r>
              <a:rPr lang="en-GB" dirty="0" smtClean="0">
                <a:latin typeface="Comic Sans MS" panose="030F0702030302020204" pitchFamily="66" charset="0"/>
              </a:rPr>
              <a:t>Read the passage once</a:t>
            </a:r>
          </a:p>
          <a:p>
            <a:r>
              <a:rPr lang="en-GB" dirty="0" smtClean="0">
                <a:latin typeface="Comic Sans MS" panose="030F0702030302020204" pitchFamily="66" charset="0"/>
              </a:rPr>
              <a:t>Look at the ‘unfamiliar words’ on the next slide</a:t>
            </a:r>
          </a:p>
          <a:p>
            <a:r>
              <a:rPr lang="en-GB" dirty="0" smtClean="0">
                <a:latin typeface="Comic Sans MS" panose="030F0702030302020204" pitchFamily="66" charset="0"/>
              </a:rPr>
              <a:t>Read the questions once</a:t>
            </a:r>
          </a:p>
          <a:p>
            <a:r>
              <a:rPr lang="en-GB" dirty="0" smtClean="0">
                <a:latin typeface="Comic Sans MS" panose="030F0702030302020204" pitchFamily="66" charset="0"/>
              </a:rPr>
              <a:t>Read the passage again </a:t>
            </a:r>
          </a:p>
          <a:p>
            <a:r>
              <a:rPr lang="en-GB" dirty="0" smtClean="0">
                <a:latin typeface="Comic Sans MS" panose="030F0702030302020204" pitchFamily="66" charset="0"/>
              </a:rPr>
              <a:t>Answer the questions (remember to do this in sentences)</a:t>
            </a:r>
          </a:p>
          <a:p>
            <a:pPr marL="0" indent="0">
              <a:buNone/>
            </a:pPr>
            <a:endParaRPr lang="en-GB" dirty="0" smtClean="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532722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017" y="193963"/>
            <a:ext cx="11148291" cy="6309420"/>
          </a:xfrm>
          <a:prstGeom prst="rect">
            <a:avLst/>
          </a:prstGeom>
          <a:noFill/>
        </p:spPr>
        <p:txBody>
          <a:bodyPr wrap="square" rtlCol="0">
            <a:spAutoFit/>
          </a:bodyPr>
          <a:lstStyle/>
          <a:p>
            <a:r>
              <a:rPr lang="en-GB" sz="2000" b="1" u="sng" dirty="0" smtClean="0">
                <a:latin typeface="Comic Sans MS" panose="030F0702030302020204" pitchFamily="66" charset="0"/>
              </a:rPr>
              <a:t>/Comprehension continued </a:t>
            </a:r>
          </a:p>
          <a:p>
            <a:endParaRPr lang="en-GB" sz="2000" b="1" u="sng" dirty="0">
              <a:latin typeface="Comic Sans MS" panose="030F0702030302020204" pitchFamily="66" charset="0"/>
            </a:endParaRPr>
          </a:p>
          <a:p>
            <a:r>
              <a:rPr lang="en-GB" sz="2000" b="1" u="sng" dirty="0" err="1" smtClean="0">
                <a:latin typeface="Comic Sans MS" panose="030F0702030302020204" pitchFamily="66" charset="0"/>
              </a:rPr>
              <a:t>Chrisopher</a:t>
            </a:r>
            <a:r>
              <a:rPr lang="en-GB" sz="2000" b="1" u="sng" dirty="0" smtClean="0">
                <a:latin typeface="Comic Sans MS" panose="030F0702030302020204" pitchFamily="66" charset="0"/>
              </a:rPr>
              <a:t> Columbus Unfamiliar </a:t>
            </a:r>
            <a:r>
              <a:rPr lang="en-GB" sz="2000" b="1" u="sng" dirty="0">
                <a:latin typeface="Comic Sans MS" panose="030F0702030302020204" pitchFamily="66" charset="0"/>
              </a:rPr>
              <a:t>Words or phrases</a:t>
            </a:r>
          </a:p>
          <a:p>
            <a:endParaRPr lang="en-GB" sz="2000" b="1" u="sng" dirty="0">
              <a:solidFill>
                <a:schemeClr val="accent2">
                  <a:lumMod val="75000"/>
                </a:schemeClr>
              </a:solidFill>
              <a:latin typeface="Comic Sans MS" panose="030F0702030302020204" pitchFamily="66" charset="0"/>
            </a:endParaRPr>
          </a:p>
          <a:p>
            <a:r>
              <a:rPr lang="en-GB" sz="2000" dirty="0">
                <a:solidFill>
                  <a:schemeClr val="accent2">
                    <a:lumMod val="75000"/>
                  </a:schemeClr>
                </a:solidFill>
                <a:latin typeface="Comic Sans MS" panose="030F0702030302020204" pitchFamily="66" charset="0"/>
              </a:rPr>
              <a:t>‘c.’    - </a:t>
            </a:r>
            <a:r>
              <a:rPr lang="en-GB" sz="2000" dirty="0">
                <a:latin typeface="Comic Sans MS" panose="030F0702030302020204" pitchFamily="66" charset="0"/>
              </a:rPr>
              <a:t>is short for ‘circa’.  It is a </a:t>
            </a:r>
            <a:r>
              <a:rPr lang="en-GB" sz="2000" dirty="0" smtClean="0">
                <a:latin typeface="Comic Sans MS" panose="030F0702030302020204" pitchFamily="66" charset="0"/>
              </a:rPr>
              <a:t>Latin </a:t>
            </a:r>
            <a:r>
              <a:rPr lang="en-GB" sz="2000" dirty="0">
                <a:latin typeface="Comic Sans MS" panose="030F0702030302020204" pitchFamily="66" charset="0"/>
              </a:rPr>
              <a:t>word meaning 'around, about, roughly, approximately – it is frequently abbreviated.  So when you see ‘c.’ you know it means ‘about’ or ‘roughly.’ </a:t>
            </a:r>
          </a:p>
          <a:p>
            <a:endParaRPr lang="en-GB" sz="2000" b="1" dirty="0"/>
          </a:p>
          <a:p>
            <a:r>
              <a:rPr lang="en-GB" sz="2000" b="1" dirty="0">
                <a:latin typeface="Comic Sans MS" panose="030F0702030302020204" pitchFamily="66" charset="0"/>
              </a:rPr>
              <a:t>The Atlantic Ocean is a</a:t>
            </a:r>
            <a:r>
              <a:rPr lang="en-GB" sz="2000" dirty="0">
                <a:latin typeface="Comic Sans MS" panose="030F0702030302020204" pitchFamily="66" charset="0"/>
              </a:rPr>
              <a:t> body of salt water covering approximately one-fifth of Earth's surface and separating the continents of Europe and Africa to the east from those of North and South America to the west.</a:t>
            </a:r>
          </a:p>
          <a:p>
            <a:endParaRPr lang="en-GB" sz="2000" dirty="0">
              <a:latin typeface="Comic Sans MS" panose="030F0702030302020204" pitchFamily="66" charset="0"/>
            </a:endParaRPr>
          </a:p>
          <a:p>
            <a:r>
              <a:rPr lang="en-GB" sz="2000" dirty="0">
                <a:latin typeface="Comic Sans MS" panose="030F0702030302020204" pitchFamily="66" charset="0"/>
              </a:rPr>
              <a:t>The West Indies -is a group of islands that stretches from near the U.S. state of Florida to the northern coast of South America. The islands separate the </a:t>
            </a:r>
            <a:r>
              <a:rPr lang="en-GB" sz="2000" b="1" dirty="0">
                <a:latin typeface="Comic Sans MS" panose="030F0702030302020204" pitchFamily="66" charset="0"/>
                <a:hlinkClick r:id="rId2"/>
              </a:rPr>
              <a:t>Caribbean Sea</a:t>
            </a:r>
            <a:r>
              <a:rPr lang="en-GB" sz="2000" dirty="0">
                <a:latin typeface="Comic Sans MS" panose="030F0702030302020204" pitchFamily="66" charset="0"/>
              </a:rPr>
              <a:t> from the rest of the Atlantic Ocean. People also call this area the Caribbean.</a:t>
            </a:r>
          </a:p>
          <a:p>
            <a:endParaRPr lang="en-GB" sz="2000" dirty="0">
              <a:latin typeface="Comic Sans MS" panose="030F0702030302020204" pitchFamily="66" charset="0"/>
            </a:endParaRPr>
          </a:p>
          <a:p>
            <a:r>
              <a:rPr lang="en-GB" sz="2000" dirty="0">
                <a:latin typeface="Comic Sans MS" panose="030F0702030302020204" pitchFamily="66" charset="0"/>
              </a:rPr>
              <a:t>The East Indies - is the world’s largest island group. It is sometimes known as the Malay Archipelago (string of islands).  This group of islands consists of more than 17,000 islands. The word 'Indies' is derived from the Indus River which clearly indicates that these island nations had an Indian cultural influence.</a:t>
            </a:r>
          </a:p>
          <a:p>
            <a:endParaRPr lang="en-GB" sz="2400" dirty="0"/>
          </a:p>
        </p:txBody>
      </p:sp>
    </p:spTree>
    <p:extLst>
      <p:ext uri="{BB962C8B-B14F-4D97-AF65-F5344CB8AC3E}">
        <p14:creationId xmlns:p14="http://schemas.microsoft.com/office/powerpoint/2010/main" val="41811489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91" y="134216"/>
            <a:ext cx="10515600" cy="1325563"/>
          </a:xfrm>
        </p:spPr>
        <p:txBody>
          <a:bodyPr/>
          <a:lstStyle/>
          <a:p>
            <a:r>
              <a:rPr lang="en-GB" dirty="0">
                <a:latin typeface="Comic Sans MS" panose="030F0702030302020204" pitchFamily="66" charset="0"/>
              </a:rPr>
              <a:t>GRAMMAR AND PUNCTUATION</a:t>
            </a:r>
          </a:p>
        </p:txBody>
      </p:sp>
      <p:sp>
        <p:nvSpPr>
          <p:cNvPr id="3" name="Content Placeholder 2"/>
          <p:cNvSpPr>
            <a:spLocks noGrp="1"/>
          </p:cNvSpPr>
          <p:nvPr>
            <p:ph idx="1"/>
          </p:nvPr>
        </p:nvSpPr>
        <p:spPr>
          <a:xfrm>
            <a:off x="200891" y="1245989"/>
            <a:ext cx="10515600" cy="4351338"/>
          </a:xfrm>
        </p:spPr>
        <p:txBody>
          <a:bodyPr>
            <a:noAutofit/>
          </a:bodyPr>
          <a:lstStyle/>
          <a:p>
            <a:pPr marL="0" indent="0">
              <a:buNone/>
            </a:pPr>
            <a:r>
              <a:rPr lang="en-GB" sz="2000" b="1" dirty="0">
                <a:latin typeface="Comic Sans MS" panose="030F0702030302020204" pitchFamily="66" charset="0"/>
              </a:rPr>
              <a:t>Grammar and Punctuation Text Book – Pupil Book </a:t>
            </a:r>
            <a:r>
              <a:rPr lang="en-GB" sz="2000" b="1" dirty="0" smtClean="0">
                <a:latin typeface="Comic Sans MS" panose="030F0702030302020204" pitchFamily="66" charset="0"/>
              </a:rPr>
              <a:t>2 – page 16 – Unit 7 - NOUNS</a:t>
            </a:r>
            <a:endParaRPr lang="en-GB" sz="2000" b="1" dirty="0">
              <a:latin typeface="Comic Sans MS" panose="030F0702030302020204" pitchFamily="66" charset="0"/>
            </a:endParaRPr>
          </a:p>
          <a:p>
            <a:pPr marL="0" indent="0">
              <a:buNone/>
            </a:pPr>
            <a:endParaRPr lang="en-GB" sz="2000" dirty="0">
              <a:latin typeface="Comic Sans MS" panose="030F0702030302020204" pitchFamily="66" charset="0"/>
            </a:endParaRPr>
          </a:p>
          <a:p>
            <a:pPr marL="0" indent="0">
              <a:buNone/>
            </a:pPr>
            <a:r>
              <a:rPr lang="en-GB" sz="2000" dirty="0">
                <a:latin typeface="Comic Sans MS" panose="030F0702030302020204" pitchFamily="66" charset="0"/>
              </a:rPr>
              <a:t>In your large literacy jotter - please complete unit </a:t>
            </a:r>
            <a:r>
              <a:rPr lang="en-GB" sz="2000" dirty="0" smtClean="0">
                <a:latin typeface="Comic Sans MS" panose="030F0702030302020204" pitchFamily="66" charset="0"/>
              </a:rPr>
              <a:t> –7 NOUNS </a:t>
            </a:r>
            <a:endParaRPr lang="en-GB" sz="2000" dirty="0">
              <a:latin typeface="Comic Sans MS" panose="030F0702030302020204" pitchFamily="66" charset="0"/>
            </a:endParaRPr>
          </a:p>
          <a:p>
            <a:pPr marL="0" indent="0">
              <a:buNone/>
            </a:pPr>
            <a:r>
              <a:rPr lang="en-GB" sz="2000" dirty="0" smtClean="0">
                <a:latin typeface="Comic Sans MS" panose="030F0702030302020204" pitchFamily="66" charset="0"/>
              </a:rPr>
              <a:t>Remember </a:t>
            </a:r>
            <a:r>
              <a:rPr lang="en-GB" sz="2000" dirty="0">
                <a:latin typeface="Comic Sans MS" panose="030F0702030302020204" pitchFamily="66" charset="0"/>
              </a:rPr>
              <a:t>to:</a:t>
            </a:r>
          </a:p>
          <a:p>
            <a:pPr marL="0" indent="0">
              <a:buNone/>
            </a:pPr>
            <a:r>
              <a:rPr lang="en-GB" sz="2000" dirty="0">
                <a:latin typeface="Comic Sans MS" panose="030F0702030302020204" pitchFamily="66" charset="0"/>
              </a:rPr>
              <a:t>Write the date and then underneath Unit 1 – Parts of Speech (remember to underline your date with a ruler and heading with a ruler).</a:t>
            </a:r>
          </a:p>
          <a:p>
            <a:pPr marL="0" indent="0">
              <a:buNone/>
            </a:pPr>
            <a:r>
              <a:rPr lang="en-GB" sz="2000" dirty="0" smtClean="0">
                <a:latin typeface="Comic Sans MS" panose="030F0702030302020204" pitchFamily="66" charset="0"/>
              </a:rPr>
              <a:t>Underline </a:t>
            </a:r>
            <a:r>
              <a:rPr lang="en-GB" sz="2000" dirty="0">
                <a:latin typeface="Comic Sans MS" panose="030F0702030302020204" pitchFamily="66" charset="0"/>
              </a:rPr>
              <a:t>the missing words when you fill in the gaps in the sentences.</a:t>
            </a:r>
          </a:p>
          <a:p>
            <a:pPr marL="0" indent="0">
              <a:buNone/>
            </a:pPr>
            <a:endParaRPr lang="en-GB" sz="2000" b="1" dirty="0" smtClean="0">
              <a:solidFill>
                <a:srgbClr val="7030A0"/>
              </a:solidFill>
              <a:latin typeface="Comic Sans MS" panose="030F0702030302020204" pitchFamily="66" charset="0"/>
            </a:endParaRPr>
          </a:p>
          <a:p>
            <a:pPr marL="0" indent="0">
              <a:buNone/>
            </a:pPr>
            <a:r>
              <a:rPr lang="en-GB" sz="2000" b="1" dirty="0" smtClean="0">
                <a:solidFill>
                  <a:srgbClr val="7030A0"/>
                </a:solidFill>
                <a:latin typeface="Comic Sans MS" panose="030F0702030302020204" pitchFamily="66" charset="0"/>
              </a:rPr>
              <a:t>LI – to change a verb to agree with its subject</a:t>
            </a:r>
          </a:p>
          <a:p>
            <a:pPr marL="0" indent="0">
              <a:buNone/>
            </a:pPr>
            <a:r>
              <a:rPr lang="en-GB" sz="2000" b="1" dirty="0" smtClean="0">
                <a:solidFill>
                  <a:srgbClr val="7030A0"/>
                </a:solidFill>
                <a:latin typeface="Comic Sans MS" panose="030F0702030302020204" pitchFamily="66" charset="0"/>
              </a:rPr>
              <a:t>SC </a:t>
            </a:r>
            <a:r>
              <a:rPr lang="en-GB" sz="2000" b="1" dirty="0">
                <a:solidFill>
                  <a:srgbClr val="7030A0"/>
                </a:solidFill>
                <a:latin typeface="Comic Sans MS" panose="030F0702030302020204" pitchFamily="66" charset="0"/>
              </a:rPr>
              <a:t>– </a:t>
            </a:r>
            <a:r>
              <a:rPr lang="en-GB" sz="2000" b="1" dirty="0" smtClean="0">
                <a:solidFill>
                  <a:srgbClr val="7030A0"/>
                </a:solidFill>
                <a:latin typeface="Comic Sans MS" panose="030F0702030302020204" pitchFamily="66" charset="0"/>
              </a:rPr>
              <a:t>Create sentences where the subject changes from a plural to a singular ensuring that the verb agrees with the new subject.</a:t>
            </a:r>
            <a:endParaRPr lang="en-GB" sz="2000" dirty="0">
              <a:latin typeface="Comic Sans MS" panose="030F0702030302020204" pitchFamily="66" charset="0"/>
            </a:endParaRPr>
          </a:p>
        </p:txBody>
      </p:sp>
    </p:spTree>
    <p:extLst>
      <p:ext uri="{BB962C8B-B14F-4D97-AF65-F5344CB8AC3E}">
        <p14:creationId xmlns:p14="http://schemas.microsoft.com/office/powerpoint/2010/main" val="43028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
      <a:dk1>
        <a:sysClr val="windowText" lastClr="000000"/>
      </a:dk1>
      <a:lt1>
        <a:srgbClr val="FFFFFF"/>
      </a:lt1>
      <a:dk2>
        <a:srgbClr val="323232"/>
      </a:dk2>
      <a:lt2>
        <a:srgbClr val="E5C243"/>
      </a:lt2>
      <a:accent1>
        <a:srgbClr val="FF0000"/>
      </a:accent1>
      <a:accent2>
        <a:srgbClr val="D55816"/>
      </a:accent2>
      <a:accent3>
        <a:srgbClr val="E19825"/>
      </a:accent3>
      <a:accent4>
        <a:srgbClr val="B19C7D"/>
      </a:accent4>
      <a:accent5>
        <a:srgbClr val="7F5F52"/>
      </a:accent5>
      <a:accent6>
        <a:srgbClr val="B27D49"/>
      </a:accent6>
      <a:hlink>
        <a:srgbClr val="50771B"/>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11215CD17B52047BFFC96820279097E" ma:contentTypeVersion="7" ma:contentTypeDescription="Create a new document." ma:contentTypeScope="" ma:versionID="d144fa6156ebc4effbe6280917d5f355">
  <xsd:schema xmlns:xsd="http://www.w3.org/2001/XMLSchema" xmlns:xs="http://www.w3.org/2001/XMLSchema" xmlns:p="http://schemas.microsoft.com/office/2006/metadata/properties" xmlns:ns2="e4988da5-66e0-4896-b4a0-e2243135dd89" targetNamespace="http://schemas.microsoft.com/office/2006/metadata/properties" ma:root="true" ma:fieldsID="8111e9333a0419b34ebe6a4e5cf56b31" ns2:_="">
    <xsd:import namespace="e4988da5-66e0-4896-b4a0-e2243135dd8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988da5-66e0-4896-b4a0-e2243135dd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C08275-5A1C-4577-B482-B5574F575E92}">
  <ds:schemaRefs>
    <ds:schemaRef ds:uri="http://schemas.microsoft.com/sharepoint/v3/contenttype/forms"/>
  </ds:schemaRefs>
</ds:datastoreItem>
</file>

<file path=customXml/itemProps2.xml><?xml version="1.0" encoding="utf-8"?>
<ds:datastoreItem xmlns:ds="http://schemas.openxmlformats.org/officeDocument/2006/customXml" ds:itemID="{2DA6E795-F1BE-4AC2-8DDD-A8D3D7CFDE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988da5-66e0-4896-b4a0-e2243135dd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CBDECC-387F-491D-9B56-0A8929294915}">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e4988da5-66e0-4896-b4a0-e2243135dd89"/>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1643</TotalTime>
  <Words>1294</Words>
  <Application>Microsoft Office PowerPoint</Application>
  <PresentationFormat>Widescreen</PresentationFormat>
  <Paragraphs>181</Paragraphs>
  <Slides>22</Slides>
  <Notes>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35" baseType="lpstr">
      <vt:lpstr>Arial</vt:lpstr>
      <vt:lpstr>Calibri</vt:lpstr>
      <vt:lpstr>Calibri Light</vt:lpstr>
      <vt:lpstr>Comic Sans MS</vt:lpstr>
      <vt:lpstr>inherit</vt:lpstr>
      <vt:lpstr>Segoe UI</vt:lpstr>
      <vt:lpstr>Symbol</vt:lpstr>
      <vt:lpstr>Times New Roman</vt:lpstr>
      <vt:lpstr>wf_segoe-ui_light</vt:lpstr>
      <vt:lpstr>wf_segoe-ui_normal</vt:lpstr>
      <vt:lpstr>Office Theme</vt:lpstr>
      <vt:lpstr>Document</vt:lpstr>
      <vt:lpstr>Presentation</vt:lpstr>
      <vt:lpstr>     Linlithgow Bridge Primary School    P5 REMOTE LEARNING  WEEKLY DIARY   w/c 18th January 2021   </vt:lpstr>
      <vt:lpstr>       ONLINE LESSONS  for week commencing 18th January 2021   Monday        18th January        Writing Lesson – Persuasive  10:45   Tuesday        19th January        Numeracy Lesson -Volume    10:45   Wednesday   20th  January      Comprehension Lesson          10:45   Thursday       21st  January       Numeracy Lesson - Area      10:45   </vt:lpstr>
      <vt:lpstr>PowerPoint Presentation</vt:lpstr>
      <vt:lpstr>WRITING Online Lesson Monday 10:45 am</vt:lpstr>
      <vt:lpstr>PowerPoint Presentation</vt:lpstr>
      <vt:lpstr>SPELLING TASK</vt:lpstr>
      <vt:lpstr>COMPREHENSION  Online Lesson Wednesday 10.45am</vt:lpstr>
      <vt:lpstr>PowerPoint Presentation</vt:lpstr>
      <vt:lpstr>GRAMMAR AND PUNCTUATION</vt:lpstr>
      <vt:lpstr>FIRST MINISTER’S READING CHALLENGE</vt:lpstr>
      <vt:lpstr>PowerPoint Presentation</vt:lpstr>
      <vt:lpstr>PowerPoint Presentation</vt:lpstr>
      <vt:lpstr>PowerPoint Presentation</vt:lpstr>
      <vt:lpstr>       Numeracy Task 2 - Online Numeracy Lesson – Tuesday 10:45 am  WHAT IS VOLUME?  H5 pages 89 and 90   You can complete these pages after the lesson.  </vt:lpstr>
      <vt:lpstr>       Numeracy Task 4 - Online Numeracy Lesson – Thursday 10:45 am  AREA  H5 page 93    You can complete this page after the lesson.  </vt:lpstr>
      <vt:lpstr>PowerPoint Presentation</vt:lpstr>
      <vt:lpstr>PowerPoint Presentation</vt:lpstr>
      <vt:lpstr>PowerPoint Presentation</vt:lpstr>
      <vt:lpstr>PowerPoint Presentation</vt:lpstr>
      <vt:lpstr>PowerPoint Presentation</vt:lpstr>
      <vt:lpstr>PowerPoint Presentation</vt:lpstr>
      <vt:lpstr>Music </vt:lpstr>
    </vt:vector>
  </TitlesOfParts>
  <Company>West Lothian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P5 weekly diary  week commencing 11.01.21</dc:title>
  <dc:creator>Mrs Peters</dc:creator>
  <cp:lastModifiedBy>Mrs Peters</cp:lastModifiedBy>
  <cp:revision>116</cp:revision>
  <dcterms:created xsi:type="dcterms:W3CDTF">2021-01-08T18:04:58Z</dcterms:created>
  <dcterms:modified xsi:type="dcterms:W3CDTF">2021-01-17T19:30:37Z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0x010100F11215CD17B52047BFFC96820279097E</vt:lpwstr>
  </property>
</Properties>
</file>