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26"/>
  </p:notesMasterIdLst>
  <p:sldIdLst>
    <p:sldId id="290" r:id="rId5"/>
    <p:sldId id="303" r:id="rId6"/>
    <p:sldId id="281" r:id="rId7"/>
    <p:sldId id="261" r:id="rId8"/>
    <p:sldId id="307" r:id="rId9"/>
    <p:sldId id="308" r:id="rId10"/>
    <p:sldId id="271" r:id="rId11"/>
    <p:sldId id="288" r:id="rId12"/>
    <p:sldId id="310" r:id="rId13"/>
    <p:sldId id="286" r:id="rId14"/>
    <p:sldId id="291" r:id="rId15"/>
    <p:sldId id="292" r:id="rId16"/>
    <p:sldId id="306" r:id="rId17"/>
    <p:sldId id="297" r:id="rId18"/>
    <p:sldId id="301" r:id="rId19"/>
    <p:sldId id="300" r:id="rId20"/>
    <p:sldId id="309" r:id="rId21"/>
    <p:sldId id="302" r:id="rId22"/>
    <p:sldId id="279" r:id="rId23"/>
    <p:sldId id="287" r:id="rId24"/>
    <p:sldId id="272"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F4FC"/>
    <a:srgbClr val="FB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F1D5D4-F55C-42E5-B62E-2FA7CE88CAAB}" v="3" dt="2021-01-19T14:04:37.861"/>
    <p1510:client id="{7A12E5D5-083E-4849-AC72-897406BDB6A6}" v="19" dt="2021-01-13T08:30:30.578"/>
    <p1510:client id="{7D77B647-A356-4729-94F2-C28C774B745C}" v="297" dt="2021-01-13T08:16:39.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Peters" userId="S::wljane.peters@glow.sch.uk::8483e8a8-2af4-4994-9b28-b301c9ce7e9c" providerId="AD" clId="Web-{7A12E5D5-083E-4849-AC72-897406BDB6A6}"/>
    <pc:docChg chg="modSld">
      <pc:chgData name="Mrs Peters" userId="S::wljane.peters@glow.sch.uk::8483e8a8-2af4-4994-9b28-b301c9ce7e9c" providerId="AD" clId="Web-{7A12E5D5-083E-4849-AC72-897406BDB6A6}" dt="2021-01-13T08:30:30.172" v="8" actId="20577"/>
      <pc:docMkLst>
        <pc:docMk/>
      </pc:docMkLst>
      <pc:sldChg chg="modSp">
        <pc:chgData name="Mrs Peters" userId="S::wljane.peters@glow.sch.uk::8483e8a8-2af4-4994-9b28-b301c9ce7e9c" providerId="AD" clId="Web-{7A12E5D5-083E-4849-AC72-897406BDB6A6}" dt="2021-01-13T08:30:30.172" v="8" actId="20577"/>
        <pc:sldMkLst>
          <pc:docMk/>
          <pc:sldMk cId="1532722742" sldId="259"/>
        </pc:sldMkLst>
        <pc:spChg chg="mod">
          <ac:chgData name="Mrs Peters" userId="S::wljane.peters@glow.sch.uk::8483e8a8-2af4-4994-9b28-b301c9ce7e9c" providerId="AD" clId="Web-{7A12E5D5-083E-4849-AC72-897406BDB6A6}" dt="2021-01-13T08:30:30.172" v="8" actId="20577"/>
          <ac:spMkLst>
            <pc:docMk/>
            <pc:sldMk cId="1532722742" sldId="259"/>
            <ac:spMk id="3" creationId="{00000000-0000-0000-0000-000000000000}"/>
          </ac:spMkLst>
        </pc:spChg>
      </pc:sldChg>
    </pc:docChg>
  </pc:docChgLst>
  <pc:docChgLst>
    <pc:chgData name="Eloise Levey" userId="S::wlelevey@glow.sch.uk::afb5cf3b-b5b4-458b-8f4d-6494b522e025" providerId="AD" clId="Web-{13F1D5D4-F55C-42E5-B62E-2FA7CE88CAAB}"/>
    <pc:docChg chg="modSld">
      <pc:chgData name="Eloise Levey" userId="S::wlelevey@glow.sch.uk::afb5cf3b-b5b4-458b-8f4d-6494b522e025" providerId="AD" clId="Web-{13F1D5D4-F55C-42E5-B62E-2FA7CE88CAAB}" dt="2021-01-19T14:04:37.861" v="2" actId="1076"/>
      <pc:docMkLst>
        <pc:docMk/>
      </pc:docMkLst>
      <pc:sldChg chg="modSp">
        <pc:chgData name="Eloise Levey" userId="S::wlelevey@glow.sch.uk::afb5cf3b-b5b4-458b-8f4d-6494b522e025" providerId="AD" clId="Web-{13F1D5D4-F55C-42E5-B62E-2FA7CE88CAAB}" dt="2021-01-19T14:04:37.861" v="2" actId="1076"/>
        <pc:sldMkLst>
          <pc:docMk/>
          <pc:sldMk cId="4181148923" sldId="270"/>
        </pc:sldMkLst>
        <pc:spChg chg="mod">
          <ac:chgData name="Eloise Levey" userId="S::wlelevey@glow.sch.uk::afb5cf3b-b5b4-458b-8f4d-6494b522e025" providerId="AD" clId="Web-{13F1D5D4-F55C-42E5-B62E-2FA7CE88CAAB}" dt="2021-01-19T14:04:37.861" v="2" actId="1076"/>
          <ac:spMkLst>
            <pc:docMk/>
            <pc:sldMk cId="4181148923" sldId="270"/>
            <ac:spMk id="2" creationId="{00000000-0000-0000-0000-000000000000}"/>
          </ac:spMkLst>
        </pc:spChg>
      </pc:sldChg>
    </pc:docChg>
  </pc:docChgLst>
  <pc:docChgLst>
    <pc:chgData name="Mrs Peters" userId="S::wljane.peters@glow.sch.uk::8483e8a8-2af4-4994-9b28-b301c9ce7e9c" providerId="AD" clId="Web-{7D77B647-A356-4729-94F2-C28C774B745C}"/>
    <pc:docChg chg="modSld">
      <pc:chgData name="Mrs Peters" userId="S::wljane.peters@glow.sch.uk::8483e8a8-2af4-4994-9b28-b301c9ce7e9c" providerId="AD" clId="Web-{7D77B647-A356-4729-94F2-C28C774B745C}" dt="2021-01-13T08:16:39.573" v="149" actId="20577"/>
      <pc:docMkLst>
        <pc:docMk/>
      </pc:docMkLst>
      <pc:sldChg chg="modSp">
        <pc:chgData name="Mrs Peters" userId="S::wljane.peters@glow.sch.uk::8483e8a8-2af4-4994-9b28-b301c9ce7e9c" providerId="AD" clId="Web-{7D77B647-A356-4729-94F2-C28C774B745C}" dt="2021-01-13T08:16:39.573" v="149" actId="20577"/>
        <pc:sldMkLst>
          <pc:docMk/>
          <pc:sldMk cId="2016835503" sldId="282"/>
        </pc:sldMkLst>
        <pc:spChg chg="mod">
          <ac:chgData name="Mrs Peters" userId="S::wljane.peters@glow.sch.uk::8483e8a8-2af4-4994-9b28-b301c9ce7e9c" providerId="AD" clId="Web-{7D77B647-A356-4729-94F2-C28C774B745C}" dt="2021-01-13T08:16:39.573" v="149" actId="20577"/>
          <ac:spMkLst>
            <pc:docMk/>
            <pc:sldMk cId="2016835503" sldId="282"/>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CCAA0D5-3F2C-4549-AA10-C008141A7ADA}" type="datetimeFigureOut">
              <a:rPr lang="en-GB" smtClean="0"/>
              <a:t>31/01/2021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A84988C-B490-48AA-8F3A-CF93C961E3C6}" type="slidenum">
              <a:rPr lang="en-GB" smtClean="0"/>
              <a:t>‹#›</a:t>
            </a:fld>
            <a:endParaRPr lang="en-GB"/>
          </a:p>
        </p:txBody>
      </p:sp>
    </p:spTree>
    <p:extLst>
      <p:ext uri="{BB962C8B-B14F-4D97-AF65-F5344CB8AC3E}">
        <p14:creationId xmlns:p14="http://schemas.microsoft.com/office/powerpoint/2010/main" val="335738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B2255-0093-4A29-9F64-A97048BFB2B5}" type="slidenum">
              <a:rPr lang="en-GB" smtClean="0"/>
              <a:t>1</a:t>
            </a:fld>
            <a:endParaRPr lang="en-GB" dirty="0"/>
          </a:p>
        </p:txBody>
      </p:sp>
    </p:spTree>
    <p:extLst>
      <p:ext uri="{BB962C8B-B14F-4D97-AF65-F5344CB8AC3E}">
        <p14:creationId xmlns:p14="http://schemas.microsoft.com/office/powerpoint/2010/main" val="3363522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60EA64-D806-43AC-9DF2-F8C432F32B4C}" type="datetimeFigureOut">
              <a:rPr lang="en-US" smtClean="0"/>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0227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F9C37B-1D36-470B-8223-D6C91242EC14}" type="datetimeFigureOut">
              <a:rPr lang="en-US" smtClean="0"/>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407959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C6F52A-A82B-47A2-A83A-8C4C91F2D59F}" type="datetimeFigureOut">
              <a:rPr lang="en-US" smtClean="0"/>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2260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70A7B3-6521-4DCA-87E5-044747A908C1}" type="datetimeFigureOut">
              <a:rPr lang="en-US" smtClean="0"/>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1209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6742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134690-1557-4C89-A502-4959FE7FAD70}" type="datetimeFigureOut">
              <a:rPr lang="en-US" smtClean="0"/>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788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60EA64-D806-43AC-9DF2-F8C432F32B4C}" type="datetimeFigureOut">
              <a:rPr lang="en-US" smtClean="0"/>
              <a:t>1/31/2021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2645991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037C31-9E7A-4F99-8774-A0E530DE1A42}" type="datetimeFigureOut">
              <a:rPr lang="en-US" smtClean="0"/>
              <a:t>1/31/2021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91896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2834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5497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5251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EA64-D806-43AC-9DF2-F8C432F32B4C}" type="datetimeFigureOut">
              <a:rPr lang="en-US" smtClean="0"/>
              <a:t>1/31/2021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6904665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sway.office.com/dOfG2btWMlAZgcxv?ref=Link&amp;loc=play"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ttps://www.youtube.com/channel/UCAxW1XT0iEJo0TYlRfn6rYQ"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rs%20Bell's%20Challeng_files/Active-Fun-Challenge-2021.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enhub.co.uk/daily-brain-warmer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T3KK9zjy0k2eiZs70FjQRfGJxI6KfFjB/view?usp=sharing" TargetMode="External"/><Relationship Id="rId2" Type="http://schemas.openxmlformats.org/officeDocument/2006/relationships/hyperlink" Target="https://drive.google.com/file/d/1KWVIsVgqXXkUTmaGL4bQFNUj8Akb3vfW/view?usp=sharing" TargetMode="Externa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hyperlink" Target="https://www.loom.com/share/749bf13b32e74c63ac9fc8e3c61a88b1" TargetMode="Externa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hyperlink" Target="https://teams.microsoft.com/l/meetup-join/19%3ameeting_YTdiN2Q1MzItOWY0YS00NTI1LWJkYzgtMjkxZjk5MTE3YWZh%40thread.v2/0?context=%7b%22Tid%22%3a%22ccd32ca3-16ce-428f-9541-372d6b051929%22%2c%22Oid%22%3a%2221aadb81-424e-40e8-9f47-a6c1f83f2dbd%22%7d"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6855" y="3152604"/>
            <a:ext cx="7449045" cy="1729212"/>
          </a:xfrm>
        </p:spPr>
        <p:txBody>
          <a:bodyPr>
            <a:normAutofit fontScale="90000"/>
          </a:bodyPr>
          <a:lstStyle/>
          <a:p>
            <a:pPr algn="l"/>
            <a:r>
              <a:rPr lang="en-GB" sz="4400" dirty="0"/>
              <a:t/>
            </a:r>
            <a:br>
              <a:rPr lang="en-GB" sz="4400" dirty="0"/>
            </a:br>
            <a:r>
              <a:rPr lang="en-GB" sz="4400" dirty="0"/>
              <a:t/>
            </a:r>
            <a:br>
              <a:rPr lang="en-GB" sz="4400" dirty="0"/>
            </a:br>
            <a:r>
              <a:rPr lang="en-GB" sz="4400" dirty="0"/>
              <a:t/>
            </a:r>
            <a:br>
              <a:rPr lang="en-GB" sz="4400" dirty="0"/>
            </a:br>
            <a:r>
              <a:rPr lang="en-GB" sz="4400" dirty="0"/>
              <a:t/>
            </a:r>
            <a:br>
              <a:rPr lang="en-GB" sz="4400" dirty="0"/>
            </a:br>
            <a:r>
              <a:rPr lang="en-GB" sz="4400" dirty="0"/>
              <a:t/>
            </a:r>
            <a:br>
              <a:rPr lang="en-GB" sz="4400" dirty="0"/>
            </a:br>
            <a:r>
              <a:rPr lang="en-GB" sz="4000" dirty="0">
                <a:latin typeface="Comic Sans MS" panose="030F0702030302020204" pitchFamily="66" charset="0"/>
              </a:rPr>
              <a:t>Linlithgow Bridge Primary School  </a:t>
            </a:r>
            <a:r>
              <a:rPr lang="en-GB" sz="4400" dirty="0">
                <a:latin typeface="Comic Sans MS" panose="030F0702030302020204" pitchFamily="66" charset="0"/>
              </a:rPr>
              <a:t/>
            </a:r>
            <a:br>
              <a:rPr lang="en-GB" sz="4400" dirty="0">
                <a:latin typeface="Comic Sans MS" panose="030F0702030302020204" pitchFamily="66" charset="0"/>
              </a:rPr>
            </a:br>
            <a:r>
              <a:rPr lang="en-GB" sz="4400" dirty="0">
                <a:latin typeface="Comic Sans MS" panose="030F0702030302020204" pitchFamily="66" charset="0"/>
              </a:rPr>
              <a:t/>
            </a:r>
            <a:br>
              <a:rPr lang="en-GB" sz="4400" dirty="0">
                <a:latin typeface="Comic Sans MS" panose="030F0702030302020204" pitchFamily="66" charset="0"/>
              </a:rPr>
            </a:br>
            <a:r>
              <a:rPr lang="en-GB" sz="2200" dirty="0">
                <a:latin typeface="Comic Sans MS" panose="030F0702030302020204" pitchFamily="66" charset="0"/>
              </a:rPr>
              <a:t>P5 REMOTE LEARNING</a:t>
            </a:r>
            <a:r>
              <a:rPr lang="en-GB" sz="4400" dirty="0">
                <a:latin typeface="Comic Sans MS" panose="030F0702030302020204" pitchFamily="66" charset="0"/>
              </a:rPr>
              <a:t/>
            </a:r>
            <a:br>
              <a:rPr lang="en-GB" sz="4400" dirty="0">
                <a:latin typeface="Comic Sans MS" panose="030F0702030302020204" pitchFamily="66" charset="0"/>
              </a:rPr>
            </a:br>
            <a:r>
              <a:rPr lang="en-GB" sz="4400" dirty="0">
                <a:latin typeface="Comic Sans MS" panose="030F0702030302020204" pitchFamily="66" charset="0"/>
              </a:rPr>
              <a:t/>
            </a:r>
            <a:br>
              <a:rPr lang="en-GB" sz="4400" dirty="0">
                <a:latin typeface="Comic Sans MS" panose="030F0702030302020204" pitchFamily="66" charset="0"/>
              </a:rPr>
            </a:br>
            <a:r>
              <a:rPr lang="en-GB" sz="4400" dirty="0">
                <a:latin typeface="Comic Sans MS" panose="030F0702030302020204" pitchFamily="66" charset="0"/>
              </a:rPr>
              <a:t>WEEKLY DIARY </a:t>
            </a:r>
            <a:br>
              <a:rPr lang="en-GB" sz="4400" dirty="0">
                <a:latin typeface="Comic Sans MS" panose="030F0702030302020204" pitchFamily="66" charset="0"/>
              </a:rPr>
            </a:br>
            <a:r>
              <a:rPr lang="en-GB" sz="4400" dirty="0">
                <a:latin typeface="Comic Sans MS" panose="030F0702030302020204" pitchFamily="66" charset="0"/>
              </a:rPr>
              <a:t> </a:t>
            </a:r>
            <a:r>
              <a:rPr lang="en-GB" sz="1600" dirty="0">
                <a:latin typeface="Comic Sans MS" panose="030F0702030302020204" pitchFamily="66" charset="0"/>
              </a:rPr>
              <a:t>w/c </a:t>
            </a:r>
            <a:r>
              <a:rPr lang="en-GB" sz="1600" dirty="0" smtClean="0">
                <a:latin typeface="Comic Sans MS" panose="030F0702030302020204" pitchFamily="66" charset="0"/>
              </a:rPr>
              <a:t>1st February </a:t>
            </a:r>
            <a:r>
              <a:rPr lang="en-GB" sz="1600" dirty="0">
                <a:latin typeface="Comic Sans MS" panose="030F0702030302020204" pitchFamily="66" charset="0"/>
              </a:rPr>
              <a:t>2021</a:t>
            </a:r>
            <a:br>
              <a:rPr lang="en-GB" sz="1600" dirty="0">
                <a:latin typeface="Comic Sans MS" panose="030F0702030302020204" pitchFamily="66" charset="0"/>
              </a:rPr>
            </a:br>
            <a:r>
              <a:rPr lang="en-GB" sz="4400" dirty="0"/>
              <a:t/>
            </a:r>
            <a:br>
              <a:rPr lang="en-GB" sz="4400" dirty="0"/>
            </a:br>
            <a:r>
              <a:rPr lang="en-GB" sz="4400" dirty="0"/>
              <a:t> </a:t>
            </a:r>
          </a:p>
        </p:txBody>
      </p:sp>
      <p:sp>
        <p:nvSpPr>
          <p:cNvPr id="3" name="Subtitle 2"/>
          <p:cNvSpPr>
            <a:spLocks noGrp="1"/>
          </p:cNvSpPr>
          <p:nvPr>
            <p:ph type="subTitle" idx="1"/>
          </p:nvPr>
        </p:nvSpPr>
        <p:spPr>
          <a:xfrm>
            <a:off x="2252662" y="4000501"/>
            <a:ext cx="6293238" cy="2857499"/>
          </a:xfrm>
        </p:spPr>
        <p:txBody>
          <a:bodyPr>
            <a:normAutofit/>
          </a:bodyPr>
          <a:lstStyle/>
          <a:p>
            <a:r>
              <a:rPr lang="en-GB" sz="2000" dirty="0">
                <a:solidFill>
                  <a:schemeClr val="bg1"/>
                </a:solidFill>
              </a:rPr>
              <a:t>                                          </a:t>
            </a:r>
            <a:endParaRPr lang="en-GB" sz="2400" dirty="0">
              <a:solidFill>
                <a:schemeClr val="bg1"/>
              </a:solidFill>
            </a:endParaRPr>
          </a:p>
          <a:p>
            <a:pPr algn="l"/>
            <a:r>
              <a:rPr lang="en-GB" sz="2400" b="1" dirty="0">
                <a:solidFill>
                  <a:schemeClr val="accent1">
                    <a:lumMod val="50000"/>
                  </a:schemeClr>
                </a:solidFill>
              </a:rPr>
              <a:t>                </a:t>
            </a:r>
          </a:p>
          <a:p>
            <a:pPr algn="l"/>
            <a:endParaRPr lang="en-GB" b="1" i="1" dirty="0">
              <a:solidFill>
                <a:schemeClr val="accent1">
                  <a:lumMod val="50000"/>
                </a:schemeClr>
              </a:solidFill>
            </a:endParaRPr>
          </a:p>
          <a:p>
            <a:pPr algn="l"/>
            <a:r>
              <a:rPr lang="en-GB" sz="1800" b="1" i="1" dirty="0">
                <a:solidFill>
                  <a:srgbClr val="7030A0"/>
                </a:solidFill>
                <a:latin typeface="Comic Sans MS" panose="030F0702030302020204" pitchFamily="66" charset="0"/>
              </a:rPr>
              <a:t>TREASURE YESTERDAY</a:t>
            </a:r>
          </a:p>
          <a:p>
            <a:pPr algn="l"/>
            <a:r>
              <a:rPr lang="en-GB" sz="1800" b="1" i="1" dirty="0">
                <a:solidFill>
                  <a:srgbClr val="7030A0"/>
                </a:solidFill>
                <a:latin typeface="Comic Sans MS" panose="030F0702030302020204" pitchFamily="66" charset="0"/>
              </a:rPr>
              <a:t>        LIVE FOR TODAY</a:t>
            </a:r>
          </a:p>
          <a:p>
            <a:pPr algn="l"/>
            <a:r>
              <a:rPr lang="en-GB" sz="1800" b="1" i="1" dirty="0">
                <a:solidFill>
                  <a:srgbClr val="7030A0"/>
                </a:solidFill>
                <a:latin typeface="Comic Sans MS" panose="030F0702030302020204" pitchFamily="66" charset="0"/>
              </a:rPr>
              <a:t>                 DREAM OF TOMORROW</a:t>
            </a:r>
          </a:p>
        </p:txBody>
      </p:sp>
      <p:graphicFrame>
        <p:nvGraphicFramePr>
          <p:cNvPr id="7" name="Object 6"/>
          <p:cNvGraphicFramePr>
            <a:graphicFrameLocks noChangeAspect="1"/>
          </p:cNvGraphicFramePr>
          <p:nvPr>
            <p:extLst>
              <p:ext uri="{D42A27DB-BD31-4B8C-83A1-F6EECF244321}">
                <p14:modId xmlns:p14="http://schemas.microsoft.com/office/powerpoint/2010/main" val="230974438"/>
              </p:ext>
            </p:extLst>
          </p:nvPr>
        </p:nvGraphicFramePr>
        <p:xfrm>
          <a:off x="7061200" y="4881816"/>
          <a:ext cx="7741919" cy="3445604"/>
        </p:xfrm>
        <a:graphic>
          <a:graphicData uri="http://schemas.openxmlformats.org/presentationml/2006/ole">
            <mc:AlternateContent xmlns:mc="http://schemas.openxmlformats.org/markup-compatibility/2006">
              <mc:Choice xmlns:v="urn:schemas-microsoft-com:vml" Requires="v">
                <p:oleObj spid="_x0000_s6195" name="Document" r:id="rId4" imgW="8059425" imgH="3865355" progId="Word.Document.8">
                  <p:embed/>
                </p:oleObj>
              </mc:Choice>
              <mc:Fallback>
                <p:oleObj name="Document" r:id="rId4" imgW="8059425" imgH="3865355" progId="Word.Document.8">
                  <p:embed/>
                  <p:pic>
                    <p:nvPicPr>
                      <p:cNvPr id="7" name="Object 6"/>
                      <p:cNvPicPr/>
                      <p:nvPr/>
                    </p:nvPicPr>
                    <p:blipFill>
                      <a:blip r:embed="rId5"/>
                      <a:stretch>
                        <a:fillRect/>
                      </a:stretch>
                    </p:blipFill>
                    <p:spPr>
                      <a:xfrm>
                        <a:off x="7061200" y="4881816"/>
                        <a:ext cx="7741919" cy="3445604"/>
                      </a:xfrm>
                      <a:prstGeom prst="rect">
                        <a:avLst/>
                      </a:prstGeom>
                    </p:spPr>
                  </p:pic>
                </p:oleObj>
              </mc:Fallback>
            </mc:AlternateContent>
          </a:graphicData>
        </a:graphic>
      </p:graphicFrame>
    </p:spTree>
    <p:extLst>
      <p:ext uri="{BB962C8B-B14F-4D97-AF65-F5344CB8AC3E}">
        <p14:creationId xmlns:p14="http://schemas.microsoft.com/office/powerpoint/2010/main" val="2206051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0658765" cy="9571851"/>
          </a:xfrm>
          <a:prstGeom prst="rect">
            <a:avLst/>
          </a:prstGeom>
          <a:noFill/>
          <a:ln>
            <a:solidFill>
              <a:srgbClr val="90F4FC"/>
            </a:solidFill>
          </a:ln>
        </p:spPr>
        <p:txBody>
          <a:bodyPr wrap="square" rtlCol="0">
            <a:spAutoFit/>
          </a:bodyPr>
          <a:lstStyle/>
          <a:p>
            <a:r>
              <a:rPr lang="en-GB" sz="4000" b="1" dirty="0" smtClean="0">
                <a:solidFill>
                  <a:srgbClr val="00B0F0"/>
                </a:solidFill>
                <a:latin typeface="Comic Sans MS" panose="030F0702030302020204" pitchFamily="66" charset="0"/>
              </a:rPr>
              <a:t>NUMERACY</a:t>
            </a:r>
            <a:endParaRPr lang="en-GB" sz="2000" b="1" dirty="0" smtClean="0">
              <a:solidFill>
                <a:srgbClr val="00B0F0"/>
              </a:solidFill>
              <a:latin typeface="Comic Sans MS" panose="030F0702030302020204" pitchFamily="66" charset="0"/>
            </a:endParaRPr>
          </a:p>
          <a:p>
            <a:endParaRPr lang="en-GB" b="1" u="sng" dirty="0" smtClean="0">
              <a:latin typeface="Comic Sans MS" panose="030F0702030302020204" pitchFamily="66" charset="0"/>
            </a:endParaRPr>
          </a:p>
          <a:p>
            <a:r>
              <a:rPr lang="en-GB" b="1" u="sng" dirty="0" smtClean="0">
                <a:latin typeface="Comic Sans MS" panose="030F0702030302020204" pitchFamily="66" charset="0"/>
              </a:rPr>
              <a:t>Numeracy </a:t>
            </a:r>
            <a:r>
              <a:rPr lang="en-GB" b="1" u="sng" dirty="0">
                <a:latin typeface="Comic Sans MS" panose="030F0702030302020204" pitchFamily="66" charset="0"/>
              </a:rPr>
              <a:t>Task </a:t>
            </a:r>
            <a:r>
              <a:rPr lang="en-GB" b="1" u="sng" dirty="0" smtClean="0">
                <a:latin typeface="Comic Sans MS" panose="030F0702030302020204" pitchFamily="66" charset="0"/>
              </a:rPr>
              <a:t>1 – H5 pages 30 and 31.</a:t>
            </a:r>
          </a:p>
          <a:p>
            <a:endParaRPr lang="en-GB" b="1" u="sng" dirty="0">
              <a:latin typeface="Comic Sans MS" panose="030F0702030302020204" pitchFamily="66" charset="0"/>
            </a:endParaRPr>
          </a:p>
          <a:p>
            <a:r>
              <a:rPr lang="en-GB" b="1" dirty="0" smtClean="0">
                <a:latin typeface="Comic Sans MS" panose="030F0702030302020204" pitchFamily="66" charset="0"/>
              </a:rPr>
              <a:t>Addition and Subtraction beyond 100</a:t>
            </a:r>
          </a:p>
          <a:p>
            <a:endParaRPr lang="en-GB" b="1" dirty="0">
              <a:latin typeface="Comic Sans MS" panose="030F0702030302020204" pitchFamily="66" charset="0"/>
            </a:endParaRPr>
          </a:p>
          <a:p>
            <a:r>
              <a:rPr lang="en-GB" b="1" dirty="0" smtClean="0">
                <a:latin typeface="Comic Sans MS" panose="030F0702030302020204" pitchFamily="66" charset="0"/>
              </a:rPr>
              <a:t>LI – Problem solving and enquiry: Adding multiples of 100</a:t>
            </a:r>
          </a:p>
          <a:p>
            <a:endParaRPr lang="en-GB" b="1" dirty="0">
              <a:latin typeface="Comic Sans MS" panose="030F0702030302020204" pitchFamily="66" charset="0"/>
            </a:endParaRPr>
          </a:p>
          <a:p>
            <a:r>
              <a:rPr lang="en-GB" b="1" u="sng" dirty="0" smtClean="0">
                <a:latin typeface="Comic Sans MS" panose="030F0702030302020204" pitchFamily="66" charset="0"/>
              </a:rPr>
              <a:t>REMEMBER:</a:t>
            </a:r>
          </a:p>
          <a:p>
            <a:endParaRPr lang="en-GB" b="1" dirty="0">
              <a:latin typeface="Comic Sans MS" panose="030F0702030302020204" pitchFamily="66" charset="0"/>
            </a:endParaRPr>
          </a:p>
          <a:p>
            <a:r>
              <a:rPr lang="en-GB" b="1" dirty="0" smtClean="0">
                <a:latin typeface="Comic Sans MS" panose="030F0702030302020204" pitchFamily="66" charset="0"/>
              </a:rPr>
              <a:t>Write out the sums and the answers (even if you can do the sums/calculations mentally).</a:t>
            </a:r>
          </a:p>
          <a:p>
            <a:endParaRPr lang="en-GB" b="1" dirty="0">
              <a:latin typeface="Comic Sans MS" panose="030F0702030302020204" pitchFamily="66" charset="0"/>
            </a:endParaRPr>
          </a:p>
          <a:p>
            <a:r>
              <a:rPr lang="en-GB" b="1" dirty="0" smtClean="0">
                <a:latin typeface="Comic Sans MS" panose="030F0702030302020204" pitchFamily="66" charset="0"/>
              </a:rPr>
              <a:t>As well as doing the above – remember to show your working in your jotter when required.</a:t>
            </a:r>
          </a:p>
          <a:p>
            <a:endParaRPr lang="en-GB" b="1" dirty="0">
              <a:latin typeface="Comic Sans MS" panose="030F0702030302020204" pitchFamily="66" charset="0"/>
            </a:endParaRPr>
          </a:p>
          <a:p>
            <a:r>
              <a:rPr lang="en-GB" b="1" dirty="0" smtClean="0">
                <a:latin typeface="Comic Sans MS" panose="030F0702030302020204" pitchFamily="66" charset="0"/>
              </a:rPr>
              <a:t>Use your preferred strategy </a:t>
            </a:r>
            <a:r>
              <a:rPr lang="en-GB" b="1" dirty="0" err="1" smtClean="0">
                <a:latin typeface="Comic Sans MS" panose="030F0702030302020204" pitchFamily="66" charset="0"/>
              </a:rPr>
              <a:t>eg</a:t>
            </a:r>
            <a:r>
              <a:rPr lang="en-GB" b="1" dirty="0" smtClean="0">
                <a:latin typeface="Comic Sans MS" panose="030F0702030302020204" pitchFamily="66" charset="0"/>
              </a:rPr>
              <a:t>., standard written method, partitioning</a:t>
            </a:r>
          </a:p>
          <a:p>
            <a:endParaRPr lang="en-GB" b="1" dirty="0">
              <a:latin typeface="Comic Sans MS" panose="030F0702030302020204" pitchFamily="66" charset="0"/>
            </a:endParaRPr>
          </a:p>
          <a:p>
            <a:r>
              <a:rPr lang="en-GB" b="1" dirty="0" smtClean="0">
                <a:latin typeface="Comic Sans MS" panose="030F0702030302020204" pitchFamily="66" charset="0"/>
              </a:rPr>
              <a:t>If the sum has a box – please draw a box in your jotter to show where your answer is</a:t>
            </a:r>
          </a:p>
          <a:p>
            <a:endParaRPr lang="en-GB" b="1" dirty="0">
              <a:latin typeface="Comic Sans MS" panose="030F0702030302020204" pitchFamily="66" charset="0"/>
            </a:endParaRPr>
          </a:p>
          <a:p>
            <a:r>
              <a:rPr lang="en-GB" b="1" dirty="0" smtClean="0">
                <a:latin typeface="Comic Sans MS" panose="030F0702030302020204" pitchFamily="66" charset="0"/>
              </a:rPr>
              <a:t>For question 3 on page 31, draw a number placement chart to help you find the winning ticket e.g. </a:t>
            </a:r>
          </a:p>
          <a:p>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endParaRPr lang="en-GB" b="1" dirty="0" smtClean="0">
              <a:latin typeface="Comic Sans MS" panose="030F0702030302020204" pitchFamily="66" charset="0"/>
            </a:endParaRPr>
          </a:p>
          <a:p>
            <a:endParaRPr lang="en-GB" b="1" dirty="0">
              <a:latin typeface="Comic Sans MS" panose="030F0702030302020204" pitchFamily="66" charset="0"/>
            </a:endParaRPr>
          </a:p>
          <a:p>
            <a:r>
              <a:rPr lang="en-GB" b="1" dirty="0" smtClean="0">
                <a:latin typeface="Comic Sans MS" panose="030F0702030302020204" pitchFamily="66" charset="0"/>
              </a:rPr>
              <a:t> </a:t>
            </a:r>
          </a:p>
          <a:p>
            <a:endParaRPr lang="en-GB" b="1" u="sng" dirty="0">
              <a:latin typeface="Comic Sans MS" panose="030F0702030302020204" pitchFamily="66" charset="0"/>
            </a:endParaRPr>
          </a:p>
          <a:p>
            <a:endParaRPr lang="en-GB" b="1" u="sng" dirty="0">
              <a:latin typeface="Comic Sans MS" panose="030F0702030302020204" pitchFamily="66" charset="0"/>
            </a:endParaRPr>
          </a:p>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711280622"/>
              </p:ext>
            </p:extLst>
          </p:nvPr>
        </p:nvGraphicFramePr>
        <p:xfrm>
          <a:off x="925095" y="6090563"/>
          <a:ext cx="8128000" cy="3708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85730836"/>
                    </a:ext>
                  </a:extLst>
                </a:gridCol>
                <a:gridCol w="1625600">
                  <a:extLst>
                    <a:ext uri="{9D8B030D-6E8A-4147-A177-3AD203B41FA5}">
                      <a16:colId xmlns:a16="http://schemas.microsoft.com/office/drawing/2014/main" val="4161986141"/>
                    </a:ext>
                  </a:extLst>
                </a:gridCol>
                <a:gridCol w="1625600">
                  <a:extLst>
                    <a:ext uri="{9D8B030D-6E8A-4147-A177-3AD203B41FA5}">
                      <a16:colId xmlns:a16="http://schemas.microsoft.com/office/drawing/2014/main" val="564387015"/>
                    </a:ext>
                  </a:extLst>
                </a:gridCol>
                <a:gridCol w="1625600">
                  <a:extLst>
                    <a:ext uri="{9D8B030D-6E8A-4147-A177-3AD203B41FA5}">
                      <a16:colId xmlns:a16="http://schemas.microsoft.com/office/drawing/2014/main" val="50620885"/>
                    </a:ext>
                  </a:extLst>
                </a:gridCol>
                <a:gridCol w="1625600">
                  <a:extLst>
                    <a:ext uri="{9D8B030D-6E8A-4147-A177-3AD203B41FA5}">
                      <a16:colId xmlns:a16="http://schemas.microsoft.com/office/drawing/2014/main" val="2001184411"/>
                    </a:ext>
                  </a:extLst>
                </a:gridCol>
              </a:tblGrid>
              <a:tr h="370840">
                <a:tc>
                  <a:txBody>
                    <a:bodyPr/>
                    <a:lstStyle/>
                    <a:p>
                      <a:r>
                        <a:rPr lang="en-GB" dirty="0" err="1" smtClean="0"/>
                        <a:t>Tth</a:t>
                      </a:r>
                      <a:endParaRPr lang="en-GB" dirty="0"/>
                    </a:p>
                  </a:txBody>
                  <a:tcPr/>
                </a:tc>
                <a:tc>
                  <a:txBody>
                    <a:bodyPr/>
                    <a:lstStyle/>
                    <a:p>
                      <a:r>
                        <a:rPr lang="en-GB" dirty="0" err="1" smtClean="0"/>
                        <a:t>Th</a:t>
                      </a:r>
                      <a:endParaRPr lang="en-GB" dirty="0"/>
                    </a:p>
                  </a:txBody>
                  <a:tcPr/>
                </a:tc>
                <a:tc>
                  <a:txBody>
                    <a:bodyPr/>
                    <a:lstStyle/>
                    <a:p>
                      <a:r>
                        <a:rPr lang="en-GB" dirty="0" smtClean="0"/>
                        <a:t>H</a:t>
                      </a:r>
                      <a:endParaRPr lang="en-GB" dirty="0"/>
                    </a:p>
                  </a:txBody>
                  <a:tcPr/>
                </a:tc>
                <a:tc>
                  <a:txBody>
                    <a:bodyPr/>
                    <a:lstStyle/>
                    <a:p>
                      <a:r>
                        <a:rPr lang="en-GB" dirty="0" smtClean="0"/>
                        <a:t>T</a:t>
                      </a:r>
                      <a:endParaRPr lang="en-GB" dirty="0"/>
                    </a:p>
                  </a:txBody>
                  <a:tcPr/>
                </a:tc>
                <a:tc>
                  <a:txBody>
                    <a:bodyPr/>
                    <a:lstStyle/>
                    <a:p>
                      <a:r>
                        <a:rPr lang="en-GB" dirty="0" smtClean="0"/>
                        <a:t>U</a:t>
                      </a:r>
                      <a:endParaRPr lang="en-GB" dirty="0"/>
                    </a:p>
                  </a:txBody>
                  <a:tcPr/>
                </a:tc>
                <a:extLst>
                  <a:ext uri="{0D108BD9-81ED-4DB2-BD59-A6C34878D82A}">
                    <a16:rowId xmlns:a16="http://schemas.microsoft.com/office/drawing/2014/main" val="1137980475"/>
                  </a:ext>
                </a:extLst>
              </a:tr>
            </a:tbl>
          </a:graphicData>
        </a:graphic>
      </p:graphicFrame>
    </p:spTree>
    <p:extLst>
      <p:ext uri="{BB962C8B-B14F-4D97-AF65-F5344CB8AC3E}">
        <p14:creationId xmlns:p14="http://schemas.microsoft.com/office/powerpoint/2010/main" val="1774371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632" y="205571"/>
            <a:ext cx="11447549" cy="7694414"/>
          </a:xfrm>
          <a:prstGeom prst="rect">
            <a:avLst/>
          </a:prstGeom>
        </p:spPr>
        <p:txBody>
          <a:bodyPr wrap="square">
            <a:spAutoFit/>
          </a:bodyPr>
          <a:lstStyle/>
          <a:p>
            <a:r>
              <a:rPr lang="en-GB" sz="3200" b="1" i="1" dirty="0" smtClean="0">
                <a:solidFill>
                  <a:srgbClr val="7030A0"/>
                </a:solidFill>
                <a:latin typeface="Comic Sans MS" panose="030F0702030302020204" pitchFamily="66" charset="0"/>
              </a:rPr>
              <a:t>Online Lesson – Tuesday  2</a:t>
            </a:r>
            <a:r>
              <a:rPr lang="en-GB" sz="3200" b="1" i="1" baseline="30000" dirty="0" smtClean="0">
                <a:solidFill>
                  <a:srgbClr val="7030A0"/>
                </a:solidFill>
                <a:latin typeface="Comic Sans MS" panose="030F0702030302020204" pitchFamily="66" charset="0"/>
              </a:rPr>
              <a:t>nd</a:t>
            </a:r>
            <a:r>
              <a:rPr lang="en-GB" sz="3200" b="1" i="1" dirty="0" smtClean="0">
                <a:solidFill>
                  <a:srgbClr val="7030A0"/>
                </a:solidFill>
                <a:latin typeface="Comic Sans MS" panose="030F0702030302020204" pitchFamily="66" charset="0"/>
              </a:rPr>
              <a:t> February 2021 at 11:00</a:t>
            </a:r>
          </a:p>
          <a:p>
            <a:endParaRPr lang="en-GB" sz="4000" b="1" dirty="0" smtClean="0">
              <a:solidFill>
                <a:srgbClr val="00B0F0"/>
              </a:solidFill>
              <a:latin typeface="Comic Sans MS" panose="030F0702030302020204" pitchFamily="66" charset="0"/>
            </a:endParaRPr>
          </a:p>
          <a:p>
            <a:r>
              <a:rPr lang="en-GB" sz="4000" b="1" dirty="0" smtClean="0">
                <a:solidFill>
                  <a:srgbClr val="00B0F0"/>
                </a:solidFill>
                <a:latin typeface="Comic Sans MS" panose="030F0702030302020204" pitchFamily="66" charset="0"/>
              </a:rPr>
              <a:t>NUMERACY</a:t>
            </a:r>
            <a:endParaRPr lang="en-GB" sz="2000" b="1" dirty="0">
              <a:solidFill>
                <a:srgbClr val="00B0F0"/>
              </a:solidFill>
              <a:latin typeface="Comic Sans MS" panose="030F0702030302020204" pitchFamily="66" charset="0"/>
            </a:endParaRPr>
          </a:p>
          <a:p>
            <a:endParaRPr lang="en-GB" b="1" u="sng" dirty="0">
              <a:latin typeface="Comic Sans MS" panose="030F0702030302020204" pitchFamily="66" charset="0"/>
            </a:endParaRPr>
          </a:p>
          <a:p>
            <a:r>
              <a:rPr lang="en-GB" b="1" u="sng" dirty="0">
                <a:latin typeface="Comic Sans MS" panose="030F0702030302020204" pitchFamily="66" charset="0"/>
              </a:rPr>
              <a:t>Numeracy Task </a:t>
            </a:r>
            <a:r>
              <a:rPr lang="en-GB" b="1" u="sng" dirty="0" smtClean="0">
                <a:latin typeface="Comic Sans MS" panose="030F0702030302020204" pitchFamily="66" charset="0"/>
              </a:rPr>
              <a:t>2 </a:t>
            </a:r>
            <a:r>
              <a:rPr lang="en-GB" b="1" u="sng" dirty="0">
                <a:latin typeface="Comic Sans MS" panose="030F0702030302020204" pitchFamily="66" charset="0"/>
              </a:rPr>
              <a:t>– H5 </a:t>
            </a:r>
            <a:r>
              <a:rPr lang="en-GB" b="1" u="sng" dirty="0" smtClean="0">
                <a:latin typeface="Comic Sans MS" panose="030F0702030302020204" pitchFamily="66" charset="0"/>
              </a:rPr>
              <a:t>pages 32 and 33.</a:t>
            </a:r>
            <a:endParaRPr lang="en-GB" b="1" u="sng" dirty="0">
              <a:latin typeface="Comic Sans MS" panose="030F0702030302020204" pitchFamily="66" charset="0"/>
            </a:endParaRPr>
          </a:p>
          <a:p>
            <a:endParaRPr lang="en-GB" b="1" u="sng" dirty="0">
              <a:latin typeface="Comic Sans MS" panose="030F0702030302020204" pitchFamily="66" charset="0"/>
            </a:endParaRPr>
          </a:p>
          <a:p>
            <a:r>
              <a:rPr lang="en-GB" b="1" dirty="0">
                <a:latin typeface="Comic Sans MS" panose="030F0702030302020204" pitchFamily="66" charset="0"/>
              </a:rPr>
              <a:t>Addition and Subtraction beyond </a:t>
            </a:r>
            <a:r>
              <a:rPr lang="en-GB" b="1" dirty="0" smtClean="0">
                <a:latin typeface="Comic Sans MS" panose="030F0702030302020204" pitchFamily="66" charset="0"/>
              </a:rPr>
              <a:t>1000</a:t>
            </a:r>
            <a:endParaRPr lang="en-GB" b="1" dirty="0">
              <a:latin typeface="Comic Sans MS" panose="030F0702030302020204" pitchFamily="66" charset="0"/>
            </a:endParaRPr>
          </a:p>
          <a:p>
            <a:endParaRPr lang="en-GB" b="1" dirty="0">
              <a:latin typeface="Comic Sans MS" panose="030F0702030302020204" pitchFamily="66" charset="0"/>
            </a:endParaRPr>
          </a:p>
          <a:p>
            <a:r>
              <a:rPr lang="en-GB" b="1" dirty="0">
                <a:latin typeface="Comic Sans MS" panose="030F0702030302020204" pitchFamily="66" charset="0"/>
              </a:rPr>
              <a:t>LI – Problem solving and enquiry: </a:t>
            </a:r>
            <a:r>
              <a:rPr lang="en-GB" b="1" dirty="0" smtClean="0">
                <a:latin typeface="Comic Sans MS" panose="030F0702030302020204" pitchFamily="66" charset="0"/>
              </a:rPr>
              <a:t>Subtracting a single digit</a:t>
            </a:r>
          </a:p>
          <a:p>
            <a:r>
              <a:rPr lang="en-GB" b="1" dirty="0">
                <a:latin typeface="Comic Sans MS" panose="030F0702030302020204" pitchFamily="66" charset="0"/>
              </a:rPr>
              <a:t> </a:t>
            </a:r>
            <a:r>
              <a:rPr lang="en-GB" b="1" dirty="0" smtClean="0">
                <a:latin typeface="Comic Sans MS" panose="030F0702030302020204" pitchFamily="66" charset="0"/>
              </a:rPr>
              <a:t>     Addition and subtractions beyond 1000: small differences</a:t>
            </a:r>
          </a:p>
          <a:p>
            <a:endParaRPr lang="en-GB" b="1" dirty="0">
              <a:latin typeface="Comic Sans MS" panose="030F0702030302020204" pitchFamily="66" charset="0"/>
            </a:endParaRPr>
          </a:p>
          <a:p>
            <a:endParaRPr lang="en-GB" sz="1400" b="1" u="sng" dirty="0" smtClean="0">
              <a:latin typeface="Comic Sans MS" panose="030F0702030302020204" pitchFamily="66" charset="0"/>
            </a:endParaRPr>
          </a:p>
          <a:p>
            <a:r>
              <a:rPr lang="en-GB" sz="1400" b="1" u="sng" dirty="0" smtClean="0">
                <a:latin typeface="Comic Sans MS" panose="030F0702030302020204" pitchFamily="66" charset="0"/>
              </a:rPr>
              <a:t>REMEMBER</a:t>
            </a:r>
            <a:r>
              <a:rPr lang="en-GB" sz="1400" b="1" u="sng" dirty="0">
                <a:latin typeface="Comic Sans MS" panose="030F0702030302020204" pitchFamily="66" charset="0"/>
              </a:rPr>
              <a:t>:</a:t>
            </a:r>
          </a:p>
          <a:p>
            <a:endParaRPr lang="en-GB" sz="1400" b="1" dirty="0">
              <a:latin typeface="Comic Sans MS" panose="030F0702030302020204" pitchFamily="66" charset="0"/>
            </a:endParaRPr>
          </a:p>
          <a:p>
            <a:r>
              <a:rPr lang="en-GB" sz="1400" b="1" dirty="0">
                <a:latin typeface="Comic Sans MS" panose="030F0702030302020204" pitchFamily="66" charset="0"/>
              </a:rPr>
              <a:t>Write out the sums and the answers (even if you can do the sums/calculations mentally).</a:t>
            </a:r>
          </a:p>
          <a:p>
            <a:endParaRPr lang="en-GB" sz="1400" b="1" dirty="0">
              <a:latin typeface="Comic Sans MS" panose="030F0702030302020204" pitchFamily="66" charset="0"/>
            </a:endParaRPr>
          </a:p>
          <a:p>
            <a:r>
              <a:rPr lang="en-GB" sz="1400" b="1" dirty="0">
                <a:latin typeface="Comic Sans MS" panose="030F0702030302020204" pitchFamily="66" charset="0"/>
              </a:rPr>
              <a:t>As well as doing the above – remember to show your working in your jotter when </a:t>
            </a:r>
            <a:r>
              <a:rPr lang="en-GB" sz="1400" b="1" dirty="0" smtClean="0">
                <a:latin typeface="Comic Sans MS" panose="030F0702030302020204" pitchFamily="66" charset="0"/>
              </a:rPr>
              <a:t>required</a:t>
            </a:r>
            <a:endParaRPr lang="en-GB" sz="1400" b="1" dirty="0">
              <a:latin typeface="Comic Sans MS" panose="030F0702030302020204" pitchFamily="66" charset="0"/>
            </a:endParaRPr>
          </a:p>
          <a:p>
            <a:endParaRPr lang="en-GB" sz="1400" b="1" dirty="0">
              <a:latin typeface="Comic Sans MS" panose="030F0702030302020204" pitchFamily="66" charset="0"/>
            </a:endParaRPr>
          </a:p>
          <a:p>
            <a:r>
              <a:rPr lang="en-GB" sz="1400" b="1" dirty="0">
                <a:latin typeface="Comic Sans MS" panose="030F0702030302020204" pitchFamily="66" charset="0"/>
              </a:rPr>
              <a:t>Use your preferred strategy </a:t>
            </a:r>
            <a:r>
              <a:rPr lang="en-GB" sz="1400" b="1" dirty="0" err="1">
                <a:latin typeface="Comic Sans MS" panose="030F0702030302020204" pitchFamily="66" charset="0"/>
              </a:rPr>
              <a:t>eg</a:t>
            </a:r>
            <a:r>
              <a:rPr lang="en-GB" sz="1400" b="1" dirty="0">
                <a:latin typeface="Comic Sans MS" panose="030F0702030302020204" pitchFamily="66" charset="0"/>
              </a:rPr>
              <a:t>., standard written method, partitioning</a:t>
            </a:r>
          </a:p>
          <a:p>
            <a:endParaRPr lang="en-GB" sz="1400" b="1" dirty="0">
              <a:latin typeface="Comic Sans MS" panose="030F0702030302020204" pitchFamily="66" charset="0"/>
            </a:endParaRPr>
          </a:p>
          <a:p>
            <a:r>
              <a:rPr lang="en-GB" sz="1400" b="1" dirty="0">
                <a:latin typeface="Comic Sans MS" panose="030F0702030302020204" pitchFamily="66" charset="0"/>
              </a:rPr>
              <a:t>If the sum has a box – please draw a box in your jotter to show where your answer is</a:t>
            </a:r>
          </a:p>
          <a:p>
            <a:endParaRPr lang="en-GB" b="1" dirty="0">
              <a:latin typeface="Comic Sans MS" panose="030F0702030302020204" pitchFamily="66" charset="0"/>
            </a:endParaRPr>
          </a:p>
          <a:p>
            <a:endParaRPr lang="en-GB" b="1" u="sng" dirty="0">
              <a:latin typeface="Comic Sans MS" panose="030F0702030302020204" pitchFamily="66" charset="0"/>
            </a:endParaRPr>
          </a:p>
          <a:p>
            <a:endParaRPr lang="en-GB" b="1" u="sng" dirty="0">
              <a:latin typeface="Comic Sans MS" panose="030F0702030302020204" pitchFamily="66" charset="0"/>
            </a:endParaRPr>
          </a:p>
          <a:p>
            <a:endParaRPr lang="en-GB" sz="4400" b="1"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773468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64" y="1501198"/>
            <a:ext cx="10515600" cy="1325563"/>
          </a:xfrm>
        </p:spPr>
        <p:txBody>
          <a:bodyPr>
            <a:normAutofit fontScale="90000"/>
          </a:bodyPr>
          <a:lstStyle/>
          <a:p>
            <a:r>
              <a:rPr lang="en-GB" b="1" u="sng" dirty="0">
                <a:latin typeface="Comic Sans MS" panose="030F0702030302020204" pitchFamily="66" charset="0"/>
              </a:rPr>
              <a:t/>
            </a:r>
            <a:br>
              <a:rPr lang="en-GB" b="1" u="sng" dirty="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r>
              <a:rPr lang="en-GB" b="1" u="sng" dirty="0">
                <a:latin typeface="Comic Sans MS" panose="030F0702030302020204" pitchFamily="66" charset="0"/>
              </a:rPr>
              <a:t/>
            </a:r>
            <a:br>
              <a:rPr lang="en-GB" b="1" u="sng" dirty="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967509" y="4113790"/>
            <a:ext cx="10515600" cy="4351338"/>
          </a:xfrm>
        </p:spPr>
        <p:txBody>
          <a:bodyPr>
            <a:normAutofit/>
          </a:bodyPr>
          <a:lstStyle/>
          <a:p>
            <a:pPr marL="0" indent="0">
              <a:buNone/>
            </a:pPr>
            <a:endParaRPr lang="en-GB" sz="2500" dirty="0"/>
          </a:p>
          <a:p>
            <a:pPr marL="0" indent="0">
              <a:buNone/>
            </a:pPr>
            <a:endParaRPr lang="en-GB" sz="2600" dirty="0"/>
          </a:p>
          <a:p>
            <a:pPr marL="0" indent="0">
              <a:buNone/>
            </a:pPr>
            <a:endParaRPr lang="en-GB" dirty="0"/>
          </a:p>
          <a:p>
            <a:pPr marL="0" indent="0">
              <a:buNone/>
            </a:pPr>
            <a:endParaRPr lang="en-GB" dirty="0"/>
          </a:p>
        </p:txBody>
      </p:sp>
      <p:sp>
        <p:nvSpPr>
          <p:cNvPr id="4" name="Rectangle 3"/>
          <p:cNvSpPr/>
          <p:nvPr/>
        </p:nvSpPr>
        <p:spPr>
          <a:xfrm>
            <a:off x="320963" y="396019"/>
            <a:ext cx="10975109" cy="7571303"/>
          </a:xfrm>
          <a:prstGeom prst="rect">
            <a:avLst/>
          </a:prstGeom>
        </p:spPr>
        <p:txBody>
          <a:bodyPr wrap="square">
            <a:spAutoFit/>
          </a:bodyPr>
          <a:lstStyle/>
          <a:p>
            <a:r>
              <a:rPr lang="en-GB" sz="3200" b="1" i="1" dirty="0">
                <a:solidFill>
                  <a:srgbClr val="7030A0"/>
                </a:solidFill>
                <a:latin typeface="Comic Sans MS" panose="030F0702030302020204" pitchFamily="66" charset="0"/>
              </a:rPr>
              <a:t>Online Lesson – Tuesday  2</a:t>
            </a:r>
            <a:r>
              <a:rPr lang="en-GB" sz="3200" b="1" i="1" baseline="30000" dirty="0">
                <a:solidFill>
                  <a:srgbClr val="7030A0"/>
                </a:solidFill>
                <a:latin typeface="Comic Sans MS" panose="030F0702030302020204" pitchFamily="66" charset="0"/>
              </a:rPr>
              <a:t>nd</a:t>
            </a:r>
            <a:r>
              <a:rPr lang="en-GB" sz="3200" b="1" i="1" dirty="0">
                <a:solidFill>
                  <a:srgbClr val="7030A0"/>
                </a:solidFill>
                <a:latin typeface="Comic Sans MS" panose="030F0702030302020204" pitchFamily="66" charset="0"/>
              </a:rPr>
              <a:t> February 2021 at 11:00</a:t>
            </a:r>
          </a:p>
          <a:p>
            <a:endParaRPr lang="en-GB" sz="4000" b="1" dirty="0">
              <a:solidFill>
                <a:srgbClr val="00B0F0"/>
              </a:solidFill>
              <a:latin typeface="Comic Sans MS" panose="030F0702030302020204" pitchFamily="66" charset="0"/>
            </a:endParaRPr>
          </a:p>
          <a:p>
            <a:r>
              <a:rPr lang="en-GB" sz="4000" b="1" dirty="0">
                <a:solidFill>
                  <a:srgbClr val="00B0F0"/>
                </a:solidFill>
                <a:latin typeface="Comic Sans MS" panose="030F0702030302020204" pitchFamily="66" charset="0"/>
              </a:rPr>
              <a:t>NUMERACY</a:t>
            </a:r>
            <a:endParaRPr lang="en-GB" sz="2000" b="1" dirty="0">
              <a:solidFill>
                <a:srgbClr val="00B0F0"/>
              </a:solidFill>
              <a:latin typeface="Comic Sans MS" panose="030F0702030302020204" pitchFamily="66" charset="0"/>
            </a:endParaRPr>
          </a:p>
          <a:p>
            <a:endParaRPr lang="en-GB" b="1" u="sng" dirty="0">
              <a:latin typeface="Comic Sans MS" panose="030F0702030302020204" pitchFamily="66" charset="0"/>
            </a:endParaRPr>
          </a:p>
          <a:p>
            <a:r>
              <a:rPr lang="en-GB" b="1" u="sng" dirty="0">
                <a:latin typeface="Comic Sans MS" panose="030F0702030302020204" pitchFamily="66" charset="0"/>
              </a:rPr>
              <a:t>Numeracy Task </a:t>
            </a:r>
            <a:r>
              <a:rPr lang="en-GB" b="1" u="sng" dirty="0" smtClean="0">
                <a:latin typeface="Comic Sans MS" panose="030F0702030302020204" pitchFamily="66" charset="0"/>
              </a:rPr>
              <a:t>3 </a:t>
            </a:r>
            <a:r>
              <a:rPr lang="en-GB" b="1" u="sng" dirty="0">
                <a:latin typeface="Comic Sans MS" panose="030F0702030302020204" pitchFamily="66" charset="0"/>
              </a:rPr>
              <a:t>– H5 </a:t>
            </a:r>
            <a:r>
              <a:rPr lang="en-GB" b="1" u="sng" dirty="0" smtClean="0">
                <a:latin typeface="Comic Sans MS" panose="030F0702030302020204" pitchFamily="66" charset="0"/>
              </a:rPr>
              <a:t>page 35</a:t>
            </a:r>
            <a:endParaRPr lang="en-GB" b="1" u="sng" dirty="0">
              <a:latin typeface="Comic Sans MS" panose="030F0702030302020204" pitchFamily="66" charset="0"/>
            </a:endParaRPr>
          </a:p>
          <a:p>
            <a:endParaRPr lang="en-GB" b="1" u="sng" dirty="0">
              <a:latin typeface="Comic Sans MS" panose="030F0702030302020204" pitchFamily="66" charset="0"/>
            </a:endParaRPr>
          </a:p>
          <a:p>
            <a:r>
              <a:rPr lang="en-GB" b="1" dirty="0">
                <a:latin typeface="Comic Sans MS" panose="030F0702030302020204" pitchFamily="66" charset="0"/>
              </a:rPr>
              <a:t>Addition and Subtraction beyond 1000</a:t>
            </a:r>
          </a:p>
          <a:p>
            <a:endParaRPr lang="en-GB" b="1" dirty="0">
              <a:latin typeface="Comic Sans MS" panose="030F0702030302020204" pitchFamily="66" charset="0"/>
            </a:endParaRPr>
          </a:p>
          <a:p>
            <a:r>
              <a:rPr lang="en-GB" b="1" dirty="0">
                <a:latin typeface="Comic Sans MS" panose="030F0702030302020204" pitchFamily="66" charset="0"/>
              </a:rPr>
              <a:t>LI – Problem solving and </a:t>
            </a:r>
            <a:r>
              <a:rPr lang="en-GB" b="1" dirty="0" smtClean="0">
                <a:latin typeface="Comic Sans MS" panose="030F0702030302020204" pitchFamily="66" charset="0"/>
              </a:rPr>
              <a:t>enquiry</a:t>
            </a:r>
            <a:endParaRPr lang="en-GB" b="1" dirty="0">
              <a:latin typeface="Comic Sans MS" panose="030F0702030302020204" pitchFamily="66" charset="0"/>
            </a:endParaRPr>
          </a:p>
          <a:p>
            <a:endParaRPr lang="en-GB" sz="1400" b="1" u="sng" dirty="0">
              <a:latin typeface="Comic Sans MS" panose="030F0702030302020204" pitchFamily="66" charset="0"/>
            </a:endParaRPr>
          </a:p>
          <a:p>
            <a:r>
              <a:rPr lang="en-GB" sz="1400" b="1" u="sng" dirty="0">
                <a:latin typeface="Comic Sans MS" panose="030F0702030302020204" pitchFamily="66" charset="0"/>
              </a:rPr>
              <a:t>REMEMBER:</a:t>
            </a:r>
          </a:p>
          <a:p>
            <a:endParaRPr lang="en-GB" sz="1400" b="1" dirty="0">
              <a:latin typeface="Comic Sans MS" panose="030F0702030302020204" pitchFamily="66" charset="0"/>
            </a:endParaRPr>
          </a:p>
          <a:p>
            <a:r>
              <a:rPr lang="en-GB" sz="1400" b="1" dirty="0">
                <a:latin typeface="Comic Sans MS" panose="030F0702030302020204" pitchFamily="66" charset="0"/>
              </a:rPr>
              <a:t>Write out the sums and the answers (even if you can do the sums/calculations mentally</a:t>
            </a:r>
            <a:r>
              <a:rPr lang="en-GB" sz="1400" b="1" dirty="0" smtClean="0">
                <a:latin typeface="Comic Sans MS" panose="030F0702030302020204" pitchFamily="66" charset="0"/>
              </a:rPr>
              <a:t>)</a:t>
            </a:r>
            <a:endParaRPr lang="en-GB" sz="1400" b="1" dirty="0">
              <a:latin typeface="Comic Sans MS" panose="030F0702030302020204" pitchFamily="66" charset="0"/>
            </a:endParaRPr>
          </a:p>
          <a:p>
            <a:endParaRPr lang="en-GB" sz="1400" b="1" dirty="0">
              <a:latin typeface="Comic Sans MS" panose="030F0702030302020204" pitchFamily="66" charset="0"/>
            </a:endParaRPr>
          </a:p>
          <a:p>
            <a:r>
              <a:rPr lang="en-GB" sz="1400" b="1" dirty="0">
                <a:latin typeface="Comic Sans MS" panose="030F0702030302020204" pitchFamily="66" charset="0"/>
              </a:rPr>
              <a:t>As well as doing the above – remember to show your working in your jotter when </a:t>
            </a:r>
            <a:r>
              <a:rPr lang="en-GB" sz="1400" b="1" dirty="0" smtClean="0">
                <a:latin typeface="Comic Sans MS" panose="030F0702030302020204" pitchFamily="66" charset="0"/>
              </a:rPr>
              <a:t>required</a:t>
            </a:r>
            <a:endParaRPr lang="en-GB" sz="1400" b="1" dirty="0">
              <a:latin typeface="Comic Sans MS" panose="030F0702030302020204" pitchFamily="66" charset="0"/>
            </a:endParaRPr>
          </a:p>
          <a:p>
            <a:endParaRPr lang="en-GB" sz="1400" b="1" dirty="0">
              <a:latin typeface="Comic Sans MS" panose="030F0702030302020204" pitchFamily="66" charset="0"/>
            </a:endParaRPr>
          </a:p>
          <a:p>
            <a:r>
              <a:rPr lang="en-GB" sz="1400" b="1" dirty="0">
                <a:latin typeface="Comic Sans MS" panose="030F0702030302020204" pitchFamily="66" charset="0"/>
              </a:rPr>
              <a:t>Use your preferred strategy </a:t>
            </a:r>
            <a:r>
              <a:rPr lang="en-GB" sz="1400" b="1" dirty="0" err="1">
                <a:latin typeface="Comic Sans MS" panose="030F0702030302020204" pitchFamily="66" charset="0"/>
              </a:rPr>
              <a:t>eg</a:t>
            </a:r>
            <a:r>
              <a:rPr lang="en-GB" sz="1400" b="1" dirty="0">
                <a:latin typeface="Comic Sans MS" panose="030F0702030302020204" pitchFamily="66" charset="0"/>
              </a:rPr>
              <a:t>., standard written method, partitioning</a:t>
            </a:r>
          </a:p>
          <a:p>
            <a:endParaRPr lang="en-GB" sz="1400" b="1" dirty="0">
              <a:latin typeface="Comic Sans MS" panose="030F0702030302020204" pitchFamily="66" charset="0"/>
            </a:endParaRPr>
          </a:p>
          <a:p>
            <a:r>
              <a:rPr lang="en-GB" sz="1400" b="1" dirty="0">
                <a:latin typeface="Comic Sans MS" panose="030F0702030302020204" pitchFamily="66" charset="0"/>
              </a:rPr>
              <a:t>If the sum has a box – please draw a box in your jotter to show where your answer is</a:t>
            </a:r>
          </a:p>
          <a:p>
            <a:endParaRPr lang="en-GB" b="1"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endParaRPr lang="en-GB" b="1" u="sng" dirty="0">
              <a:latin typeface="Comic Sans MS" panose="030F0702030302020204" pitchFamily="66" charset="0"/>
            </a:endParaRPr>
          </a:p>
        </p:txBody>
      </p:sp>
    </p:spTree>
    <p:extLst>
      <p:ext uri="{BB962C8B-B14F-4D97-AF65-F5344CB8AC3E}">
        <p14:creationId xmlns:p14="http://schemas.microsoft.com/office/powerpoint/2010/main" val="3066609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1387" y="1083024"/>
            <a:ext cx="2153154" cy="923330"/>
          </a:xfrm>
          <a:prstGeom prst="rect">
            <a:avLst/>
          </a:prstGeom>
        </p:spPr>
        <p:txBody>
          <a:bodyPr wrap="none">
            <a:spAutoFit/>
          </a:bodyPr>
          <a:lstStyle/>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r>
              <a:rPr lang="en-GB" b="1" u="sng" dirty="0" smtClean="0">
                <a:latin typeface="Comic Sans MS" panose="030F0702030302020204" pitchFamily="66" charset="0"/>
              </a:rPr>
              <a:t>Numeracy </a:t>
            </a:r>
            <a:r>
              <a:rPr lang="en-GB" b="1" u="sng" dirty="0">
                <a:latin typeface="Comic Sans MS" panose="030F0702030302020204" pitchFamily="66" charset="0"/>
              </a:rPr>
              <a:t>Task 4</a:t>
            </a:r>
          </a:p>
        </p:txBody>
      </p:sp>
      <p:sp>
        <p:nvSpPr>
          <p:cNvPr id="4" name="TextBox 3"/>
          <p:cNvSpPr txBox="1"/>
          <p:nvPr/>
        </p:nvSpPr>
        <p:spPr>
          <a:xfrm>
            <a:off x="1108364" y="2382982"/>
            <a:ext cx="8497454" cy="3816429"/>
          </a:xfrm>
          <a:prstGeom prst="rect">
            <a:avLst/>
          </a:prstGeom>
          <a:noFill/>
        </p:spPr>
        <p:txBody>
          <a:bodyPr wrap="square" rtlCol="0">
            <a:spAutoFit/>
          </a:bodyPr>
          <a:lstStyle/>
          <a:p>
            <a:r>
              <a:rPr lang="en-GB" sz="2800" dirty="0" smtClean="0">
                <a:latin typeface="Comic Sans MS" panose="030F0702030302020204" pitchFamily="66" charset="0"/>
              </a:rPr>
              <a:t>Maths Activity Book</a:t>
            </a:r>
          </a:p>
          <a:p>
            <a:endParaRPr lang="en-GB" sz="2800" dirty="0">
              <a:latin typeface="Comic Sans MS" panose="030F0702030302020204" pitchFamily="66" charset="0"/>
            </a:endParaRPr>
          </a:p>
          <a:p>
            <a:r>
              <a:rPr lang="en-GB" sz="2800" dirty="0" smtClean="0">
                <a:latin typeface="Comic Sans MS" panose="030F0702030302020204" pitchFamily="66" charset="0"/>
              </a:rPr>
              <a:t>Complete pages 4 (multiplication)</a:t>
            </a:r>
          </a:p>
          <a:p>
            <a:r>
              <a:rPr lang="en-GB" sz="2800" dirty="0" smtClean="0">
                <a:latin typeface="Comic Sans MS" panose="030F0702030302020204" pitchFamily="66" charset="0"/>
              </a:rPr>
              <a:t>                         9 (measurement) </a:t>
            </a:r>
          </a:p>
          <a:p>
            <a:r>
              <a:rPr lang="en-GB" sz="2800" dirty="0">
                <a:latin typeface="Comic Sans MS" panose="030F0702030302020204" pitchFamily="66" charset="0"/>
              </a:rPr>
              <a:t> </a:t>
            </a:r>
            <a:r>
              <a:rPr lang="en-GB" sz="2800" dirty="0" smtClean="0">
                <a:latin typeface="Comic Sans MS" panose="030F0702030302020204" pitchFamily="66" charset="0"/>
              </a:rPr>
              <a:t>                       12 (time)</a:t>
            </a:r>
          </a:p>
          <a:p>
            <a:endParaRPr lang="en-GB" sz="2800" dirty="0">
              <a:latin typeface="Comic Sans MS" panose="030F0702030302020204" pitchFamily="66" charset="0"/>
            </a:endParaRPr>
          </a:p>
          <a:p>
            <a:r>
              <a:rPr lang="en-GB" sz="2800" i="1" dirty="0" smtClean="0">
                <a:solidFill>
                  <a:srgbClr val="FF0000"/>
                </a:solidFill>
                <a:latin typeface="Comic Sans MS" panose="030F0702030302020204" pitchFamily="66" charset="0"/>
              </a:rPr>
              <a:t>Please do this work in your numeracy jotter.</a:t>
            </a:r>
          </a:p>
          <a:p>
            <a:endParaRPr lang="en-GB" sz="2800" dirty="0">
              <a:latin typeface="Comic Sans MS" panose="030F0702030302020204" pitchFamily="66" charset="0"/>
            </a:endParaRPr>
          </a:p>
          <a:p>
            <a:endParaRPr lang="en-GB" dirty="0"/>
          </a:p>
        </p:txBody>
      </p:sp>
      <p:sp>
        <p:nvSpPr>
          <p:cNvPr id="2" name="Rectangle 1"/>
          <p:cNvSpPr/>
          <p:nvPr/>
        </p:nvSpPr>
        <p:spPr>
          <a:xfrm>
            <a:off x="641387" y="433045"/>
            <a:ext cx="2807179" cy="646331"/>
          </a:xfrm>
          <a:prstGeom prst="rect">
            <a:avLst/>
          </a:prstGeom>
        </p:spPr>
        <p:txBody>
          <a:bodyPr wrap="none">
            <a:spAutoFit/>
          </a:bodyPr>
          <a:lstStyle/>
          <a:p>
            <a:r>
              <a:rPr lang="en-GB" sz="3600" b="1" dirty="0">
                <a:solidFill>
                  <a:srgbClr val="00B0F0"/>
                </a:solidFill>
                <a:latin typeface="Comic Sans MS" panose="030F0702030302020204" pitchFamily="66" charset="0"/>
              </a:rPr>
              <a:t>NUMERACY</a:t>
            </a:r>
          </a:p>
        </p:txBody>
      </p:sp>
    </p:spTree>
    <p:extLst>
      <p:ext uri="{BB962C8B-B14F-4D97-AF65-F5344CB8AC3E}">
        <p14:creationId xmlns:p14="http://schemas.microsoft.com/office/powerpoint/2010/main" val="615122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11443705" cy="4708981"/>
          </a:xfrm>
          <a:prstGeom prst="rect">
            <a:avLst/>
          </a:prstGeom>
          <a:noFill/>
        </p:spPr>
        <p:txBody>
          <a:bodyPr wrap="square" rtlCol="0">
            <a:spAutoFit/>
          </a:bodyPr>
          <a:lstStyle/>
          <a:p>
            <a:r>
              <a:rPr lang="en-GB" sz="5400" dirty="0" smtClean="0">
                <a:solidFill>
                  <a:srgbClr val="00B050"/>
                </a:solidFill>
                <a:latin typeface="Comic Sans MS" panose="030F0702030302020204" pitchFamily="66" charset="0"/>
              </a:rPr>
              <a:t>Health </a:t>
            </a:r>
            <a:r>
              <a:rPr lang="en-GB" sz="5400" dirty="0">
                <a:solidFill>
                  <a:srgbClr val="00B050"/>
                </a:solidFill>
                <a:latin typeface="Comic Sans MS" panose="030F0702030302020204" pitchFamily="66" charset="0"/>
              </a:rPr>
              <a:t>and Wellbeing</a:t>
            </a:r>
          </a:p>
          <a:p>
            <a:endParaRPr lang="en-GB" sz="3600" dirty="0">
              <a:latin typeface="Comic Sans MS" panose="030F0702030302020204" pitchFamily="66" charset="0"/>
            </a:endParaRPr>
          </a:p>
          <a:p>
            <a:endParaRPr lang="en-GB" sz="2800" dirty="0">
              <a:latin typeface="Comic Sans MS" panose="030F0702030302020204" pitchFamily="66" charset="0"/>
            </a:endParaRPr>
          </a:p>
          <a:p>
            <a:endParaRPr lang="en-GB" sz="1400" dirty="0">
              <a:latin typeface="Comic Sans MS" panose="030F0702030302020204" pitchFamily="66" charset="0"/>
            </a:endParaRPr>
          </a:p>
          <a:p>
            <a:r>
              <a:rPr lang="en-US" sz="2400" b="1" dirty="0">
                <a:latin typeface="Comic Sans MS" panose="030F0702030302020204" pitchFamily="66" charset="0"/>
              </a:rPr>
              <a:t>Outdoor Family Learning </a:t>
            </a:r>
            <a:endParaRPr lang="en-GB" sz="2400" dirty="0">
              <a:latin typeface="Comic Sans MS" panose="030F0702030302020204" pitchFamily="66" charset="0"/>
            </a:endParaRPr>
          </a:p>
          <a:p>
            <a:r>
              <a:rPr lang="en-US" sz="2400" b="1" dirty="0">
                <a:latin typeface="Comic Sans MS" panose="030F0702030302020204" pitchFamily="66" charset="0"/>
              </a:rPr>
              <a:t>Explore some of the street </a:t>
            </a:r>
            <a:r>
              <a:rPr lang="en-US" sz="2400" b="1" dirty="0" smtClean="0">
                <a:latin typeface="Comic Sans MS" panose="030F0702030302020204" pitchFamily="66" charset="0"/>
              </a:rPr>
              <a:t>ART </a:t>
            </a:r>
            <a:r>
              <a:rPr lang="en-US" sz="2400" b="1" dirty="0">
                <a:latin typeface="Comic Sans MS" panose="030F0702030302020204" pitchFamily="66" charset="0"/>
              </a:rPr>
              <a:t>in </a:t>
            </a:r>
            <a:r>
              <a:rPr lang="en-US" sz="2400" b="1" dirty="0" err="1" smtClean="0">
                <a:latin typeface="Comic Sans MS" panose="030F0702030302020204" pitchFamily="66" charset="0"/>
              </a:rPr>
              <a:t>Linlithgow</a:t>
            </a:r>
            <a:endParaRPr lang="en-US" sz="2400" b="1" dirty="0" smtClean="0">
              <a:latin typeface="Comic Sans MS" panose="030F0702030302020204" pitchFamily="66" charset="0"/>
            </a:endParaRPr>
          </a:p>
          <a:p>
            <a:endParaRPr lang="en-US" sz="2400" b="1" dirty="0">
              <a:latin typeface="Comic Sans MS" panose="030F0702030302020204" pitchFamily="66" charset="0"/>
            </a:endParaRPr>
          </a:p>
          <a:p>
            <a:r>
              <a:rPr lang="en-US" sz="2400" b="1" dirty="0" smtClean="0">
                <a:latin typeface="Comic Sans MS" panose="030F0702030302020204" pitchFamily="66" charset="0"/>
              </a:rPr>
              <a:t>Please go to Assignments to find out what your task is.</a:t>
            </a:r>
            <a:endParaRPr lang="en-GB" sz="2400"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pic>
        <p:nvPicPr>
          <p:cNvPr id="5" name="Picture 4">
            <a:extLst>
              <a:ext uri="{FF2B5EF4-FFF2-40B4-BE49-F238E27FC236}">
                <a16:creationId xmlns:a16="http://schemas.microsoft.com/office/drawing/2014/main" id="{C360963E-E847-4EF7-93F0-6A428D000C2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268024" y="4131946"/>
            <a:ext cx="1883393" cy="2048510"/>
          </a:xfrm>
          <a:prstGeom prst="rect">
            <a:avLst/>
          </a:prstGeom>
        </p:spPr>
      </p:pic>
    </p:spTree>
    <p:extLst>
      <p:ext uri="{BB962C8B-B14F-4D97-AF65-F5344CB8AC3E}">
        <p14:creationId xmlns:p14="http://schemas.microsoft.com/office/powerpoint/2010/main" val="3513855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564" y="208462"/>
            <a:ext cx="11443705" cy="7509748"/>
          </a:xfrm>
          <a:prstGeom prst="rect">
            <a:avLst/>
          </a:prstGeom>
          <a:noFill/>
        </p:spPr>
        <p:txBody>
          <a:bodyPr wrap="square" rtlCol="0">
            <a:spAutoFit/>
          </a:bodyPr>
          <a:lstStyle/>
          <a:p>
            <a:r>
              <a:rPr lang="en-GB" sz="5400" dirty="0">
                <a:solidFill>
                  <a:srgbClr val="00B050"/>
                </a:solidFill>
                <a:latin typeface="Comic Sans MS" panose="030F0702030302020204" pitchFamily="66" charset="0"/>
              </a:rPr>
              <a:t>Health and </a:t>
            </a:r>
            <a:r>
              <a:rPr lang="en-GB" sz="5400" dirty="0" smtClean="0">
                <a:solidFill>
                  <a:srgbClr val="00B050"/>
                </a:solidFill>
                <a:latin typeface="Comic Sans MS" panose="030F0702030302020204" pitchFamily="66" charset="0"/>
              </a:rPr>
              <a:t>Wellbeing</a:t>
            </a:r>
          </a:p>
          <a:p>
            <a:endParaRPr lang="en-GB" sz="5400" dirty="0">
              <a:solidFill>
                <a:srgbClr val="00B050"/>
              </a:solidFill>
              <a:latin typeface="Comic Sans MS" panose="030F0702030302020204" pitchFamily="66" charset="0"/>
            </a:endParaRPr>
          </a:p>
          <a:p>
            <a:r>
              <a:rPr lang="en-GB" sz="1200" dirty="0" smtClean="0">
                <a:latin typeface="Comic Sans MS" panose="030F0702030302020204" pitchFamily="66" charset="0"/>
              </a:rPr>
              <a:t>I know that we all experience a variety of thoughts and emotions that affect how</a:t>
            </a:r>
          </a:p>
          <a:p>
            <a:r>
              <a:rPr lang="en-GB" sz="1200" dirty="0" smtClean="0">
                <a:latin typeface="Comic Sans MS" panose="030F0702030302020204" pitchFamily="66" charset="0"/>
              </a:rPr>
              <a:t>We feel and behave and I am learning ways of managing them.     HWB 2-02a</a:t>
            </a:r>
          </a:p>
          <a:p>
            <a:endParaRPr lang="en-GB" sz="1200" dirty="0">
              <a:latin typeface="Comic Sans MS" panose="030F0702030302020204" pitchFamily="66" charset="0"/>
            </a:endParaRPr>
          </a:p>
          <a:p>
            <a:r>
              <a:rPr lang="en-GB" sz="1200" dirty="0" smtClean="0">
                <a:latin typeface="Comic Sans MS" panose="030F0702030302020204" pitchFamily="66" charset="0"/>
              </a:rPr>
              <a:t>I understand that my feelings and reactions can change depending upon what is </a:t>
            </a:r>
          </a:p>
          <a:p>
            <a:r>
              <a:rPr lang="en-GB" sz="1200" dirty="0" smtClean="0">
                <a:latin typeface="Comic Sans MS" panose="030F0702030302020204" pitchFamily="66" charset="0"/>
              </a:rPr>
              <a:t>Happening within and around me.  This helps me to understand my own and others’ </a:t>
            </a:r>
          </a:p>
          <a:p>
            <a:r>
              <a:rPr lang="en-GB" sz="1200" dirty="0">
                <a:latin typeface="Comic Sans MS" panose="030F0702030302020204" pitchFamily="66" charset="0"/>
              </a:rPr>
              <a:t>b</a:t>
            </a:r>
            <a:r>
              <a:rPr lang="en-GB" sz="1200" dirty="0" smtClean="0">
                <a:latin typeface="Comic Sans MS" panose="030F0702030302020204" pitchFamily="66" charset="0"/>
              </a:rPr>
              <a:t>ehaviour.                                                                                       HWB 2-04a</a:t>
            </a:r>
          </a:p>
          <a:p>
            <a:endParaRPr lang="en-GB" sz="5400" dirty="0">
              <a:solidFill>
                <a:srgbClr val="00B050"/>
              </a:solidFill>
              <a:latin typeface="Comic Sans MS" panose="030F0702030302020204" pitchFamily="66" charset="0"/>
            </a:endParaRPr>
          </a:p>
          <a:p>
            <a:r>
              <a:rPr lang="en-GB" sz="2000" dirty="0" smtClean="0">
                <a:solidFill>
                  <a:srgbClr val="002060"/>
                </a:solidFill>
                <a:latin typeface="Comic Sans MS" panose="030F0702030302020204" pitchFamily="66" charset="0"/>
              </a:rPr>
              <a:t>Turning negative thoughts into positive thoughts.</a:t>
            </a:r>
          </a:p>
          <a:p>
            <a:endParaRPr lang="en-GB" sz="2000" dirty="0">
              <a:solidFill>
                <a:srgbClr val="002060"/>
              </a:solidFill>
              <a:latin typeface="Comic Sans MS" panose="030F0702030302020204" pitchFamily="66" charset="0"/>
            </a:endParaRPr>
          </a:p>
          <a:p>
            <a:r>
              <a:rPr lang="en-GB" sz="2000" dirty="0" smtClean="0">
                <a:solidFill>
                  <a:srgbClr val="002060"/>
                </a:solidFill>
                <a:latin typeface="Comic Sans MS" panose="030F0702030302020204" pitchFamily="66" charset="0"/>
              </a:rPr>
              <a:t>This is something we need to practise.</a:t>
            </a:r>
          </a:p>
          <a:p>
            <a:endParaRPr lang="en-GB" sz="2000" dirty="0" smtClean="0">
              <a:solidFill>
                <a:srgbClr val="002060"/>
              </a:solidFill>
              <a:latin typeface="Comic Sans MS" panose="030F0702030302020204" pitchFamily="66" charset="0"/>
            </a:endParaRPr>
          </a:p>
          <a:p>
            <a:endParaRPr lang="en-GB" sz="2000" dirty="0" smtClean="0">
              <a:solidFill>
                <a:srgbClr val="002060"/>
              </a:solidFill>
              <a:latin typeface="Comic Sans MS" panose="030F0702030302020204" pitchFamily="66" charset="0"/>
            </a:endParaRPr>
          </a:p>
          <a:p>
            <a:endParaRPr lang="en-GB" sz="2000" dirty="0">
              <a:solidFill>
                <a:srgbClr val="002060"/>
              </a:solidFill>
              <a:latin typeface="Comic Sans MS" panose="030F0702030302020204" pitchFamily="66" charset="0"/>
            </a:endParaRPr>
          </a:p>
          <a:p>
            <a:r>
              <a:rPr lang="en-GB" sz="2000" b="1" dirty="0" smtClean="0">
                <a:latin typeface="Comic Sans MS" panose="030F0702030302020204" pitchFamily="66" charset="0"/>
              </a:rPr>
              <a:t>Please go to Assignments for your TASK.</a:t>
            </a:r>
            <a:endParaRPr lang="en-GB" sz="2000" b="1" dirty="0">
              <a:latin typeface="Comic Sans MS" panose="030F0702030302020204" pitchFamily="66" charset="0"/>
            </a:endParaRPr>
          </a:p>
          <a:p>
            <a:endParaRPr lang="en-GB" sz="3600"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pic>
        <p:nvPicPr>
          <p:cNvPr id="2" name="Picture 1" descr="The Autimism Movement! - Geek Club Book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361" y="2079625"/>
            <a:ext cx="5619750" cy="3105150"/>
          </a:xfrm>
          <a:prstGeom prst="rect">
            <a:avLst/>
          </a:prstGeom>
        </p:spPr>
      </p:pic>
    </p:spTree>
    <p:extLst>
      <p:ext uri="{BB962C8B-B14F-4D97-AF65-F5344CB8AC3E}">
        <p14:creationId xmlns:p14="http://schemas.microsoft.com/office/powerpoint/2010/main" val="897454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11443705" cy="11295400"/>
          </a:xfrm>
          <a:prstGeom prst="rect">
            <a:avLst/>
          </a:prstGeom>
          <a:noFill/>
        </p:spPr>
        <p:txBody>
          <a:bodyPr wrap="square" rtlCol="0">
            <a:spAutoFit/>
          </a:bodyPr>
          <a:lstStyle/>
          <a:p>
            <a:endParaRPr lang="en-GB" sz="2400" dirty="0" smtClean="0">
              <a:solidFill>
                <a:srgbClr val="00B050"/>
              </a:solidFill>
              <a:latin typeface="Comic Sans MS" panose="030F0702030302020204" pitchFamily="66" charset="0"/>
              <a:hlinkClick r:id="rId2"/>
            </a:endParaRPr>
          </a:p>
          <a:p>
            <a:r>
              <a:rPr lang="en-GB" sz="2400" b="1" i="1" dirty="0">
                <a:solidFill>
                  <a:srgbClr val="7030A0"/>
                </a:solidFill>
                <a:latin typeface="Comic Sans MS" panose="030F0702030302020204" pitchFamily="66" charset="0"/>
              </a:rPr>
              <a:t>Online </a:t>
            </a:r>
            <a:r>
              <a:rPr lang="en-GB" sz="2400" b="1" i="1" dirty="0" smtClean="0">
                <a:solidFill>
                  <a:srgbClr val="7030A0"/>
                </a:solidFill>
                <a:latin typeface="Comic Sans MS" panose="030F0702030302020204" pitchFamily="66" charset="0"/>
              </a:rPr>
              <a:t>Lesson </a:t>
            </a:r>
            <a:r>
              <a:rPr lang="en-GB" sz="2400" b="1" i="1" dirty="0">
                <a:solidFill>
                  <a:srgbClr val="7030A0"/>
                </a:solidFill>
                <a:latin typeface="Comic Sans MS" panose="030F0702030302020204" pitchFamily="66" charset="0"/>
              </a:rPr>
              <a:t>– </a:t>
            </a:r>
            <a:r>
              <a:rPr lang="en-GB" sz="2400" b="1" i="1" dirty="0" smtClean="0">
                <a:solidFill>
                  <a:srgbClr val="7030A0"/>
                </a:solidFill>
                <a:latin typeface="Comic Sans MS" panose="030F0702030302020204" pitchFamily="66" charset="0"/>
              </a:rPr>
              <a:t>Monday 1</a:t>
            </a:r>
            <a:r>
              <a:rPr lang="en-GB" sz="2400" b="1" i="1" baseline="30000" dirty="0" smtClean="0">
                <a:solidFill>
                  <a:srgbClr val="7030A0"/>
                </a:solidFill>
                <a:latin typeface="Comic Sans MS" panose="030F0702030302020204" pitchFamily="66" charset="0"/>
              </a:rPr>
              <a:t>st</a:t>
            </a:r>
            <a:r>
              <a:rPr lang="en-GB" sz="2400" b="1" i="1" dirty="0" smtClean="0">
                <a:solidFill>
                  <a:srgbClr val="7030A0"/>
                </a:solidFill>
                <a:latin typeface="Comic Sans MS" panose="030F0702030302020204" pitchFamily="66" charset="0"/>
              </a:rPr>
              <a:t> </a:t>
            </a:r>
            <a:r>
              <a:rPr lang="en-GB" sz="2400" b="1" i="1" dirty="0">
                <a:solidFill>
                  <a:srgbClr val="7030A0"/>
                </a:solidFill>
                <a:latin typeface="Comic Sans MS" panose="030F0702030302020204" pitchFamily="66" charset="0"/>
              </a:rPr>
              <a:t>February </a:t>
            </a:r>
            <a:r>
              <a:rPr lang="en-GB" sz="2400" b="1" i="1" dirty="0" smtClean="0">
                <a:solidFill>
                  <a:srgbClr val="7030A0"/>
                </a:solidFill>
                <a:latin typeface="Comic Sans MS" panose="030F0702030302020204" pitchFamily="66" charset="0"/>
              </a:rPr>
              <a:t>2021 at 11:30</a:t>
            </a:r>
          </a:p>
          <a:p>
            <a:endParaRPr lang="en-GB" sz="2400" b="1" i="1" dirty="0">
              <a:solidFill>
                <a:srgbClr val="7030A0"/>
              </a:solidFill>
              <a:latin typeface="Comic Sans MS" panose="030F0702030302020204" pitchFamily="66" charset="0"/>
            </a:endParaRPr>
          </a:p>
          <a:p>
            <a:r>
              <a:rPr lang="en-GB" sz="4000" dirty="0">
                <a:solidFill>
                  <a:srgbClr val="00B050"/>
                </a:solidFill>
                <a:latin typeface="Comic Sans MS" panose="030F0702030302020204" pitchFamily="66" charset="0"/>
              </a:rPr>
              <a:t>Health and </a:t>
            </a:r>
            <a:r>
              <a:rPr lang="en-GB" sz="4000" dirty="0" smtClean="0">
                <a:solidFill>
                  <a:srgbClr val="00B050"/>
                </a:solidFill>
                <a:latin typeface="Comic Sans MS" panose="030F0702030302020204" pitchFamily="66" charset="0"/>
              </a:rPr>
              <a:t>Wellbeing</a:t>
            </a:r>
          </a:p>
          <a:p>
            <a:endParaRPr lang="en-GB" b="1" dirty="0" smtClean="0"/>
          </a:p>
          <a:p>
            <a:endParaRPr lang="en-GB" b="1" dirty="0"/>
          </a:p>
          <a:p>
            <a:endParaRPr lang="en-GB" b="1" dirty="0" smtClean="0"/>
          </a:p>
          <a:p>
            <a:r>
              <a:rPr lang="en-GB" sz="2800" b="1" dirty="0" smtClean="0">
                <a:latin typeface="Comic Sans MS" panose="030F0702030302020204" pitchFamily="66" charset="0"/>
              </a:rPr>
              <a:t>Children's </a:t>
            </a:r>
            <a:r>
              <a:rPr lang="en-GB" sz="2800" b="1" dirty="0">
                <a:latin typeface="Comic Sans MS" panose="030F0702030302020204" pitchFamily="66" charset="0"/>
              </a:rPr>
              <a:t>Mental Health Week 1-7 January Our theme is 'Express Yourself, Get Creative'</a:t>
            </a:r>
            <a:endParaRPr lang="en-GB" sz="2800" dirty="0">
              <a:solidFill>
                <a:srgbClr val="00B050"/>
              </a:solidFill>
              <a:latin typeface="Comic Sans MS" panose="030F0702030302020204" pitchFamily="66" charset="0"/>
            </a:endParaRPr>
          </a:p>
          <a:p>
            <a:endParaRPr lang="en-GB" sz="4000" b="1" i="1" dirty="0" smtClean="0">
              <a:solidFill>
                <a:srgbClr val="7030A0"/>
              </a:solidFill>
              <a:latin typeface="Comic Sans MS" panose="030F0702030302020204" pitchFamily="66" charset="0"/>
            </a:endParaRPr>
          </a:p>
          <a:p>
            <a:endParaRPr lang="en-GB" sz="2400" b="1" i="1" dirty="0">
              <a:solidFill>
                <a:srgbClr val="7030A0"/>
              </a:solidFill>
              <a:latin typeface="Comic Sans MS" panose="030F0702030302020204" pitchFamily="66" charset="0"/>
              <a:hlinkClick r:id="rId2"/>
            </a:endParaRPr>
          </a:p>
          <a:p>
            <a:endParaRPr lang="en-GB" sz="2400" u="sng" dirty="0" smtClean="0">
              <a:solidFill>
                <a:srgbClr val="00B050"/>
              </a:solidFill>
              <a:latin typeface="Comic Sans MS" panose="030F0702030302020204" pitchFamily="66" charset="0"/>
              <a:hlinkClick r:id="rId2"/>
            </a:endParaRPr>
          </a:p>
          <a:p>
            <a:endParaRPr lang="en-GB" sz="2400" u="sng" dirty="0">
              <a:solidFill>
                <a:srgbClr val="00B050"/>
              </a:solidFill>
              <a:latin typeface="Comic Sans MS" panose="030F0702030302020204" pitchFamily="66" charset="0"/>
              <a:hlinkClick r:id="rId2"/>
            </a:endParaRPr>
          </a:p>
          <a:p>
            <a:endParaRPr lang="en-GB" sz="2400" dirty="0" smtClean="0">
              <a:solidFill>
                <a:srgbClr val="00B050"/>
              </a:solidFill>
              <a:latin typeface="Comic Sans MS" panose="030F0702030302020204" pitchFamily="66" charset="0"/>
              <a:hlinkClick r:id="rId2"/>
            </a:endParaRPr>
          </a:p>
          <a:p>
            <a:endParaRPr lang="en-GB" sz="2400" dirty="0">
              <a:solidFill>
                <a:srgbClr val="00B050"/>
              </a:solidFill>
              <a:latin typeface="Comic Sans MS" panose="030F0702030302020204" pitchFamily="66" charset="0"/>
              <a:hlinkClick r:id="rId2"/>
            </a:endParaRPr>
          </a:p>
          <a:p>
            <a:r>
              <a:rPr lang="en-GB" sz="2400" dirty="0" smtClean="0">
                <a:solidFill>
                  <a:srgbClr val="00B050"/>
                </a:solidFill>
                <a:latin typeface="Comic Sans MS" panose="030F0702030302020204" pitchFamily="66" charset="0"/>
                <a:hlinkClick r:id="rId2"/>
              </a:rPr>
              <a:t>https</a:t>
            </a:r>
            <a:r>
              <a:rPr lang="en-GB" sz="2400" dirty="0">
                <a:solidFill>
                  <a:srgbClr val="00B050"/>
                </a:solidFill>
                <a:latin typeface="Comic Sans MS" panose="030F0702030302020204" pitchFamily="66" charset="0"/>
                <a:hlinkClick r:id="rId2"/>
              </a:rPr>
              <a:t>://</a:t>
            </a:r>
            <a:r>
              <a:rPr lang="en-GB" sz="2400" dirty="0" smtClean="0">
                <a:solidFill>
                  <a:srgbClr val="00B050"/>
                </a:solidFill>
                <a:latin typeface="Comic Sans MS" panose="030F0702030302020204" pitchFamily="66" charset="0"/>
                <a:hlinkClick r:id="rId2"/>
              </a:rPr>
              <a:t>sway.office.com/dOfG2btWMlAZgcxv?ref=Link&amp;loc=play</a:t>
            </a:r>
            <a:endParaRPr lang="en-GB" sz="2400" dirty="0" smtClean="0">
              <a:solidFill>
                <a:srgbClr val="00B050"/>
              </a:solidFill>
              <a:latin typeface="Comic Sans MS" panose="030F0702030302020204" pitchFamily="66" charset="0"/>
            </a:endParaRPr>
          </a:p>
          <a:p>
            <a:endParaRPr lang="en-GB" sz="2400" dirty="0">
              <a:solidFill>
                <a:srgbClr val="00B050"/>
              </a:solidFill>
              <a:latin typeface="Comic Sans MS" panose="030F0702030302020204" pitchFamily="66" charset="0"/>
            </a:endParaRPr>
          </a:p>
          <a:p>
            <a:endParaRPr lang="en-GB" sz="2400" dirty="0">
              <a:solidFill>
                <a:srgbClr val="00B050"/>
              </a:solidFill>
              <a:latin typeface="Comic Sans MS" panose="030F0702030302020204" pitchFamily="66" charset="0"/>
            </a:endParaRPr>
          </a:p>
          <a:p>
            <a:endParaRPr lang="en-GB" altLang="en-US" sz="1200" dirty="0" smtClean="0">
              <a:latin typeface="Comic Sans MS" panose="030F0702030302020204" pitchFamily="66" charset="0"/>
            </a:endParaRPr>
          </a:p>
          <a:p>
            <a:endParaRPr lang="en-GB" altLang="en-US" sz="1200" dirty="0">
              <a:latin typeface="Comic Sans MS" panose="030F0702030302020204" pitchFamily="66" charset="0"/>
            </a:endParaRPr>
          </a:p>
          <a:p>
            <a:endParaRPr lang="en-GB" altLang="en-US" sz="1200" dirty="0" smtClean="0">
              <a:latin typeface="Comic Sans MS" panose="030F0702030302020204" pitchFamily="66" charset="0"/>
            </a:endParaRPr>
          </a:p>
          <a:p>
            <a:endParaRPr lang="en-GB" altLang="en-US" sz="1200" dirty="0">
              <a:latin typeface="Comic Sans MS" panose="030F0702030302020204" pitchFamily="66" charset="0"/>
            </a:endParaRPr>
          </a:p>
          <a:p>
            <a:endParaRPr lang="en-GB" sz="2400" dirty="0">
              <a:latin typeface="Comic Sans MS" panose="030F0702030302020204" pitchFamily="66" charset="0"/>
            </a:endParaRPr>
          </a:p>
          <a:p>
            <a:r>
              <a:rPr lang="en-GB" sz="2400" dirty="0">
                <a:latin typeface="Comic Sans MS" panose="030F0702030302020204" pitchFamily="66" charset="0"/>
              </a:rPr>
              <a:t> </a:t>
            </a:r>
          </a:p>
          <a:p>
            <a:endParaRPr lang="en-GB" sz="2000" dirty="0">
              <a:latin typeface="Comic Sans MS" panose="030F0702030302020204" pitchFamily="66" charset="0"/>
            </a:endParaRPr>
          </a:p>
          <a:p>
            <a:endParaRPr lang="en-GB" sz="3600" dirty="0">
              <a:latin typeface="Comic Sans MS" panose="030F0702030302020204" pitchFamily="66" charset="0"/>
            </a:endParaRPr>
          </a:p>
          <a:p>
            <a:endParaRPr lang="en-GB" sz="3600" dirty="0">
              <a:latin typeface="Comic Sans MS" panose="030F0702030302020204" pitchFamily="66" charset="0"/>
            </a:endParaRPr>
          </a:p>
          <a:p>
            <a:endParaRPr lang="en-GB" sz="1400"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spTree>
    <p:extLst>
      <p:ext uri="{BB962C8B-B14F-4D97-AF65-F5344CB8AC3E}">
        <p14:creationId xmlns:p14="http://schemas.microsoft.com/office/powerpoint/2010/main" val="6380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145" y="1212623"/>
            <a:ext cx="9144000" cy="5145024"/>
          </a:xfrm>
          <a:prstGeom prst="rect">
            <a:avLst/>
          </a:prstGeom>
        </p:spPr>
      </p:pic>
      <p:sp>
        <p:nvSpPr>
          <p:cNvPr id="3" name="Rectangle 2"/>
          <p:cNvSpPr/>
          <p:nvPr/>
        </p:nvSpPr>
        <p:spPr>
          <a:xfrm>
            <a:off x="4852711" y="3244334"/>
            <a:ext cx="2486578" cy="369332"/>
          </a:xfrm>
          <a:prstGeom prst="rect">
            <a:avLst/>
          </a:prstGeom>
        </p:spPr>
        <p:txBody>
          <a:bodyPr wrap="none">
            <a:spAutoFit/>
          </a:bodyPr>
          <a:lstStyle/>
          <a:p>
            <a:r>
              <a:rPr lang="en-GB" dirty="0">
                <a:solidFill>
                  <a:srgbClr val="00B050"/>
                </a:solidFill>
                <a:latin typeface="Comic Sans MS" panose="030F0702030302020204" pitchFamily="66" charset="0"/>
              </a:rPr>
              <a:t>Health and Wellbeing</a:t>
            </a:r>
          </a:p>
        </p:txBody>
      </p:sp>
      <p:sp>
        <p:nvSpPr>
          <p:cNvPr id="4" name="Rectangle 3"/>
          <p:cNvSpPr/>
          <p:nvPr/>
        </p:nvSpPr>
        <p:spPr>
          <a:xfrm>
            <a:off x="4852711" y="3244334"/>
            <a:ext cx="2486578" cy="369332"/>
          </a:xfrm>
          <a:prstGeom prst="rect">
            <a:avLst/>
          </a:prstGeom>
        </p:spPr>
        <p:txBody>
          <a:bodyPr wrap="none">
            <a:spAutoFit/>
          </a:bodyPr>
          <a:lstStyle/>
          <a:p>
            <a:r>
              <a:rPr lang="en-GB" dirty="0">
                <a:solidFill>
                  <a:srgbClr val="00B050"/>
                </a:solidFill>
                <a:latin typeface="Comic Sans MS" panose="030F0702030302020204" pitchFamily="66" charset="0"/>
              </a:rPr>
              <a:t>Health and Wellbeing</a:t>
            </a:r>
          </a:p>
        </p:txBody>
      </p:sp>
      <p:sp>
        <p:nvSpPr>
          <p:cNvPr id="5" name="Rectangle 4"/>
          <p:cNvSpPr/>
          <p:nvPr/>
        </p:nvSpPr>
        <p:spPr>
          <a:xfrm>
            <a:off x="4852711" y="3244334"/>
            <a:ext cx="2486578" cy="369332"/>
          </a:xfrm>
          <a:prstGeom prst="rect">
            <a:avLst/>
          </a:prstGeom>
        </p:spPr>
        <p:txBody>
          <a:bodyPr wrap="none">
            <a:spAutoFit/>
          </a:bodyPr>
          <a:lstStyle/>
          <a:p>
            <a:r>
              <a:rPr lang="en-GB" dirty="0">
                <a:solidFill>
                  <a:srgbClr val="00B050"/>
                </a:solidFill>
                <a:latin typeface="Comic Sans MS" panose="030F0702030302020204" pitchFamily="66" charset="0"/>
              </a:rPr>
              <a:t>Health and Wellbeing</a:t>
            </a:r>
          </a:p>
        </p:txBody>
      </p:sp>
      <p:sp>
        <p:nvSpPr>
          <p:cNvPr id="6" name="TextBox 5"/>
          <p:cNvSpPr txBox="1"/>
          <p:nvPr/>
        </p:nvSpPr>
        <p:spPr>
          <a:xfrm>
            <a:off x="741145" y="327260"/>
            <a:ext cx="7096815" cy="1200329"/>
          </a:xfrm>
          <a:prstGeom prst="rect">
            <a:avLst/>
          </a:prstGeom>
          <a:noFill/>
        </p:spPr>
        <p:txBody>
          <a:bodyPr wrap="none" rtlCol="0">
            <a:spAutoFit/>
          </a:bodyPr>
          <a:lstStyle/>
          <a:p>
            <a:r>
              <a:rPr lang="en-GB" sz="5400" dirty="0">
                <a:solidFill>
                  <a:srgbClr val="00B050"/>
                </a:solidFill>
                <a:latin typeface="Comic Sans MS" panose="030F0702030302020204" pitchFamily="66" charset="0"/>
              </a:rPr>
              <a:t>Health and Wellbeing</a:t>
            </a:r>
          </a:p>
          <a:p>
            <a:endParaRPr lang="en-GB" dirty="0"/>
          </a:p>
        </p:txBody>
      </p:sp>
    </p:spTree>
    <p:extLst>
      <p:ext uri="{BB962C8B-B14F-4D97-AF65-F5344CB8AC3E}">
        <p14:creationId xmlns:p14="http://schemas.microsoft.com/office/powerpoint/2010/main" val="4061178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434" y="646035"/>
            <a:ext cx="10042358" cy="7386638"/>
          </a:xfrm>
          <a:prstGeom prst="rect">
            <a:avLst/>
          </a:prstGeom>
        </p:spPr>
        <p:txBody>
          <a:bodyPr wrap="square">
            <a:spAutoFit/>
          </a:bodyPr>
          <a:lstStyle/>
          <a:p>
            <a:r>
              <a:rPr lang="en-GB" sz="4400" dirty="0">
                <a:solidFill>
                  <a:srgbClr val="00B050"/>
                </a:solidFill>
                <a:latin typeface="Comic Sans MS" panose="030F0702030302020204" pitchFamily="66" charset="0"/>
              </a:rPr>
              <a:t>Health and Wellbeing</a:t>
            </a:r>
          </a:p>
          <a:p>
            <a:endParaRPr lang="en-GB" sz="4400" b="1" dirty="0" smtClean="0">
              <a:solidFill>
                <a:srgbClr val="00B0F0"/>
              </a:solidFill>
              <a:latin typeface="Comic Sans MS" panose="030F0702030302020204" pitchFamily="66" charset="0"/>
            </a:endParaRPr>
          </a:p>
          <a:p>
            <a:r>
              <a:rPr lang="en-GB" sz="4400" b="1" dirty="0" smtClean="0">
                <a:solidFill>
                  <a:srgbClr val="00B0F0"/>
                </a:solidFill>
                <a:latin typeface="Comic Sans MS" panose="030F0702030302020204" pitchFamily="66" charset="0"/>
              </a:rPr>
              <a:t>Joe </a:t>
            </a:r>
            <a:r>
              <a:rPr lang="en-GB" sz="4400" b="1" dirty="0">
                <a:solidFill>
                  <a:srgbClr val="00B0F0"/>
                </a:solidFill>
                <a:latin typeface="Comic Sans MS" panose="030F0702030302020204" pitchFamily="66" charset="0"/>
              </a:rPr>
              <a:t>Wicks’ PE </a:t>
            </a:r>
            <a:r>
              <a:rPr lang="en-GB" sz="4400" b="1" dirty="0" smtClean="0">
                <a:solidFill>
                  <a:srgbClr val="00B0F0"/>
                </a:solidFill>
                <a:latin typeface="Comic Sans MS" panose="030F0702030302020204" pitchFamily="66" charset="0"/>
              </a:rPr>
              <a:t>lessons</a:t>
            </a:r>
          </a:p>
          <a:p>
            <a:endParaRPr lang="en-GB" b="1" dirty="0">
              <a:solidFill>
                <a:srgbClr val="343434"/>
              </a:solidFill>
              <a:latin typeface="Comic Sans MS" panose="030F0702030302020204" pitchFamily="66" charset="0"/>
            </a:endParaRPr>
          </a:p>
          <a:p>
            <a:endParaRPr lang="en-GB" b="1" dirty="0" smtClean="0">
              <a:solidFill>
                <a:srgbClr val="343434"/>
              </a:solidFill>
              <a:latin typeface="Comic Sans MS" panose="030F0702030302020204" pitchFamily="66" charset="0"/>
            </a:endParaRPr>
          </a:p>
          <a:p>
            <a:endParaRPr lang="en-GB" b="1" dirty="0" smtClean="0">
              <a:solidFill>
                <a:srgbClr val="343434"/>
              </a:solidFill>
              <a:latin typeface="Comic Sans MS" panose="030F0702030302020204" pitchFamily="66" charset="0"/>
            </a:endParaRPr>
          </a:p>
          <a:p>
            <a:r>
              <a:rPr lang="en-GB" b="1" dirty="0" smtClean="0">
                <a:solidFill>
                  <a:srgbClr val="343434"/>
                </a:solidFill>
                <a:latin typeface="Comic Sans MS" panose="030F0702030302020204" pitchFamily="66" charset="0"/>
              </a:rPr>
              <a:t>This is a great way to start the day.  </a:t>
            </a:r>
            <a:endParaRPr lang="en-GB" b="1" dirty="0">
              <a:solidFill>
                <a:srgbClr val="343434"/>
              </a:solidFill>
              <a:latin typeface="Comic Sans MS" panose="030F0702030302020204" pitchFamily="66" charset="0"/>
            </a:endParaRPr>
          </a:p>
          <a:p>
            <a:endParaRPr lang="en-GB" b="1" dirty="0">
              <a:solidFill>
                <a:srgbClr val="343434"/>
              </a:solidFill>
              <a:latin typeface="Comic Sans MS" panose="030F0702030302020204" pitchFamily="66" charset="0"/>
            </a:endParaRPr>
          </a:p>
          <a:p>
            <a:r>
              <a:rPr lang="en-GB" b="1" dirty="0" smtClean="0">
                <a:solidFill>
                  <a:srgbClr val="343434"/>
                </a:solidFill>
                <a:latin typeface="Comic Sans MS" panose="030F0702030302020204" pitchFamily="66" charset="0"/>
              </a:rPr>
              <a:t>These sessions are </a:t>
            </a:r>
            <a:r>
              <a:rPr lang="en-GB" b="1" dirty="0" smtClean="0">
                <a:latin typeface="Comic Sans MS" panose="030F0702030302020204" pitchFamily="66" charset="0"/>
              </a:rPr>
              <a:t>live </a:t>
            </a:r>
            <a:r>
              <a:rPr lang="en-GB" b="1" dirty="0">
                <a:latin typeface="Comic Sans MS" panose="030F0702030302020204" pitchFamily="66" charset="0"/>
              </a:rPr>
              <a:t>on YouTube on Mondays, Wednesdays and Fridays at </a:t>
            </a:r>
            <a:r>
              <a:rPr lang="en-GB" b="1" dirty="0" smtClean="0">
                <a:latin typeface="Comic Sans MS" panose="030F0702030302020204" pitchFamily="66" charset="0"/>
              </a:rPr>
              <a:t>9am.</a:t>
            </a:r>
            <a:endParaRPr lang="en-GB" b="1" dirty="0">
              <a:latin typeface="Comic Sans MS" panose="030F0702030302020204" pitchFamily="66" charset="0"/>
            </a:endParaRPr>
          </a:p>
          <a:p>
            <a:endParaRPr lang="en-GB" b="1" dirty="0">
              <a:solidFill>
                <a:srgbClr val="343434"/>
              </a:solidFill>
              <a:latin typeface="Comic Sans MS" panose="030F0702030302020204" pitchFamily="66" charset="0"/>
            </a:endParaRPr>
          </a:p>
          <a:p>
            <a:r>
              <a:rPr lang="en-GB" b="1" dirty="0" smtClean="0">
                <a:solidFill>
                  <a:srgbClr val="343434"/>
                </a:solidFill>
                <a:latin typeface="Comic Sans MS" panose="030F0702030302020204" pitchFamily="66" charset="0"/>
              </a:rPr>
              <a:t>They are 20-minutes</a:t>
            </a:r>
            <a:r>
              <a:rPr lang="en-GB" b="1" dirty="0">
                <a:solidFill>
                  <a:srgbClr val="343434"/>
                </a:solidFill>
                <a:latin typeface="Comic Sans MS" panose="030F0702030302020204" pitchFamily="66" charset="0"/>
              </a:rPr>
              <a:t>, half the length of last </a:t>
            </a:r>
            <a:r>
              <a:rPr lang="en-GB" b="1" dirty="0" smtClean="0">
                <a:solidFill>
                  <a:srgbClr val="343434"/>
                </a:solidFill>
                <a:latin typeface="Comic Sans MS" panose="030F0702030302020204" pitchFamily="66" charset="0"/>
              </a:rPr>
              <a:t>lockdown’s sessions.</a:t>
            </a:r>
            <a:endParaRPr lang="en-GB" b="1" dirty="0">
              <a:solidFill>
                <a:srgbClr val="343434"/>
              </a:solidFill>
              <a:latin typeface="Comic Sans MS" panose="030F0702030302020204" pitchFamily="66" charset="0"/>
            </a:endParaRPr>
          </a:p>
          <a:p>
            <a:endParaRPr lang="en-GB" b="1" dirty="0" smtClean="0">
              <a:solidFill>
                <a:srgbClr val="343434"/>
              </a:solidFill>
              <a:latin typeface="Comic Sans MS" panose="030F0702030302020204" pitchFamily="66" charset="0"/>
            </a:endParaRPr>
          </a:p>
          <a:p>
            <a:endParaRPr lang="en-GB" b="1" dirty="0">
              <a:solidFill>
                <a:srgbClr val="343434"/>
              </a:solidFill>
              <a:latin typeface="Comic Sans MS" panose="030F0702030302020204" pitchFamily="66" charset="0"/>
            </a:endParaRPr>
          </a:p>
          <a:p>
            <a:r>
              <a:rPr lang="en-GB" b="1" dirty="0" smtClean="0">
                <a:solidFill>
                  <a:srgbClr val="343434"/>
                </a:solidFill>
                <a:latin typeface="Comic Sans MS" panose="030F0702030302020204" pitchFamily="66" charset="0"/>
              </a:rPr>
              <a:t>They do not </a:t>
            </a:r>
            <a:r>
              <a:rPr lang="en-GB" b="1" dirty="0">
                <a:solidFill>
                  <a:srgbClr val="343434"/>
                </a:solidFill>
                <a:latin typeface="Comic Sans MS" panose="030F0702030302020204" pitchFamily="66" charset="0"/>
              </a:rPr>
              <a:t>require any specialist equipment or large amounts of space</a:t>
            </a:r>
            <a:r>
              <a:rPr lang="en-GB" b="1" dirty="0" smtClean="0">
                <a:solidFill>
                  <a:srgbClr val="343434"/>
                </a:solidFill>
                <a:latin typeface="Comic Sans MS" panose="030F0702030302020204" pitchFamily="66" charset="0"/>
              </a:rPr>
              <a:t>.</a:t>
            </a:r>
          </a:p>
          <a:p>
            <a:endParaRPr lang="en-GB" b="0" i="0" dirty="0">
              <a:solidFill>
                <a:srgbClr val="343434"/>
              </a:solidFill>
              <a:effectLst/>
              <a:latin typeface="Comic Sans MS" panose="030F0702030302020204" pitchFamily="66" charset="0"/>
            </a:endParaRPr>
          </a:p>
          <a:p>
            <a:endParaRPr lang="en-GB" dirty="0" smtClean="0">
              <a:solidFill>
                <a:srgbClr val="343434"/>
              </a:solidFill>
              <a:latin typeface="open-sans"/>
            </a:endParaRPr>
          </a:p>
          <a:p>
            <a:r>
              <a:rPr lang="en-GB" b="0" i="0" dirty="0" smtClean="0">
                <a:solidFill>
                  <a:srgbClr val="343434"/>
                </a:solidFill>
                <a:effectLst/>
                <a:latin typeface="open-sans"/>
                <a:hlinkClick r:id="rId2"/>
              </a:rPr>
              <a:t>ttps://www.youtube.com/channel/UCAxW1XT0iEJo0TYlRfn6rYQ</a:t>
            </a:r>
            <a:endParaRPr lang="en-GB" b="0" i="0" dirty="0">
              <a:solidFill>
                <a:srgbClr val="343434"/>
              </a:solidFill>
              <a:effectLst/>
              <a:latin typeface="open-sans"/>
            </a:endParaRPr>
          </a:p>
          <a:p>
            <a:endParaRPr lang="en-GB" dirty="0" smtClean="0">
              <a:solidFill>
                <a:srgbClr val="343434"/>
              </a:solidFill>
              <a:latin typeface="open-sans"/>
            </a:endParaRPr>
          </a:p>
          <a:p>
            <a:endParaRPr lang="en-GB" b="0" i="0" dirty="0">
              <a:solidFill>
                <a:srgbClr val="343434"/>
              </a:solidFill>
              <a:effectLst/>
              <a:latin typeface="open-sans"/>
            </a:endParaRPr>
          </a:p>
          <a:p>
            <a:endParaRPr lang="en-GB" dirty="0" smtClean="0">
              <a:solidFill>
                <a:srgbClr val="343434"/>
              </a:solidFill>
              <a:latin typeface="open-sans"/>
            </a:endParaRPr>
          </a:p>
          <a:p>
            <a:endParaRPr lang="en-GB" b="0" i="0" dirty="0">
              <a:solidFill>
                <a:srgbClr val="343434"/>
              </a:solidFill>
              <a:effectLst/>
              <a:latin typeface="open-sans"/>
            </a:endParaRPr>
          </a:p>
        </p:txBody>
      </p:sp>
      <p:pic>
        <p:nvPicPr>
          <p:cNvPr id="3" name="Picture 2" descr="Call for free fitness videos to boost exercise during th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318" y="223786"/>
            <a:ext cx="4514248" cy="2526288"/>
          </a:xfrm>
          <a:prstGeom prst="rect">
            <a:avLst/>
          </a:prstGeom>
        </p:spPr>
      </p:pic>
    </p:spTree>
    <p:extLst>
      <p:ext uri="{BB962C8B-B14F-4D97-AF65-F5344CB8AC3E}">
        <p14:creationId xmlns:p14="http://schemas.microsoft.com/office/powerpoint/2010/main" val="2538769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855" y="180753"/>
            <a:ext cx="9059799" cy="6401753"/>
          </a:xfrm>
          <a:prstGeom prst="rect">
            <a:avLst/>
          </a:prstGeom>
          <a:noFill/>
        </p:spPr>
        <p:txBody>
          <a:bodyPr wrap="square" rtlCol="0">
            <a:spAutoFit/>
          </a:bodyPr>
          <a:lstStyle/>
          <a:p>
            <a:r>
              <a:rPr lang="en-GB" sz="5400" dirty="0">
                <a:solidFill>
                  <a:srgbClr val="00B050"/>
                </a:solidFill>
                <a:latin typeface="Comic Sans MS" panose="030F0702030302020204" pitchFamily="66" charset="0"/>
              </a:rPr>
              <a:t>Health and Wellbeing</a:t>
            </a:r>
          </a:p>
          <a:p>
            <a:endParaRPr lang="en-GB" sz="3600" dirty="0">
              <a:latin typeface="Comic Sans MS" panose="030F0702030302020204" pitchFamily="66" charset="0"/>
            </a:endParaRPr>
          </a:p>
          <a:p>
            <a:r>
              <a:rPr lang="en-GB" sz="3600" dirty="0" smtClean="0">
                <a:latin typeface="Comic Sans MS" panose="030F0702030302020204" pitchFamily="66" charset="0"/>
              </a:rPr>
              <a:t>P.E.</a:t>
            </a:r>
          </a:p>
          <a:p>
            <a:endParaRPr lang="en-GB" sz="3600" dirty="0">
              <a:latin typeface="Comic Sans MS" panose="030F0702030302020204" pitchFamily="66"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endParaRPr lang="en-GB" sz="3600" dirty="0">
              <a:latin typeface="Comic Sans MS" panose="030F0702030302020204" pitchFamily="66" charset="0"/>
            </a:endParaRPr>
          </a:p>
          <a:p>
            <a:endParaRPr lang="en-GB" sz="1400" dirty="0">
              <a:latin typeface="Comic Sans MS" panose="030F0702030302020204" pitchFamily="66" charset="0"/>
            </a:endParaRPr>
          </a:p>
          <a:p>
            <a:endParaRPr lang="en-GB" sz="3600" dirty="0">
              <a:latin typeface="Comic Sans MS" panose="030F0702030302020204" pitchFamily="66" charset="0"/>
            </a:endParaRPr>
          </a:p>
          <a:p>
            <a:r>
              <a:rPr lang="en-GB" sz="3600" dirty="0">
                <a:latin typeface="Comic Sans MS" panose="030F0702030302020204" pitchFamily="66" charset="0"/>
              </a:rPr>
              <a:t> </a:t>
            </a:r>
          </a:p>
        </p:txBody>
      </p:sp>
      <p:pic>
        <p:nvPicPr>
          <p:cNvPr id="2" name="Picture 1">
            <a:hlinkClick r:id="rId2" action="ppaction://hlinkfile"/>
          </p:cNvPr>
          <p:cNvPicPr>
            <a:picLocks noChangeAspect="1"/>
          </p:cNvPicPr>
          <p:nvPr/>
        </p:nvPicPr>
        <p:blipFill>
          <a:blip r:embed="rId3"/>
          <a:stretch>
            <a:fillRect/>
          </a:stretch>
        </p:blipFill>
        <p:spPr>
          <a:xfrm>
            <a:off x="7101840" y="2508553"/>
            <a:ext cx="3261360" cy="3977138"/>
          </a:xfrm>
          <a:prstGeom prst="rect">
            <a:avLst/>
          </a:prstGeom>
        </p:spPr>
      </p:pic>
      <p:sp>
        <p:nvSpPr>
          <p:cNvPr id="5" name="TextBox 4"/>
          <p:cNvSpPr txBox="1"/>
          <p:nvPr/>
        </p:nvSpPr>
        <p:spPr>
          <a:xfrm>
            <a:off x="7333672" y="1719636"/>
            <a:ext cx="3029528" cy="923330"/>
          </a:xfrm>
          <a:prstGeom prst="rect">
            <a:avLst/>
          </a:prstGeom>
          <a:noFill/>
        </p:spPr>
        <p:txBody>
          <a:bodyPr wrap="square" rtlCol="0">
            <a:spAutoFit/>
          </a:bodyPr>
          <a:lstStyle/>
          <a:p>
            <a:r>
              <a:rPr lang="en-GB" dirty="0">
                <a:ln w="0"/>
                <a:effectLst>
                  <a:outerShdw blurRad="38100" dist="19050" dir="2700000" algn="tl" rotWithShape="0">
                    <a:schemeClr val="dk1">
                      <a:alpha val="40000"/>
                    </a:schemeClr>
                  </a:outerShdw>
                </a:effectLst>
              </a:rPr>
              <a:t>Click on the document and then on the work ACTIVE within the document.</a:t>
            </a:r>
          </a:p>
        </p:txBody>
      </p:sp>
    </p:spTree>
    <p:extLst>
      <p:ext uri="{BB962C8B-B14F-4D97-AF65-F5344CB8AC3E}">
        <p14:creationId xmlns:p14="http://schemas.microsoft.com/office/powerpoint/2010/main" val="3955301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6308" y="1401011"/>
            <a:ext cx="8287353" cy="4647426"/>
          </a:xfrm>
          <a:prstGeom prst="rect">
            <a:avLst/>
          </a:prstGeom>
          <a:noFill/>
        </p:spPr>
        <p:txBody>
          <a:bodyPr wrap="square" rtlCol="0">
            <a:spAutoFit/>
          </a:bodyPr>
          <a:lstStyle/>
          <a:p>
            <a:r>
              <a:rPr lang="en-GB" sz="5400" b="1" dirty="0" smtClean="0">
                <a:solidFill>
                  <a:schemeClr val="accent1"/>
                </a:solidFill>
                <a:latin typeface="Comic Sans MS" panose="030F0702030302020204" pitchFamily="66" charset="0"/>
              </a:rPr>
              <a:t>ALERT</a:t>
            </a:r>
          </a:p>
          <a:p>
            <a:endParaRPr lang="en-GB" sz="4400" b="1" dirty="0">
              <a:solidFill>
                <a:schemeClr val="accent1"/>
              </a:solidFill>
              <a:latin typeface="Comic Sans MS" panose="030F0702030302020204" pitchFamily="66" charset="0"/>
            </a:endParaRPr>
          </a:p>
          <a:p>
            <a:endParaRPr lang="en-GB" dirty="0">
              <a:latin typeface="Comic Sans MS" panose="030F0702030302020204" pitchFamily="66" charset="0"/>
            </a:endParaRPr>
          </a:p>
          <a:p>
            <a:r>
              <a:rPr lang="en-GB" sz="3600" dirty="0" smtClean="0">
                <a:latin typeface="Comic Sans MS" panose="030F0702030302020204" pitchFamily="66" charset="0"/>
              </a:rPr>
              <a:t>I will be doing a short CHECK –IN meeting on Monday morning(01.02.21) at 09:45.  This is to go over the Weekly Diary and to answer any questions about the week’s tasks.</a:t>
            </a:r>
            <a:endParaRPr lang="en-GB" sz="3600" dirty="0">
              <a:latin typeface="Comic Sans MS" panose="030F0702030302020204" pitchFamily="66" charset="0"/>
            </a:endParaRPr>
          </a:p>
        </p:txBody>
      </p:sp>
    </p:spTree>
    <p:extLst>
      <p:ext uri="{BB962C8B-B14F-4D97-AF65-F5344CB8AC3E}">
        <p14:creationId xmlns:p14="http://schemas.microsoft.com/office/powerpoint/2010/main" val="3102403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3309" y="1339273"/>
            <a:ext cx="7460697" cy="646331"/>
          </a:xfrm>
          <a:prstGeom prst="rect">
            <a:avLst/>
          </a:prstGeom>
          <a:noFill/>
        </p:spPr>
        <p:txBody>
          <a:bodyPr wrap="none" rtlCol="0">
            <a:spAutoFit/>
          </a:bodyPr>
          <a:lstStyle/>
          <a:p>
            <a:r>
              <a:rPr lang="en-GB" dirty="0">
                <a:latin typeface="Comic Sans MS" panose="030F0702030302020204" pitchFamily="66" charset="0"/>
              </a:rPr>
              <a:t>Daily Brain Warmer </a:t>
            </a:r>
          </a:p>
          <a:p>
            <a:r>
              <a:rPr lang="en-GB" dirty="0">
                <a:latin typeface="Comic Sans MS" panose="030F0702030302020204" pitchFamily="66" charset="0"/>
              </a:rPr>
              <a:t>Follow this link to find daily brain warmers from 18 Jan to 22 Jan….</a:t>
            </a:r>
          </a:p>
        </p:txBody>
      </p:sp>
      <p:sp>
        <p:nvSpPr>
          <p:cNvPr id="4" name="Rectangle 3"/>
          <p:cNvSpPr/>
          <p:nvPr/>
        </p:nvSpPr>
        <p:spPr>
          <a:xfrm>
            <a:off x="2106970" y="2976480"/>
            <a:ext cx="5330305" cy="369332"/>
          </a:xfrm>
          <a:prstGeom prst="rect">
            <a:avLst/>
          </a:prstGeom>
        </p:spPr>
        <p:txBody>
          <a:bodyPr wrap="none">
            <a:spAutoFit/>
          </a:bodyPr>
          <a:lstStyle/>
          <a:p>
            <a:r>
              <a:rPr lang="en-GB" dirty="0">
                <a:latin typeface="Comic Sans MS" panose="030F0702030302020204" pitchFamily="66" charset="0"/>
                <a:hlinkClick r:id="rId2"/>
              </a:rPr>
              <a:t>https://www.senhub.co.uk/daily-brain-warmers</a:t>
            </a:r>
            <a:r>
              <a:rPr lang="en-GB" dirty="0"/>
              <a:t>/</a:t>
            </a:r>
          </a:p>
        </p:txBody>
      </p:sp>
      <p:pic>
        <p:nvPicPr>
          <p:cNvPr id="5" name="Picture 4" descr="Intuition in silico: How Ideas From Computation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872" y="3766399"/>
            <a:ext cx="4680535" cy="2202604"/>
          </a:xfrm>
          <a:prstGeom prst="rect">
            <a:avLst/>
          </a:prstGeom>
        </p:spPr>
      </p:pic>
    </p:spTree>
    <p:extLst>
      <p:ext uri="{BB962C8B-B14F-4D97-AF65-F5344CB8AC3E}">
        <p14:creationId xmlns:p14="http://schemas.microsoft.com/office/powerpoint/2010/main" val="3613190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2197773"/>
              </p:ext>
            </p:extLst>
          </p:nvPr>
        </p:nvGraphicFramePr>
        <p:xfrm>
          <a:off x="629920" y="0"/>
          <a:ext cx="11308080" cy="7150608"/>
        </p:xfrm>
        <a:graphic>
          <a:graphicData uri="http://schemas.openxmlformats.org/drawingml/2006/table">
            <a:tbl>
              <a:tblPr firstRow="1" firstCol="1" bandRow="1" bandCol="1">
                <a:tableStyleId>{5C22544A-7EE6-4342-B048-85BDC9FD1C3A}</a:tableStyleId>
              </a:tblPr>
              <a:tblGrid>
                <a:gridCol w="11308080">
                  <a:extLst>
                    <a:ext uri="{9D8B030D-6E8A-4147-A177-3AD203B41FA5}">
                      <a16:colId xmlns:a16="http://schemas.microsoft.com/office/drawing/2014/main" val="1802525195"/>
                    </a:ext>
                  </a:extLst>
                </a:gridCol>
              </a:tblGrid>
              <a:tr h="224925">
                <a:tc>
                  <a:txBody>
                    <a:bodyPr/>
                    <a:lstStyle/>
                    <a:p>
                      <a:pPr algn="l">
                        <a:lnSpc>
                          <a:spcPct val="115000"/>
                        </a:lnSpc>
                        <a:spcAft>
                          <a:spcPts val="0"/>
                        </a:spcAft>
                      </a:pPr>
                      <a:r>
                        <a:rPr lang="en-US" sz="2400" b="0" kern="1400" dirty="0">
                          <a:solidFill>
                            <a:schemeClr val="tx1"/>
                          </a:solidFill>
                          <a:effectLst/>
                          <a:latin typeface="Comic Sans MS" panose="030F0702030302020204" pitchFamily="66" charset="0"/>
                        </a:rPr>
                        <a:t>CORE WRITING TARGETS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312188506"/>
                  </a:ext>
                </a:extLst>
              </a:tr>
              <a:tr h="302694">
                <a:tc>
                  <a:txBody>
                    <a:bodyPr/>
                    <a:lstStyle/>
                    <a:p>
                      <a:pPr algn="l">
                        <a:lnSpc>
                          <a:spcPct val="115000"/>
                        </a:lnSpc>
                        <a:spcAft>
                          <a:spcPts val="0"/>
                        </a:spcAft>
                      </a:pPr>
                      <a:r>
                        <a:rPr lang="en-US" sz="2400" b="0" kern="1400" dirty="0">
                          <a:solidFill>
                            <a:schemeClr val="tx1"/>
                          </a:solidFill>
                          <a:effectLst/>
                          <a:latin typeface="Comic Sans MS" panose="030F0702030302020204" pitchFamily="66" charset="0"/>
                        </a:rPr>
                        <a:t>These are your targets for all types of writing!</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161188472"/>
                  </a:ext>
                </a:extLst>
              </a:tr>
              <a:tr h="1349548">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A word about spelling.  When writing your first draft I would recommend that you check your spelling after you have finished your text. This will allow your story to flow.  When you have finished take time to check that have used your spelling rules and strategies for all common words.  You should use a dictionary for more challenging words. </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3908270377"/>
                  </a:ext>
                </a:extLst>
              </a:tr>
              <a:tr h="674774">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Confidently and accurately use capital letters, full stops, commas, inverted commas, exclamation marks, question marks and/or apostrophes.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331684986"/>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Use sentences of different lengths and complexity.</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816782870"/>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Use challenging vocabulary for description and openers.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781228591"/>
                  </a:ext>
                </a:extLst>
              </a:tr>
              <a:tr h="449849">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Ensure sentences are grammatically accurate, nouns, verbs and tenses agree.</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446537677"/>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Accurately use paragraphs to separate ideas/events.</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625210083"/>
                  </a:ext>
                </a:extLst>
              </a:tr>
              <a:tr h="224925">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Proof read and edit writing accurately. </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2881854302"/>
                  </a:ext>
                </a:extLst>
              </a:tr>
              <a:tr h="449849">
                <a:tc>
                  <a:txBody>
                    <a:bodyPr/>
                    <a:lstStyle/>
                    <a:p>
                      <a:pPr marL="342900" lvl="0" indent="-342900" algn="l">
                        <a:lnSpc>
                          <a:spcPct val="115000"/>
                        </a:lnSpc>
                        <a:spcAft>
                          <a:spcPts val="0"/>
                        </a:spcAft>
                        <a:buFont typeface="Symbol" panose="05050102010706020507" pitchFamily="18" charset="2"/>
                        <a:buChar char=""/>
                        <a:tabLst>
                          <a:tab pos="457200" algn="l"/>
                        </a:tabLst>
                      </a:pPr>
                      <a:r>
                        <a:rPr lang="en-US" sz="2400" b="0" kern="1400" dirty="0">
                          <a:solidFill>
                            <a:schemeClr val="tx1"/>
                          </a:solidFill>
                          <a:effectLst/>
                          <a:latin typeface="Comic Sans MS" panose="030F0702030302020204" pitchFamily="66" charset="0"/>
                        </a:rPr>
                        <a:t>Use linked, legible handwriting to present work attractively using correct forms of layout.</a:t>
                      </a:r>
                      <a:endParaRPr lang="en-GB" sz="2400" b="0" kern="14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endParaRPr>
                    </a:p>
                  </a:txBody>
                  <a:tcPr marL="62867" marR="62867" marT="0" marB="0">
                    <a:noFill/>
                  </a:tcPr>
                </a:tc>
                <a:extLst>
                  <a:ext uri="{0D108BD9-81ED-4DB2-BD59-A6C34878D82A}">
                    <a16:rowId xmlns:a16="http://schemas.microsoft.com/office/drawing/2014/main" val="1290360632"/>
                  </a:ext>
                </a:extLst>
              </a:tr>
            </a:tbl>
          </a:graphicData>
        </a:graphic>
      </p:graphicFrame>
    </p:spTree>
    <p:extLst>
      <p:ext uri="{BB962C8B-B14F-4D97-AF65-F5344CB8AC3E}">
        <p14:creationId xmlns:p14="http://schemas.microsoft.com/office/powerpoint/2010/main" val="3683580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60" y="273685"/>
            <a:ext cx="10515600" cy="1325563"/>
          </a:xfrm>
        </p:spPr>
        <p:txBody>
          <a:bodyPr>
            <a:normAutofit fontScale="90000"/>
          </a:bodyPr>
          <a:lstStyle/>
          <a:p>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smtClean="0"/>
              <a:t/>
            </a:r>
            <a:br>
              <a:rPr lang="en-GB" dirty="0" smtClean="0"/>
            </a:br>
            <a:r>
              <a:rPr lang="en-GB" dirty="0"/>
              <a:t/>
            </a:r>
            <a:br>
              <a:rPr lang="en-GB" dirty="0"/>
            </a:br>
            <a:r>
              <a:rPr lang="en-GB" b="1" dirty="0" smtClean="0">
                <a:solidFill>
                  <a:srgbClr val="7030A0"/>
                </a:solidFill>
                <a:latin typeface="Comic Sans MS" panose="030F0702030302020204" pitchFamily="66" charset="0"/>
              </a:rPr>
              <a:t>ONLINE </a:t>
            </a:r>
            <a:r>
              <a:rPr lang="en-GB" b="1" dirty="0">
                <a:solidFill>
                  <a:srgbClr val="7030A0"/>
                </a:solidFill>
                <a:latin typeface="Comic Sans MS" panose="030F0702030302020204" pitchFamily="66" charset="0"/>
              </a:rPr>
              <a:t>LESSONS </a:t>
            </a:r>
            <a:br>
              <a:rPr lang="en-GB" b="1" dirty="0">
                <a:solidFill>
                  <a:srgbClr val="7030A0"/>
                </a:solidFill>
                <a:latin typeface="Comic Sans MS" panose="030F0702030302020204" pitchFamily="66" charset="0"/>
              </a:rPr>
            </a:br>
            <a:r>
              <a:rPr lang="en-GB" b="1" dirty="0">
                <a:solidFill>
                  <a:srgbClr val="7030A0"/>
                </a:solidFill>
                <a:latin typeface="Comic Sans MS" panose="030F0702030302020204" pitchFamily="66" charset="0"/>
              </a:rPr>
              <a:t>for week </a:t>
            </a:r>
            <a:r>
              <a:rPr lang="en-GB" b="1" dirty="0" smtClean="0">
                <a:solidFill>
                  <a:srgbClr val="7030A0"/>
                </a:solidFill>
                <a:latin typeface="Comic Sans MS" panose="030F0702030302020204" pitchFamily="66" charset="0"/>
              </a:rPr>
              <a:t>commencing 1st February 2021</a:t>
            </a:r>
            <a:br>
              <a:rPr lang="en-GB" b="1" dirty="0" smtClean="0">
                <a:solidFill>
                  <a:srgbClr val="7030A0"/>
                </a:solidFill>
                <a:latin typeface="Comic Sans MS" panose="030F0702030302020204" pitchFamily="66" charset="0"/>
              </a:rPr>
            </a:br>
            <a:r>
              <a:rPr lang="en-GB" b="1" dirty="0">
                <a:solidFill>
                  <a:srgbClr val="7030A0"/>
                </a:solidFill>
                <a:latin typeface="Comic Sans MS" panose="030F0702030302020204" pitchFamily="66" charset="0"/>
              </a:rPr>
              <a:t/>
            </a:r>
            <a:br>
              <a:rPr lang="en-GB" b="1" dirty="0">
                <a:solidFill>
                  <a:srgbClr val="7030A0"/>
                </a:solidFill>
                <a:latin typeface="Comic Sans MS" panose="030F0702030302020204" pitchFamily="66" charset="0"/>
              </a:rPr>
            </a:br>
            <a:r>
              <a:rPr lang="en-GB" sz="2000" dirty="0" smtClean="0">
                <a:latin typeface="Comic Sans MS" panose="030F0702030302020204" pitchFamily="66" charset="0"/>
              </a:rPr>
              <a:t>Monday         1</a:t>
            </a:r>
            <a:r>
              <a:rPr lang="en-GB" sz="2000" baseline="30000" dirty="0" smtClean="0">
                <a:latin typeface="Comic Sans MS" panose="030F0702030302020204" pitchFamily="66" charset="0"/>
              </a:rPr>
              <a:t>st</a:t>
            </a:r>
            <a:r>
              <a:rPr lang="en-GB" sz="2000" dirty="0" smtClean="0">
                <a:latin typeface="Comic Sans MS" panose="030F0702030302020204" pitchFamily="66" charset="0"/>
              </a:rPr>
              <a:t> February           Check - in                                                    09:30</a:t>
            </a:r>
            <a:br>
              <a:rPr lang="en-GB" sz="2000" dirty="0" smtClean="0">
                <a:latin typeface="Comic Sans MS" panose="030F0702030302020204" pitchFamily="66" charset="0"/>
              </a:rPr>
            </a:br>
            <a:r>
              <a:rPr lang="en-GB" sz="2000" dirty="0" smtClean="0">
                <a:latin typeface="Comic Sans MS" panose="030F0702030302020204" pitchFamily="66" charset="0"/>
              </a:rPr>
              <a:t>Monday         1</a:t>
            </a:r>
            <a:r>
              <a:rPr lang="en-GB" sz="2000" baseline="30000" dirty="0" smtClean="0">
                <a:latin typeface="Comic Sans MS" panose="030F0702030302020204" pitchFamily="66" charset="0"/>
              </a:rPr>
              <a:t>st</a:t>
            </a:r>
            <a:r>
              <a:rPr lang="en-GB" sz="2000" dirty="0" smtClean="0">
                <a:latin typeface="Comic Sans MS" panose="030F0702030302020204" pitchFamily="66" charset="0"/>
              </a:rPr>
              <a:t> February           HWB 	                                                    11:00               </a:t>
            </a: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Tuesday        </a:t>
            </a:r>
            <a:r>
              <a:rPr lang="en-GB" sz="2000" dirty="0" smtClean="0">
                <a:latin typeface="Comic Sans MS" panose="030F0702030302020204" pitchFamily="66" charset="0"/>
              </a:rPr>
              <a:t>2</a:t>
            </a:r>
            <a:r>
              <a:rPr lang="en-GB" sz="2000" baseline="30000" dirty="0" smtClean="0">
                <a:latin typeface="Comic Sans MS" panose="030F0702030302020204" pitchFamily="66" charset="0"/>
              </a:rPr>
              <a:t>nd</a:t>
            </a:r>
            <a:r>
              <a:rPr lang="en-GB" sz="2000" dirty="0" smtClean="0">
                <a:latin typeface="Comic Sans MS" panose="030F0702030302020204" pitchFamily="66" charset="0"/>
              </a:rPr>
              <a:t> February           Numeracy                                                    11:00</a:t>
            </a:r>
            <a:br>
              <a:rPr lang="en-GB" sz="2000" dirty="0" smtClean="0">
                <a:latin typeface="Comic Sans MS" panose="030F0702030302020204" pitchFamily="66" charset="0"/>
              </a:rPr>
            </a:br>
            <a:r>
              <a:rPr lang="en-GB" sz="2000" dirty="0" smtClean="0">
                <a:latin typeface="Comic Sans MS" panose="030F0702030302020204" pitchFamily="66" charset="0"/>
              </a:rPr>
              <a:t>			            </a:t>
            </a: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Wednesday   3</a:t>
            </a:r>
            <a:r>
              <a:rPr lang="en-GB" sz="2000" baseline="30000" dirty="0" smtClean="0">
                <a:latin typeface="Comic Sans MS" panose="030F0702030302020204" pitchFamily="66" charset="0"/>
              </a:rPr>
              <a:t>rd</a:t>
            </a:r>
            <a:r>
              <a:rPr lang="en-GB" sz="2000" dirty="0" smtClean="0">
                <a:latin typeface="Comic Sans MS" panose="030F0702030302020204" pitchFamily="66" charset="0"/>
              </a:rPr>
              <a:t> February           Animal Classification                                    10:00</a:t>
            </a:r>
            <a:br>
              <a:rPr lang="en-GB" sz="2000" dirty="0" smtClean="0">
                <a:latin typeface="Comic Sans MS" panose="030F0702030302020204" pitchFamily="66" charset="0"/>
              </a:rPr>
            </a:br>
            <a:r>
              <a:rPr lang="en-GB" sz="2000" dirty="0">
                <a:latin typeface="Comic Sans MS" panose="030F0702030302020204" pitchFamily="66" charset="0"/>
              </a:rPr>
              <a:t> </a:t>
            </a:r>
            <a:r>
              <a:rPr lang="en-GB" sz="2000" dirty="0" smtClean="0">
                <a:latin typeface="Comic Sans MS" panose="030F0702030302020204" pitchFamily="66" charset="0"/>
              </a:rPr>
              <a:t>                                                   (by </a:t>
            </a:r>
            <a:r>
              <a:rPr lang="en-GB" sz="2000" dirty="0" err="1" smtClean="0">
                <a:latin typeface="Comic Sans MS" panose="030F0702030302020204" pitchFamily="66" charset="0"/>
              </a:rPr>
              <a:t>Sandie</a:t>
            </a:r>
            <a:r>
              <a:rPr lang="en-GB" sz="2000" dirty="0" smtClean="0">
                <a:latin typeface="Comic Sans MS" panose="030F0702030302020204" pitchFamily="66" charset="0"/>
              </a:rPr>
              <a:t> Robb of RZSS)</a:t>
            </a:r>
            <a:br>
              <a:rPr lang="en-GB" sz="2000" dirty="0" smtClean="0">
                <a:latin typeface="Comic Sans MS" panose="030F0702030302020204" pitchFamily="66" charset="0"/>
              </a:rPr>
            </a:b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smtClean="0">
                <a:latin typeface="Comic Sans MS" panose="030F0702030302020204" pitchFamily="66" charset="0"/>
              </a:rPr>
              <a:t>Wednesday   </a:t>
            </a:r>
            <a:r>
              <a:rPr lang="en-GB" sz="2000" dirty="0">
                <a:latin typeface="Comic Sans MS" panose="030F0702030302020204" pitchFamily="66" charset="0"/>
              </a:rPr>
              <a:t>3</a:t>
            </a:r>
            <a:r>
              <a:rPr lang="en-GB" sz="2000" baseline="30000" dirty="0">
                <a:latin typeface="Comic Sans MS" panose="030F0702030302020204" pitchFamily="66" charset="0"/>
              </a:rPr>
              <a:t>rd</a:t>
            </a:r>
            <a:r>
              <a:rPr lang="en-GB" sz="2000" dirty="0">
                <a:latin typeface="Comic Sans MS" panose="030F0702030302020204" pitchFamily="66" charset="0"/>
              </a:rPr>
              <a:t> February           FRENCH                                                      </a:t>
            </a:r>
            <a:r>
              <a:rPr lang="en-GB" sz="2000" dirty="0" smtClean="0">
                <a:latin typeface="Comic Sans MS" panose="030F0702030302020204" pitchFamily="66" charset="0"/>
              </a:rPr>
              <a:t> 11:45</a:t>
            </a: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          </a:t>
            </a: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Thursday       </a:t>
            </a:r>
            <a:r>
              <a:rPr lang="en-GB" sz="2000" dirty="0" smtClean="0">
                <a:latin typeface="Comic Sans MS" panose="030F0702030302020204" pitchFamily="66" charset="0"/>
              </a:rPr>
              <a:t>4</a:t>
            </a:r>
            <a:r>
              <a:rPr lang="en-GB" sz="2000" baseline="30000" dirty="0" smtClean="0">
                <a:latin typeface="Comic Sans MS" panose="030F0702030302020204" pitchFamily="66" charset="0"/>
              </a:rPr>
              <a:t>th</a:t>
            </a:r>
            <a:r>
              <a:rPr lang="en-GB" sz="2000" dirty="0" smtClean="0">
                <a:latin typeface="Comic Sans MS" panose="030F0702030302020204" pitchFamily="66" charset="0"/>
              </a:rPr>
              <a:t> February           Numeracy                                                    11:00                                       </a:t>
            </a:r>
            <a:br>
              <a:rPr lang="en-GB" sz="2000" dirty="0" smtClean="0">
                <a:latin typeface="Comic Sans MS" panose="030F0702030302020204" pitchFamily="66" charset="0"/>
              </a:rPr>
            </a:br>
            <a:r>
              <a:rPr lang="en-GB" sz="2000" dirty="0">
                <a:latin typeface="Comic Sans MS" panose="030F0702030302020204" pitchFamily="66" charset="0"/>
              </a:rPr>
              <a:t> </a:t>
            </a:r>
            <a:r>
              <a:rPr lang="en-GB" sz="2000" dirty="0" smtClean="0">
                <a:latin typeface="Comic Sans MS" panose="030F0702030302020204" pitchFamily="66" charset="0"/>
              </a:rPr>
              <a:t>                                                  </a:t>
            </a:r>
            <a:br>
              <a:rPr lang="en-GB" sz="2000"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GB" sz="2000" dirty="0" smtClean="0">
                <a:latin typeface="Comic Sans MS" panose="030F0702030302020204" pitchFamily="66" charset="0"/>
              </a:rPr>
              <a:t>Friday           5</a:t>
            </a:r>
            <a:r>
              <a:rPr lang="en-GB" sz="2000" baseline="30000" dirty="0" smtClean="0">
                <a:latin typeface="Comic Sans MS" panose="030F0702030302020204" pitchFamily="66" charset="0"/>
              </a:rPr>
              <a:t>th</a:t>
            </a:r>
            <a:r>
              <a:rPr lang="en-GB" sz="2000" dirty="0" smtClean="0">
                <a:latin typeface="Comic Sans MS" panose="030F0702030302020204" pitchFamily="66" charset="0"/>
              </a:rPr>
              <a:t> February           </a:t>
            </a:r>
            <a:r>
              <a:rPr lang="en-GB" sz="2000" u="sng" dirty="0" smtClean="0">
                <a:latin typeface="Comic Sans MS" panose="030F0702030302020204" pitchFamily="66" charset="0"/>
              </a:rPr>
              <a:t>Spelling Test and Reflections                      </a:t>
            </a:r>
            <a:r>
              <a:rPr lang="en-GB" sz="2000" dirty="0" smtClean="0">
                <a:latin typeface="Comic Sans MS" panose="030F0702030302020204" pitchFamily="66" charset="0"/>
              </a:rPr>
              <a:t/>
            </a:r>
            <a:br>
              <a:rPr lang="en-GB" sz="2000" dirty="0" smtClean="0">
                <a:latin typeface="Comic Sans MS" panose="030F0702030302020204" pitchFamily="66" charset="0"/>
              </a:rPr>
            </a:br>
            <a:r>
              <a:rPr lang="en-GB" sz="2000" dirty="0">
                <a:latin typeface="Comic Sans MS" panose="030F0702030302020204" pitchFamily="66" charset="0"/>
              </a:rPr>
              <a:t> </a:t>
            </a:r>
            <a:r>
              <a:rPr lang="en-GB" sz="2000" dirty="0" smtClean="0">
                <a:latin typeface="Comic Sans MS" panose="030F0702030302020204" pitchFamily="66" charset="0"/>
              </a:rPr>
              <a:t>                                                   Syllables                                                     09:30</a:t>
            </a:r>
            <a:br>
              <a:rPr lang="en-GB" sz="2000" dirty="0" smtClean="0">
                <a:latin typeface="Comic Sans MS" panose="030F0702030302020204" pitchFamily="66" charset="0"/>
              </a:rPr>
            </a:br>
            <a:r>
              <a:rPr lang="en-GB" sz="2000" dirty="0">
                <a:latin typeface="Comic Sans MS" panose="030F0702030302020204" pitchFamily="66" charset="0"/>
              </a:rPr>
              <a:t> </a:t>
            </a:r>
            <a:r>
              <a:rPr lang="en-GB" sz="2000" dirty="0" smtClean="0">
                <a:latin typeface="Comic Sans MS" panose="030F0702030302020204" pitchFamily="66" charset="0"/>
              </a:rPr>
              <a:t>                                                   Phonemes                                                    10:00</a:t>
            </a:r>
            <a:br>
              <a:rPr lang="en-GB" sz="2000" dirty="0" smtClean="0">
                <a:latin typeface="Comic Sans MS" panose="030F0702030302020204" pitchFamily="66" charset="0"/>
              </a:rPr>
            </a:br>
            <a:r>
              <a:rPr lang="en-GB" sz="2000" dirty="0" smtClean="0">
                <a:latin typeface="Comic Sans MS" panose="030F0702030302020204" pitchFamily="66" charset="0"/>
              </a:rPr>
              <a:t>  </a:t>
            </a:r>
            <a:r>
              <a:rPr lang="en-GB" sz="2000" dirty="0" smtClean="0">
                <a:solidFill>
                  <a:srgbClr val="7030A0"/>
                </a:solidFill>
                <a:latin typeface="Comic Sans MS" panose="030F0702030302020204" pitchFamily="66" charset="0"/>
              </a:rPr>
              <a:t/>
            </a:r>
            <a:br>
              <a:rPr lang="en-GB" sz="2000" dirty="0" smtClean="0">
                <a:solidFill>
                  <a:srgbClr val="7030A0"/>
                </a:solidFill>
                <a:latin typeface="Comic Sans MS" panose="030F0702030302020204" pitchFamily="66" charset="0"/>
              </a:rPr>
            </a:br>
            <a:r>
              <a:rPr lang="en-GB" sz="2000" dirty="0">
                <a:solidFill>
                  <a:srgbClr val="7030A0"/>
                </a:solidFill>
                <a:latin typeface="Comic Sans MS" panose="030F0702030302020204" pitchFamily="66" charset="0"/>
              </a:rPr>
              <a:t> </a:t>
            </a:r>
            <a:r>
              <a:rPr lang="en-GB" sz="2000" dirty="0" smtClean="0">
                <a:solidFill>
                  <a:srgbClr val="7030A0"/>
                </a:solidFill>
                <a:latin typeface="Comic Sans MS" panose="030F0702030302020204" pitchFamily="66" charset="0"/>
              </a:rPr>
              <a:t>                                                   </a:t>
            </a:r>
            <a:endParaRPr lang="en-GB" sz="20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1422354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1" y="396724"/>
            <a:ext cx="10515600" cy="1325563"/>
          </a:xfrm>
        </p:spPr>
        <p:txBody>
          <a:bodyPr>
            <a:noAutofit/>
          </a:bodyPr>
          <a:lstStyle/>
          <a:p>
            <a:r>
              <a:rPr lang="en-GB" b="1" dirty="0" smtClean="0">
                <a:latin typeface="Comic Sans MS" panose="030F0702030302020204" pitchFamily="66" charset="0"/>
              </a:rPr>
              <a:t>GRAMMAR AND PUNCTUATION</a:t>
            </a:r>
            <a:br>
              <a:rPr lang="en-GB" b="1" dirty="0" smtClean="0">
                <a:latin typeface="Comic Sans MS" panose="030F0702030302020204" pitchFamily="66" charset="0"/>
              </a:rPr>
            </a:br>
            <a:r>
              <a:rPr lang="en-GB" sz="3200" dirty="0" smtClean="0">
                <a:latin typeface="Comic Sans MS" panose="030F0702030302020204" pitchFamily="66" charset="0"/>
              </a:rPr>
              <a:t/>
            </a:r>
            <a:br>
              <a:rPr lang="en-GB" sz="3200" dirty="0" smtClean="0">
                <a:latin typeface="Comic Sans MS" panose="030F0702030302020204" pitchFamily="66" charset="0"/>
              </a:rPr>
            </a:br>
            <a:endParaRPr lang="en-GB" sz="3200" dirty="0">
              <a:latin typeface="Comic Sans MS" panose="030F0702030302020204" pitchFamily="66" charset="0"/>
            </a:endParaRPr>
          </a:p>
        </p:txBody>
      </p:sp>
      <p:sp>
        <p:nvSpPr>
          <p:cNvPr id="3" name="Content Placeholder 2"/>
          <p:cNvSpPr>
            <a:spLocks noGrp="1"/>
          </p:cNvSpPr>
          <p:nvPr>
            <p:ph idx="1"/>
          </p:nvPr>
        </p:nvSpPr>
        <p:spPr>
          <a:xfrm>
            <a:off x="200891" y="1059505"/>
            <a:ext cx="10515600" cy="4351338"/>
          </a:xfrm>
        </p:spPr>
        <p:txBody>
          <a:bodyPr>
            <a:noAutofit/>
          </a:bodyPr>
          <a:lstStyle/>
          <a:p>
            <a:pPr marL="0" indent="0">
              <a:buNone/>
            </a:pPr>
            <a:r>
              <a:rPr lang="en-GB" sz="2000" b="1" dirty="0">
                <a:latin typeface="Comic Sans MS" panose="030F0702030302020204" pitchFamily="66" charset="0"/>
              </a:rPr>
              <a:t>Grammar and Punctuation Text </a:t>
            </a:r>
            <a:r>
              <a:rPr lang="en-GB" sz="2000" b="1" dirty="0" smtClean="0">
                <a:latin typeface="Comic Sans MS" panose="030F0702030302020204" pitchFamily="66" charset="0"/>
              </a:rPr>
              <a:t>Book</a:t>
            </a:r>
          </a:p>
          <a:p>
            <a:pPr marL="0" indent="0">
              <a:buNone/>
            </a:pPr>
            <a:endParaRPr lang="en-GB" sz="2000" b="1" dirty="0">
              <a:latin typeface="Comic Sans MS" panose="030F0702030302020204" pitchFamily="66" charset="0"/>
            </a:endParaRPr>
          </a:p>
          <a:p>
            <a:pPr marL="0" indent="0">
              <a:buNone/>
            </a:pPr>
            <a:r>
              <a:rPr lang="en-GB" sz="4000" b="1" dirty="0" smtClean="0">
                <a:solidFill>
                  <a:srgbClr val="FFC000"/>
                </a:solidFill>
                <a:latin typeface="Comic Sans MS" panose="030F0702030302020204" pitchFamily="66" charset="0"/>
              </a:rPr>
              <a:t>SUBJECTS and VERBS</a:t>
            </a:r>
          </a:p>
          <a:p>
            <a:pPr marL="0" indent="0">
              <a:buNone/>
            </a:pPr>
            <a:r>
              <a:rPr lang="en-GB" sz="2000" b="1" dirty="0" smtClean="0">
                <a:latin typeface="Comic Sans MS" panose="030F0702030302020204" pitchFamily="66" charset="0"/>
              </a:rPr>
              <a:t>page 14 </a:t>
            </a:r>
            <a:r>
              <a:rPr lang="en-GB" sz="2000" b="1" dirty="0">
                <a:latin typeface="Comic Sans MS" panose="030F0702030302020204" pitchFamily="66" charset="0"/>
              </a:rPr>
              <a:t>– Unit 6</a:t>
            </a:r>
            <a:r>
              <a:rPr lang="en-GB" sz="2000" b="1" dirty="0" smtClean="0">
                <a:latin typeface="Comic Sans MS" panose="030F0702030302020204" pitchFamily="66" charset="0"/>
              </a:rPr>
              <a:t> </a:t>
            </a:r>
            <a:endParaRPr lang="en-GB" sz="2000" b="1" dirty="0">
              <a:latin typeface="Comic Sans MS" panose="030F0702030302020204" pitchFamily="66" charset="0"/>
            </a:endParaRPr>
          </a:p>
          <a:p>
            <a:pPr marL="0" indent="0">
              <a:buNone/>
            </a:pPr>
            <a:endParaRPr lang="en-GB" sz="2000" b="1" dirty="0" smtClean="0">
              <a:solidFill>
                <a:srgbClr val="7030A0"/>
              </a:solidFill>
              <a:latin typeface="Comic Sans MS" panose="030F0702030302020204" pitchFamily="66" charset="0"/>
            </a:endParaRPr>
          </a:p>
          <a:p>
            <a:pPr marL="0" indent="0">
              <a:buNone/>
            </a:pPr>
            <a:r>
              <a:rPr lang="en-GB" sz="2000" b="1" dirty="0" smtClean="0">
                <a:solidFill>
                  <a:srgbClr val="7030A0"/>
                </a:solidFill>
                <a:latin typeface="Comic Sans MS" panose="030F0702030302020204" pitchFamily="66" charset="0"/>
              </a:rPr>
              <a:t>LI – I am learning that a sentence will only make sense if it has a VERB.</a:t>
            </a:r>
          </a:p>
          <a:p>
            <a:pPr marL="0" indent="0">
              <a:buNone/>
            </a:pPr>
            <a:r>
              <a:rPr lang="en-GB" sz="2000" b="1" dirty="0">
                <a:solidFill>
                  <a:srgbClr val="7030A0"/>
                </a:solidFill>
                <a:latin typeface="Comic Sans MS" panose="030F0702030302020204" pitchFamily="66" charset="0"/>
              </a:rPr>
              <a:t> </a:t>
            </a:r>
            <a:r>
              <a:rPr lang="en-GB" sz="2000" b="1" dirty="0" smtClean="0">
                <a:solidFill>
                  <a:srgbClr val="7030A0"/>
                </a:solidFill>
                <a:latin typeface="Comic Sans MS" panose="030F0702030302020204" pitchFamily="66" charset="0"/>
              </a:rPr>
              <a:t>     I am learning that a sentence will only make sense if it has a SUBJECT. </a:t>
            </a:r>
            <a:endParaRPr lang="en-GB" sz="2000" dirty="0" smtClean="0">
              <a:latin typeface="Comic Sans MS" panose="030F0702030302020204" pitchFamily="66" charset="0"/>
            </a:endParaRPr>
          </a:p>
          <a:p>
            <a:pPr marL="0" indent="0">
              <a:buNone/>
            </a:pPr>
            <a:endParaRPr lang="en-GB" sz="2000" dirty="0" smtClean="0">
              <a:latin typeface="Comic Sans MS" panose="030F0702030302020204" pitchFamily="66" charset="0"/>
            </a:endParaRPr>
          </a:p>
          <a:p>
            <a:pPr marL="0" indent="0">
              <a:buNone/>
            </a:pPr>
            <a:r>
              <a:rPr lang="en-GB" sz="2000" b="1" u="sng" dirty="0" smtClean="0">
                <a:latin typeface="Comic Sans MS" panose="030F0702030302020204" pitchFamily="66" charset="0"/>
              </a:rPr>
              <a:t>Remember </a:t>
            </a:r>
            <a:r>
              <a:rPr lang="en-GB" sz="2000" b="1" u="sng" dirty="0">
                <a:latin typeface="Comic Sans MS" panose="030F0702030302020204" pitchFamily="66" charset="0"/>
              </a:rPr>
              <a:t>to:</a:t>
            </a:r>
          </a:p>
          <a:p>
            <a:r>
              <a:rPr lang="en-GB" sz="2000" b="1" dirty="0">
                <a:latin typeface="Comic Sans MS" panose="030F0702030302020204" pitchFamily="66" charset="0"/>
              </a:rPr>
              <a:t>Write the date and </a:t>
            </a:r>
            <a:r>
              <a:rPr lang="en-GB" sz="2000" b="1" dirty="0" smtClean="0">
                <a:latin typeface="Comic Sans MS" panose="030F0702030302020204" pitchFamily="66" charset="0"/>
              </a:rPr>
              <a:t>heading in your jotter and underline them with a ruler.</a:t>
            </a:r>
          </a:p>
          <a:p>
            <a:endParaRPr lang="en-GB" sz="2000" b="1" dirty="0">
              <a:latin typeface="Comic Sans MS" panose="030F0702030302020204" pitchFamily="66" charset="0"/>
            </a:endParaRPr>
          </a:p>
          <a:p>
            <a:r>
              <a:rPr lang="en-GB" sz="2000" b="1" dirty="0" smtClean="0">
                <a:latin typeface="Comic Sans MS" panose="030F0702030302020204" pitchFamily="66" charset="0"/>
              </a:rPr>
              <a:t>Underline any ‘missing words’ in a sentence, if these are your answers.</a:t>
            </a:r>
          </a:p>
          <a:p>
            <a:pPr marL="0" indent="0">
              <a:buNone/>
            </a:pPr>
            <a:endParaRPr lang="en-GB" sz="2000" b="1" i="1" dirty="0" smtClean="0">
              <a:solidFill>
                <a:srgbClr val="FF0000"/>
              </a:solidFill>
              <a:latin typeface="Comic Sans MS" panose="030F0702030302020204" pitchFamily="66" charset="0"/>
            </a:endParaRPr>
          </a:p>
          <a:p>
            <a:pPr marL="0" indent="0">
              <a:buNone/>
            </a:pPr>
            <a:r>
              <a:rPr lang="en-GB" sz="2000" b="1" i="1" dirty="0" smtClean="0">
                <a:solidFill>
                  <a:srgbClr val="FF0000"/>
                </a:solidFill>
                <a:latin typeface="Comic Sans MS" panose="030F0702030302020204" pitchFamily="66" charset="0"/>
              </a:rPr>
              <a:t>Please upload into Assignments</a:t>
            </a:r>
            <a:r>
              <a:rPr lang="en-GB" sz="2000" b="1" dirty="0" smtClean="0">
                <a:latin typeface="Comic Sans MS" panose="030F0702030302020204" pitchFamily="66" charset="0"/>
              </a:rPr>
              <a:t>.</a:t>
            </a:r>
            <a:endParaRPr lang="en-GB" sz="2000" b="1" dirty="0">
              <a:latin typeface="Comic Sans MS" panose="030F0702030302020204" pitchFamily="66" charset="0"/>
            </a:endParaRPr>
          </a:p>
        </p:txBody>
      </p:sp>
    </p:spTree>
    <p:extLst>
      <p:ext uri="{BB962C8B-B14F-4D97-AF65-F5344CB8AC3E}">
        <p14:creationId xmlns:p14="http://schemas.microsoft.com/office/powerpoint/2010/main" val="43028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7" y="1214871"/>
            <a:ext cx="10515600" cy="1325563"/>
          </a:xfrm>
        </p:spPr>
        <p:txBody>
          <a:bodyPr>
            <a:normAutofit/>
          </a:bodyPr>
          <a:lstStyle/>
          <a:p>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Content Placeholder 2"/>
          <p:cNvSpPr>
            <a:spLocks noGrp="1"/>
          </p:cNvSpPr>
          <p:nvPr>
            <p:ph idx="1"/>
          </p:nvPr>
        </p:nvSpPr>
        <p:spPr>
          <a:xfrm>
            <a:off x="524164" y="590208"/>
            <a:ext cx="10515600" cy="4351338"/>
          </a:xfrm>
        </p:spPr>
        <p:txBody>
          <a:bodyPr>
            <a:noAutofit/>
          </a:bodyPr>
          <a:lstStyle/>
          <a:p>
            <a:pPr marL="0" indent="0">
              <a:buNone/>
            </a:pPr>
            <a:endParaRPr lang="en-GB" sz="2000" b="1" dirty="0">
              <a:latin typeface="Comic Sans MS" panose="030F0702030302020204" pitchFamily="66" charset="0"/>
            </a:endParaRPr>
          </a:p>
          <a:p>
            <a:pPr marL="0" indent="0">
              <a:buNone/>
            </a:pPr>
            <a:endParaRPr lang="en-GB" sz="2000" b="1" dirty="0">
              <a:solidFill>
                <a:srgbClr val="7030A0"/>
              </a:solidFill>
              <a:latin typeface="Comic Sans MS" panose="030F0702030302020204" pitchFamily="66" charset="0"/>
            </a:endParaRPr>
          </a:p>
        </p:txBody>
      </p:sp>
      <p:sp>
        <p:nvSpPr>
          <p:cNvPr id="4" name="Rectangle 3"/>
          <p:cNvSpPr/>
          <p:nvPr/>
        </p:nvSpPr>
        <p:spPr>
          <a:xfrm>
            <a:off x="168563" y="307777"/>
            <a:ext cx="10455564" cy="6032421"/>
          </a:xfrm>
          <a:prstGeom prst="rect">
            <a:avLst/>
          </a:prstGeom>
        </p:spPr>
        <p:txBody>
          <a:bodyPr wrap="square">
            <a:spAutoFit/>
          </a:bodyPr>
          <a:lstStyle/>
          <a:p>
            <a:r>
              <a:rPr lang="en-GB" sz="3600" b="1" i="1" dirty="0" smtClean="0">
                <a:solidFill>
                  <a:srgbClr val="7030A0"/>
                </a:solidFill>
                <a:latin typeface="Comic Sans MS" panose="030F0702030302020204" pitchFamily="66" charset="0"/>
              </a:rPr>
              <a:t>Online Lessons – Friday 5</a:t>
            </a:r>
            <a:r>
              <a:rPr lang="en-GB" sz="3600" b="1" i="1" baseline="30000" dirty="0" smtClean="0">
                <a:solidFill>
                  <a:srgbClr val="7030A0"/>
                </a:solidFill>
                <a:latin typeface="Comic Sans MS" panose="030F0702030302020204" pitchFamily="66" charset="0"/>
              </a:rPr>
              <a:t>th</a:t>
            </a:r>
            <a:r>
              <a:rPr lang="en-GB" sz="3600" b="1" i="1" dirty="0" smtClean="0">
                <a:solidFill>
                  <a:srgbClr val="7030A0"/>
                </a:solidFill>
                <a:latin typeface="Comic Sans MS" panose="030F0702030302020204" pitchFamily="66" charset="0"/>
              </a:rPr>
              <a:t> February 2021</a:t>
            </a:r>
            <a:r>
              <a:rPr lang="en-GB" b="1" i="1" dirty="0" smtClean="0">
                <a:solidFill>
                  <a:srgbClr val="7030A0"/>
                </a:solidFill>
                <a:latin typeface="Comic Sans MS" panose="030F0702030302020204" pitchFamily="66" charset="0"/>
              </a:rPr>
              <a:t/>
            </a:r>
            <a:br>
              <a:rPr lang="en-GB" b="1" i="1" dirty="0" smtClean="0">
                <a:solidFill>
                  <a:srgbClr val="7030A0"/>
                </a:solidFill>
                <a:latin typeface="Comic Sans MS" panose="030F0702030302020204" pitchFamily="66" charset="0"/>
              </a:rPr>
            </a:br>
            <a:r>
              <a:rPr lang="en-GB" b="1" i="1" dirty="0" smtClean="0">
                <a:solidFill>
                  <a:srgbClr val="7030A0"/>
                </a:solidFill>
                <a:latin typeface="Comic Sans MS" panose="030F0702030302020204" pitchFamily="66" charset="0"/>
              </a:rPr>
              <a:t>SYLLABLES at 09:30</a:t>
            </a:r>
            <a:br>
              <a:rPr lang="en-GB" b="1" i="1" dirty="0" smtClean="0">
                <a:solidFill>
                  <a:srgbClr val="7030A0"/>
                </a:solidFill>
                <a:latin typeface="Comic Sans MS" panose="030F0702030302020204" pitchFamily="66" charset="0"/>
              </a:rPr>
            </a:br>
            <a:r>
              <a:rPr lang="en-GB" b="1" i="1" dirty="0" smtClean="0">
                <a:solidFill>
                  <a:srgbClr val="7030A0"/>
                </a:solidFill>
                <a:latin typeface="Comic Sans MS" panose="030F0702030302020204" pitchFamily="66" charset="0"/>
              </a:rPr>
              <a:t>PHONEMES at 10:00</a:t>
            </a:r>
          </a:p>
          <a:p>
            <a:endParaRPr lang="en-GB" b="1" i="1" dirty="0">
              <a:solidFill>
                <a:srgbClr val="7030A0"/>
              </a:solidFill>
              <a:latin typeface="Comic Sans MS" panose="030F0702030302020204" pitchFamily="66" charset="0"/>
            </a:endParaRPr>
          </a:p>
          <a:p>
            <a:endParaRPr lang="en-GB" b="1" i="1" dirty="0" smtClean="0">
              <a:solidFill>
                <a:srgbClr val="7030A0"/>
              </a:solidFill>
              <a:latin typeface="Comic Sans MS" panose="030F0702030302020204" pitchFamily="66" charset="0"/>
            </a:endParaRPr>
          </a:p>
          <a:p>
            <a:r>
              <a:rPr lang="en-GB" sz="4400" b="1" i="1" dirty="0" smtClean="0">
                <a:latin typeface="Comic Sans MS" panose="030F0702030302020204" pitchFamily="66" charset="0"/>
              </a:rPr>
              <a:t>SPELLING</a:t>
            </a:r>
          </a:p>
          <a:p>
            <a:endParaRPr lang="en-GB" b="1" i="1" dirty="0">
              <a:solidFill>
                <a:srgbClr val="002060"/>
              </a:solidFill>
              <a:latin typeface="Comic Sans MS" panose="030F0702030302020204" pitchFamily="66" charset="0"/>
            </a:endParaRPr>
          </a:p>
          <a:p>
            <a:endParaRPr lang="en-GB" b="1" i="1" dirty="0" smtClean="0">
              <a:solidFill>
                <a:srgbClr val="002060"/>
              </a:solidFill>
              <a:latin typeface="Comic Sans MS" panose="030F0702030302020204" pitchFamily="66" charset="0"/>
            </a:endParaRPr>
          </a:p>
          <a:p>
            <a:r>
              <a:rPr lang="en-GB" b="1" i="1" dirty="0" smtClean="0">
                <a:solidFill>
                  <a:srgbClr val="002060"/>
                </a:solidFill>
                <a:latin typeface="Comic Sans MS" panose="030F0702030302020204" pitchFamily="66" charset="0"/>
              </a:rPr>
              <a:t>We have been learning about the spelling Phoneme ‘</a:t>
            </a:r>
            <a:r>
              <a:rPr lang="en-GB" b="1" i="1" dirty="0" err="1" smtClean="0">
                <a:solidFill>
                  <a:srgbClr val="002060"/>
                </a:solidFill>
                <a:latin typeface="Comic Sans MS" panose="030F0702030302020204" pitchFamily="66" charset="0"/>
              </a:rPr>
              <a:t>ch</a:t>
            </a:r>
            <a:r>
              <a:rPr lang="en-GB" b="1" i="1" dirty="0" smtClean="0">
                <a:solidFill>
                  <a:srgbClr val="002060"/>
                </a:solidFill>
                <a:latin typeface="Comic Sans MS" panose="030F0702030302020204" pitchFamily="66" charset="0"/>
              </a:rPr>
              <a:t>’.</a:t>
            </a:r>
          </a:p>
          <a:p>
            <a:endParaRPr lang="en-GB" b="1" i="1" dirty="0" smtClean="0">
              <a:solidFill>
                <a:srgbClr val="002060"/>
              </a:solidFill>
              <a:latin typeface="Comic Sans MS" panose="030F0702030302020204" pitchFamily="66" charset="0"/>
            </a:endParaRPr>
          </a:p>
          <a:p>
            <a:r>
              <a:rPr lang="en-GB" b="1" i="1" dirty="0" smtClean="0">
                <a:solidFill>
                  <a:srgbClr val="002060"/>
                </a:solidFill>
                <a:latin typeface="Comic Sans MS" panose="030F0702030302020204" pitchFamily="66" charset="0"/>
              </a:rPr>
              <a:t>We have learned about two representations of this phoneme - </a:t>
            </a:r>
            <a:r>
              <a:rPr lang="en-GB" b="1" i="1" dirty="0" err="1" smtClean="0">
                <a:solidFill>
                  <a:srgbClr val="002060"/>
                </a:solidFill>
                <a:latin typeface="Comic Sans MS" panose="030F0702030302020204" pitchFamily="66" charset="0"/>
              </a:rPr>
              <a:t>ch</a:t>
            </a:r>
            <a:r>
              <a:rPr lang="en-GB" b="1" i="1" dirty="0" smtClean="0">
                <a:solidFill>
                  <a:srgbClr val="002060"/>
                </a:solidFill>
                <a:latin typeface="Comic Sans MS" panose="030F0702030302020204" pitchFamily="66" charset="0"/>
              </a:rPr>
              <a:t> and </a:t>
            </a:r>
            <a:r>
              <a:rPr lang="en-GB" b="1" i="1" dirty="0" err="1" smtClean="0">
                <a:solidFill>
                  <a:srgbClr val="002060"/>
                </a:solidFill>
                <a:latin typeface="Comic Sans MS" panose="030F0702030302020204" pitchFamily="66" charset="0"/>
              </a:rPr>
              <a:t>tch</a:t>
            </a:r>
            <a:r>
              <a:rPr lang="en-GB" b="1" i="1" dirty="0" smtClean="0">
                <a:solidFill>
                  <a:srgbClr val="002060"/>
                </a:solidFill>
                <a:latin typeface="Comic Sans MS" panose="030F0702030302020204" pitchFamily="66" charset="0"/>
              </a:rPr>
              <a:t>.  </a:t>
            </a:r>
          </a:p>
          <a:p>
            <a:pPr marL="285750" indent="-285750">
              <a:buFontTx/>
              <a:buChar char="-"/>
            </a:pPr>
            <a:endParaRPr lang="en-GB" b="1" i="1" dirty="0" smtClean="0">
              <a:solidFill>
                <a:srgbClr val="002060"/>
              </a:solidFill>
              <a:latin typeface="Comic Sans MS" panose="030F0702030302020204" pitchFamily="66" charset="0"/>
            </a:endParaRPr>
          </a:p>
          <a:p>
            <a:r>
              <a:rPr lang="en-GB" b="1" i="1" dirty="0" smtClean="0">
                <a:solidFill>
                  <a:srgbClr val="002060"/>
                </a:solidFill>
                <a:latin typeface="Comic Sans MS" panose="030F0702030302020204" pitchFamily="66" charset="0"/>
              </a:rPr>
              <a:t>This week we will learn about another representation and this is ‘t’.</a:t>
            </a:r>
          </a:p>
          <a:p>
            <a:endParaRPr lang="en-GB" b="1" i="1" dirty="0" smtClean="0">
              <a:solidFill>
                <a:srgbClr val="002060"/>
              </a:solidFill>
              <a:latin typeface="Comic Sans MS" panose="030F0702030302020204" pitchFamily="66" charset="0"/>
            </a:endParaRPr>
          </a:p>
          <a:p>
            <a:r>
              <a:rPr lang="en-GB" b="1" i="1" dirty="0" smtClean="0">
                <a:solidFill>
                  <a:srgbClr val="002060"/>
                </a:solidFill>
                <a:latin typeface="Comic Sans MS" panose="030F0702030302020204" pitchFamily="66" charset="0"/>
              </a:rPr>
              <a:t>Please go to Assignments to find out what your spelling tasks are for this week.</a:t>
            </a:r>
          </a:p>
          <a:p>
            <a:endParaRPr lang="en-GB" b="1" i="1" dirty="0">
              <a:solidFill>
                <a:srgbClr val="002060"/>
              </a:solidFill>
              <a:latin typeface="Comic Sans MS" panose="030F0702030302020204" pitchFamily="66" charset="0"/>
            </a:endParaRPr>
          </a:p>
          <a:p>
            <a:r>
              <a:rPr lang="en-GB" b="1" i="1" dirty="0">
                <a:solidFill>
                  <a:srgbClr val="FF0000"/>
                </a:solidFill>
                <a:latin typeface="Comic Sans MS" panose="030F0702030302020204" pitchFamily="66" charset="0"/>
              </a:rPr>
              <a:t>Please upload into Assignments</a:t>
            </a:r>
            <a:r>
              <a:rPr lang="en-GB" b="1" i="1" dirty="0" smtClean="0">
                <a:solidFill>
                  <a:srgbClr val="002060"/>
                </a:solidFill>
                <a:latin typeface="Comic Sans MS" panose="030F0702030302020204" pitchFamily="66" charset="0"/>
              </a:rPr>
              <a:t> </a:t>
            </a:r>
          </a:p>
          <a:p>
            <a:endParaRPr lang="en-GB" b="1" i="1" dirty="0" smtClean="0">
              <a:solidFill>
                <a:srgbClr val="7030A0"/>
              </a:solidFill>
              <a:latin typeface="Comic Sans MS" panose="030F0702030302020204" pitchFamily="66" charset="0"/>
            </a:endParaRPr>
          </a:p>
          <a:p>
            <a:endParaRPr lang="en-GB" dirty="0"/>
          </a:p>
        </p:txBody>
      </p:sp>
      <p:pic>
        <p:nvPicPr>
          <p:cNvPr id="5" name="Picture 4" descr="Teaching with TLC: My Secret Writing Weap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4653" y="1214871"/>
            <a:ext cx="3571875" cy="1876425"/>
          </a:xfrm>
          <a:prstGeom prst="rect">
            <a:avLst/>
          </a:prstGeom>
        </p:spPr>
      </p:pic>
    </p:spTree>
    <p:extLst>
      <p:ext uri="{BB962C8B-B14F-4D97-AF65-F5344CB8AC3E}">
        <p14:creationId xmlns:p14="http://schemas.microsoft.com/office/powerpoint/2010/main" val="2228027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760" y="298382"/>
            <a:ext cx="11579190" cy="6247864"/>
          </a:xfrm>
          <a:prstGeom prst="rect">
            <a:avLst/>
          </a:prstGeom>
          <a:noFill/>
        </p:spPr>
        <p:txBody>
          <a:bodyPr wrap="square" rtlCol="0">
            <a:spAutoFit/>
          </a:bodyPr>
          <a:lstStyle/>
          <a:p>
            <a:r>
              <a:rPr lang="en-GB" sz="4000" b="1" u="sng" dirty="0" smtClean="0">
                <a:latin typeface="Comic Sans MS" panose="030F0702030302020204" pitchFamily="66" charset="0"/>
              </a:rPr>
              <a:t>Comprehension Success 2</a:t>
            </a:r>
          </a:p>
          <a:p>
            <a:endParaRPr lang="en-GB" sz="4000" b="1" dirty="0" smtClean="0">
              <a:latin typeface="Comic Sans MS" panose="030F0702030302020204" pitchFamily="66" charset="0"/>
            </a:endParaRPr>
          </a:p>
          <a:p>
            <a:r>
              <a:rPr lang="en-GB" sz="4000" b="1" dirty="0" smtClean="0">
                <a:latin typeface="Comic Sans MS" panose="030F0702030302020204" pitchFamily="66" charset="0"/>
              </a:rPr>
              <a:t>British and American </a:t>
            </a:r>
          </a:p>
          <a:p>
            <a:endParaRPr lang="en-GB" sz="4000" b="1" dirty="0" smtClean="0">
              <a:latin typeface="Comic Sans MS" panose="030F0702030302020204" pitchFamily="66" charset="0"/>
            </a:endParaRPr>
          </a:p>
          <a:p>
            <a:r>
              <a:rPr lang="en-GB" sz="2000" b="1" dirty="0" smtClean="0">
                <a:latin typeface="Comic Sans MS" panose="030F0702030302020204" pitchFamily="66" charset="0"/>
              </a:rPr>
              <a:t>Pages 26 and 27 – please complete sections A, B and C and upload into Assignments.</a:t>
            </a:r>
          </a:p>
          <a:p>
            <a:endParaRPr lang="en-GB" sz="2000" b="1" dirty="0" smtClean="0">
              <a:latin typeface="Comic Sans MS" panose="030F0702030302020204" pitchFamily="66" charset="0"/>
            </a:endParaRPr>
          </a:p>
          <a:p>
            <a:r>
              <a:rPr lang="en-GB" sz="2000" b="1" dirty="0" smtClean="0">
                <a:latin typeface="Comic Sans MS" panose="030F0702030302020204" pitchFamily="66" charset="0"/>
              </a:rPr>
              <a:t>LI – Learning about the different words countries use for the same thing. </a:t>
            </a:r>
          </a:p>
          <a:p>
            <a:endParaRPr lang="en-GB" sz="2000" b="1" dirty="0" smtClean="0">
              <a:latin typeface="Comic Sans MS" panose="030F0702030302020204" pitchFamily="66" charset="0"/>
            </a:endParaRPr>
          </a:p>
          <a:p>
            <a:endParaRPr lang="en-GB" sz="2000" b="1" dirty="0" smtClean="0">
              <a:latin typeface="Comic Sans MS" panose="030F0702030302020204" pitchFamily="66" charset="0"/>
            </a:endParaRPr>
          </a:p>
          <a:p>
            <a:r>
              <a:rPr lang="en-GB" sz="2000" b="1" dirty="0" smtClean="0">
                <a:latin typeface="Comic Sans MS" panose="030F0702030302020204" pitchFamily="66" charset="0"/>
              </a:rPr>
              <a:t>You are asked to read an information page.  Please do this slowly and carefully – just as you would read over paragraph.</a:t>
            </a:r>
          </a:p>
          <a:p>
            <a:endParaRPr lang="en-GB" sz="2000" b="1" dirty="0" smtClean="0">
              <a:latin typeface="Comic Sans MS" panose="030F0702030302020204" pitchFamily="66" charset="0"/>
            </a:endParaRPr>
          </a:p>
          <a:p>
            <a:r>
              <a:rPr lang="en-GB" sz="2000" b="1" dirty="0" smtClean="0">
                <a:latin typeface="Comic Sans MS" panose="030F0702030302020204" pitchFamily="66" charset="0"/>
              </a:rPr>
              <a:t>Read over the information page twice before attempting the questions.</a:t>
            </a:r>
          </a:p>
          <a:p>
            <a:endParaRPr lang="en-GB" sz="2000" b="1" dirty="0" smtClean="0">
              <a:latin typeface="Comic Sans MS" panose="030F0702030302020204" pitchFamily="66" charset="0"/>
            </a:endParaRPr>
          </a:p>
          <a:p>
            <a:endParaRPr lang="en-GB" sz="2000" b="1" dirty="0" smtClean="0">
              <a:latin typeface="Comic Sans MS" panose="030F0702030302020204" pitchFamily="66" charset="0"/>
            </a:endParaRPr>
          </a:p>
          <a:p>
            <a:r>
              <a:rPr lang="en-GB" sz="2000" b="1" i="1" dirty="0">
                <a:solidFill>
                  <a:srgbClr val="FF0000"/>
                </a:solidFill>
                <a:latin typeface="Comic Sans MS" panose="030F0702030302020204" pitchFamily="66" charset="0"/>
              </a:rPr>
              <a:t>Please upload into Assignments</a:t>
            </a:r>
            <a:endParaRPr lang="en-GB" sz="2000" b="1" dirty="0">
              <a:latin typeface="Comic Sans MS" panose="030F0702030302020204" pitchFamily="66" charset="0"/>
            </a:endParaRPr>
          </a:p>
        </p:txBody>
      </p:sp>
      <p:pic>
        <p:nvPicPr>
          <p:cNvPr id="3" name="Picture 2" descr="Free Stock Photo 3908-union flag | freeimagesli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7663" y="1221744"/>
            <a:ext cx="2242685" cy="1175914"/>
          </a:xfrm>
          <a:prstGeom prst="rect">
            <a:avLst/>
          </a:prstGeom>
        </p:spPr>
      </p:pic>
      <p:pic>
        <p:nvPicPr>
          <p:cNvPr id="4" name="Picture 3" descr="File:Flag of the United States (1912-1959).svg - Wikiqu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4493" y="1221744"/>
            <a:ext cx="2194558" cy="1155572"/>
          </a:xfrm>
          <a:prstGeom prst="rect">
            <a:avLst/>
          </a:prstGeom>
        </p:spPr>
      </p:pic>
    </p:spTree>
    <p:extLst>
      <p:ext uri="{BB962C8B-B14F-4D97-AF65-F5344CB8AC3E}">
        <p14:creationId xmlns:p14="http://schemas.microsoft.com/office/powerpoint/2010/main" val="2941803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360" y="0"/>
            <a:ext cx="9310255" cy="6832640"/>
          </a:xfrm>
          <a:prstGeom prst="rect">
            <a:avLst/>
          </a:prstGeom>
          <a:noFill/>
        </p:spPr>
        <p:txBody>
          <a:bodyPr wrap="square" rtlCol="0">
            <a:spAutoFit/>
          </a:bodyPr>
          <a:lstStyle/>
          <a:p>
            <a:r>
              <a:rPr lang="en-GB" sz="2000" b="1" i="1" dirty="0">
                <a:solidFill>
                  <a:srgbClr val="7030A0"/>
                </a:solidFill>
                <a:latin typeface="Comic Sans MS" panose="030F0702030302020204" pitchFamily="66" charset="0"/>
              </a:rPr>
              <a:t>Online </a:t>
            </a:r>
            <a:r>
              <a:rPr lang="en-GB" sz="2000" b="1" i="1" dirty="0" smtClean="0">
                <a:solidFill>
                  <a:srgbClr val="7030A0"/>
                </a:solidFill>
                <a:latin typeface="Comic Sans MS" panose="030F0702030302020204" pitchFamily="66" charset="0"/>
              </a:rPr>
              <a:t>Lesson </a:t>
            </a:r>
            <a:r>
              <a:rPr lang="en-GB" sz="2000" b="1" i="1" dirty="0">
                <a:solidFill>
                  <a:srgbClr val="7030A0"/>
                </a:solidFill>
                <a:latin typeface="Comic Sans MS" panose="030F0702030302020204" pitchFamily="66" charset="0"/>
              </a:rPr>
              <a:t>– </a:t>
            </a:r>
            <a:r>
              <a:rPr lang="en-GB" sz="2000" b="1" i="1" dirty="0" smtClean="0">
                <a:solidFill>
                  <a:srgbClr val="7030A0"/>
                </a:solidFill>
                <a:latin typeface="Comic Sans MS" panose="030F0702030302020204" pitchFamily="66" charset="0"/>
              </a:rPr>
              <a:t>Wednesday February 2021 </a:t>
            </a:r>
            <a:r>
              <a:rPr lang="en-GB" sz="2000" b="1" i="1" smtClean="0">
                <a:solidFill>
                  <a:srgbClr val="7030A0"/>
                </a:solidFill>
                <a:latin typeface="Comic Sans MS" panose="030F0702030302020204" pitchFamily="66" charset="0"/>
              </a:rPr>
              <a:t>at 11:45</a:t>
            </a:r>
            <a:r>
              <a:rPr lang="en-GB" sz="2000" b="1" i="1" dirty="0">
                <a:solidFill>
                  <a:srgbClr val="7030A0"/>
                </a:solidFill>
                <a:latin typeface="Comic Sans MS" panose="030F0702030302020204" pitchFamily="66" charset="0"/>
              </a:rPr>
              <a:t/>
            </a:r>
            <a:br>
              <a:rPr lang="en-GB" sz="2000" b="1" i="1" dirty="0">
                <a:solidFill>
                  <a:srgbClr val="7030A0"/>
                </a:solidFill>
                <a:latin typeface="Comic Sans MS" panose="030F0702030302020204" pitchFamily="66" charset="0"/>
              </a:rPr>
            </a:br>
            <a:endParaRPr lang="en-GB" sz="2000" b="1" dirty="0" smtClean="0">
              <a:solidFill>
                <a:srgbClr val="FF0000"/>
              </a:solidFill>
              <a:latin typeface="Comic Sans MS" panose="030F0702030302020204" pitchFamily="66" charset="0"/>
            </a:endParaRPr>
          </a:p>
          <a:p>
            <a:r>
              <a:rPr lang="en-GB" sz="4400" b="1" dirty="0" smtClean="0">
                <a:solidFill>
                  <a:srgbClr val="FF0000"/>
                </a:solidFill>
                <a:latin typeface="Comic Sans MS" panose="030F0702030302020204" pitchFamily="66" charset="0"/>
              </a:rPr>
              <a:t>FRENCH</a:t>
            </a:r>
            <a:endParaRPr lang="en-GB" sz="4400" b="1" dirty="0">
              <a:solidFill>
                <a:srgbClr val="FF0000"/>
              </a:solidFill>
              <a:latin typeface="Comic Sans MS" panose="030F0702030302020204" pitchFamily="66" charset="0"/>
            </a:endParaRPr>
          </a:p>
          <a:p>
            <a:endParaRPr lang="en-GB" sz="3200" dirty="0">
              <a:latin typeface="Comic Sans MS" panose="030F0702030302020204" pitchFamily="66" charset="0"/>
            </a:endParaRPr>
          </a:p>
          <a:p>
            <a:r>
              <a:rPr lang="en-GB" sz="1600" b="1" u="sng" dirty="0" smtClean="0">
                <a:latin typeface="Comic Sans MS" panose="030F0702030302020204" pitchFamily="66" charset="0"/>
              </a:rPr>
              <a:t>REVISION WEEK </a:t>
            </a:r>
            <a:endParaRPr lang="en-GB" sz="1600" b="1" u="sng" dirty="0">
              <a:latin typeface="Comic Sans MS" panose="030F0702030302020204" pitchFamily="66" charset="0"/>
            </a:endParaRPr>
          </a:p>
          <a:p>
            <a:pPr fontAlgn="base"/>
            <a:r>
              <a:rPr lang="en-GB" b="1" dirty="0" smtClean="0">
                <a:latin typeface="Comic Sans MS" panose="030F0702030302020204" pitchFamily="66" charset="0"/>
              </a:rPr>
              <a:t>Here are the links to Madame Gordon’s lessons:</a:t>
            </a:r>
          </a:p>
          <a:p>
            <a:pPr fontAlgn="base"/>
            <a:r>
              <a:rPr lang="en-GB" b="1" dirty="0">
                <a:latin typeface="Comic Sans MS" panose="030F0702030302020204" pitchFamily="66" charset="0"/>
              </a:rPr>
              <a:t>Please listen to these again and familiarise yourself with the phrases.  </a:t>
            </a:r>
          </a:p>
          <a:p>
            <a:pPr fontAlgn="base"/>
            <a:endParaRPr lang="en-GB" b="1" dirty="0" smtClean="0">
              <a:latin typeface="Comic Sans MS" panose="030F0702030302020204" pitchFamily="66" charset="0"/>
            </a:endParaRPr>
          </a:p>
          <a:p>
            <a:pPr fontAlgn="base"/>
            <a:r>
              <a:rPr lang="en-GB" b="1" dirty="0" smtClean="0">
                <a:latin typeface="Comic Sans MS" panose="030F0702030302020204" pitchFamily="66" charset="0"/>
              </a:rPr>
              <a:t>Lesson 1 - The weather</a:t>
            </a:r>
          </a:p>
          <a:p>
            <a:pPr fontAlgn="base"/>
            <a:r>
              <a:rPr lang="en-GB" b="1" dirty="0" smtClean="0">
                <a:latin typeface="Comic Sans MS" panose="030F0702030302020204" pitchFamily="66" charset="0"/>
                <a:hlinkClick r:id="rId2"/>
              </a:rPr>
              <a:t>https</a:t>
            </a:r>
            <a:r>
              <a:rPr lang="en-GB" b="1" dirty="0">
                <a:latin typeface="Comic Sans MS" panose="030F0702030302020204" pitchFamily="66" charset="0"/>
                <a:hlinkClick r:id="rId2"/>
              </a:rPr>
              <a:t>://</a:t>
            </a:r>
            <a:r>
              <a:rPr lang="en-GB" b="1" dirty="0" smtClean="0">
                <a:latin typeface="Comic Sans MS" panose="030F0702030302020204" pitchFamily="66" charset="0"/>
                <a:hlinkClick r:id="rId2"/>
              </a:rPr>
              <a:t>drive.google.com/file/d/1KWVIsVgqXXkUTmaGL4bQFNUj8Akb3vfW/view?usp=sharing</a:t>
            </a:r>
            <a:endParaRPr lang="en-GB" b="1" dirty="0" smtClean="0">
              <a:latin typeface="Comic Sans MS" panose="030F0702030302020204" pitchFamily="66" charset="0"/>
            </a:endParaRPr>
          </a:p>
          <a:p>
            <a:pPr fontAlgn="base"/>
            <a:endParaRPr lang="en-GB" b="1" dirty="0" smtClean="0">
              <a:latin typeface="Comic Sans MS" panose="030F0702030302020204" pitchFamily="66" charset="0"/>
            </a:endParaRPr>
          </a:p>
          <a:p>
            <a:pPr fontAlgn="base"/>
            <a:r>
              <a:rPr lang="en-GB" b="1" dirty="0" smtClean="0">
                <a:latin typeface="Comic Sans MS" panose="030F0702030302020204" pitchFamily="66" charset="0"/>
              </a:rPr>
              <a:t>Lesson 2 – Body Parts</a:t>
            </a:r>
          </a:p>
          <a:p>
            <a:pPr fontAlgn="base"/>
            <a:r>
              <a:rPr lang="en-GB" b="1" dirty="0">
                <a:latin typeface="Comic Sans MS" panose="030F0702030302020204" pitchFamily="66" charset="0"/>
                <a:hlinkClick r:id="rId3"/>
              </a:rPr>
              <a:t>https://</a:t>
            </a:r>
            <a:r>
              <a:rPr lang="en-GB" b="1" dirty="0" smtClean="0">
                <a:latin typeface="Comic Sans MS" panose="030F0702030302020204" pitchFamily="66" charset="0"/>
                <a:hlinkClick r:id="rId3"/>
              </a:rPr>
              <a:t>drive.google.com/file/d/1T3KK9zjy0k2eiZs70FjQRfGJxI6KfFjB/view?usp=sharing</a:t>
            </a:r>
            <a:endParaRPr lang="en-GB" b="1" dirty="0" smtClean="0">
              <a:latin typeface="Comic Sans MS" panose="030F0702030302020204" pitchFamily="66" charset="0"/>
            </a:endParaRPr>
          </a:p>
          <a:p>
            <a:pPr fontAlgn="base"/>
            <a:endParaRPr lang="en-GB" b="1" dirty="0">
              <a:latin typeface="Comic Sans MS" panose="030F0702030302020204" pitchFamily="66" charset="0"/>
            </a:endParaRPr>
          </a:p>
          <a:p>
            <a:pPr fontAlgn="base"/>
            <a:r>
              <a:rPr lang="en-GB" b="1" dirty="0" smtClean="0">
                <a:latin typeface="Comic Sans MS" panose="030F0702030302020204" pitchFamily="66" charset="0"/>
              </a:rPr>
              <a:t>Lesson 3 - Animals</a:t>
            </a:r>
          </a:p>
          <a:p>
            <a:pPr fontAlgn="base"/>
            <a:r>
              <a:rPr lang="en-GB" b="1" dirty="0" smtClean="0">
                <a:latin typeface="Comic Sans MS" panose="030F0702030302020204" pitchFamily="66" charset="0"/>
                <a:hlinkClick r:id="rId4"/>
              </a:rPr>
              <a:t>https://www.loom.com/share/749bf13b32e74c63ac9fc8e3c61a88b1</a:t>
            </a:r>
            <a:endParaRPr lang="en-GB" b="1" dirty="0" smtClean="0">
              <a:latin typeface="Comic Sans MS" panose="030F0702030302020204" pitchFamily="66" charset="0"/>
            </a:endParaRPr>
          </a:p>
          <a:p>
            <a:pPr fontAlgn="base"/>
            <a:endParaRPr lang="en-GB" b="1" dirty="0">
              <a:latin typeface="Comic Sans MS" panose="030F0702030302020204" pitchFamily="66" charset="0"/>
            </a:endParaRPr>
          </a:p>
          <a:p>
            <a:endParaRPr lang="en-GB" dirty="0" smtClean="0"/>
          </a:p>
          <a:p>
            <a:r>
              <a:rPr lang="en-GB" b="1" dirty="0" smtClean="0">
                <a:latin typeface="Comic Sans MS" panose="030F0702030302020204" pitchFamily="66" charset="0"/>
              </a:rPr>
              <a:t>Please find your French activity sheets in Assignments.</a:t>
            </a:r>
            <a:endParaRPr lang="en-GB" b="1" dirty="0">
              <a:latin typeface="Comic Sans MS" panose="030F0702030302020204" pitchFamily="66" charset="0"/>
            </a:endParaRPr>
          </a:p>
          <a:p>
            <a:endParaRPr lang="en-GB" dirty="0" smtClean="0"/>
          </a:p>
        </p:txBody>
      </p:sp>
      <p:pic>
        <p:nvPicPr>
          <p:cNvPr id="3" name="Picture 2" descr="Flag of France, Undated | The famed &quot;French Tricolor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3751" y="193964"/>
            <a:ext cx="3181872" cy="2516910"/>
          </a:xfrm>
          <a:prstGeom prst="rect">
            <a:avLst/>
          </a:prstGeom>
        </p:spPr>
      </p:pic>
    </p:spTree>
    <p:extLst>
      <p:ext uri="{BB962C8B-B14F-4D97-AF65-F5344CB8AC3E}">
        <p14:creationId xmlns:p14="http://schemas.microsoft.com/office/powerpoint/2010/main" val="210897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FIRST MINISTER’S READING CHALLENGE</a:t>
            </a:r>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445508525"/>
              </p:ext>
            </p:extLst>
          </p:nvPr>
        </p:nvGraphicFramePr>
        <p:xfrm>
          <a:off x="4708525" y="2033588"/>
          <a:ext cx="2774950" cy="3937000"/>
        </p:xfrm>
        <a:graphic>
          <a:graphicData uri="http://schemas.openxmlformats.org/presentationml/2006/ole">
            <mc:AlternateContent xmlns:mc="http://schemas.openxmlformats.org/markup-compatibility/2006">
              <mc:Choice xmlns:v="urn:schemas-microsoft-com:vml" Requires="v">
                <p:oleObj spid="_x0000_s5175" name="Presentation" r:id="rId3" imgW="2774880" imgH="3936960" progId="PowerPoint.Show.12">
                  <p:embed/>
                </p:oleObj>
              </mc:Choice>
              <mc:Fallback>
                <p:oleObj name="Presentation" r:id="rId3" imgW="2774880" imgH="3936960" progId="PowerPoint.Show.12">
                  <p:embed/>
                  <p:pic>
                    <p:nvPicPr>
                      <p:cNvPr id="0" name=""/>
                      <p:cNvPicPr/>
                      <p:nvPr/>
                    </p:nvPicPr>
                    <p:blipFill>
                      <a:blip r:embed="rId4"/>
                      <a:stretch>
                        <a:fillRect/>
                      </a:stretch>
                    </p:blipFill>
                    <p:spPr>
                      <a:xfrm>
                        <a:off x="4708525" y="2033588"/>
                        <a:ext cx="2774950" cy="3937000"/>
                      </a:xfrm>
                      <a:prstGeom prst="rect">
                        <a:avLst/>
                      </a:prstGeom>
                    </p:spPr>
                  </p:pic>
                </p:oleObj>
              </mc:Fallback>
            </mc:AlternateContent>
          </a:graphicData>
        </a:graphic>
      </p:graphicFrame>
      <p:sp>
        <p:nvSpPr>
          <p:cNvPr id="3" name="TextBox 2"/>
          <p:cNvSpPr txBox="1"/>
          <p:nvPr/>
        </p:nvSpPr>
        <p:spPr>
          <a:xfrm>
            <a:off x="7915564" y="3078758"/>
            <a:ext cx="3529171" cy="923330"/>
          </a:xfrm>
          <a:prstGeom prst="rect">
            <a:avLst/>
          </a:prstGeom>
          <a:noFill/>
        </p:spPr>
        <p:txBody>
          <a:bodyPr wrap="none" rtlCol="0">
            <a:spAutoFit/>
          </a:bodyPr>
          <a:lstStyle/>
          <a:p>
            <a:r>
              <a:rPr lang="en-GB" dirty="0" smtClean="0"/>
              <a:t>Click on this page.</a:t>
            </a:r>
          </a:p>
          <a:p>
            <a:endParaRPr lang="en-GB" dirty="0"/>
          </a:p>
          <a:p>
            <a:r>
              <a:rPr lang="en-GB" dirty="0" smtClean="0"/>
              <a:t>Remember to fill out your passport.</a:t>
            </a:r>
            <a:endParaRPr lang="en-GB" dirty="0"/>
          </a:p>
        </p:txBody>
      </p:sp>
    </p:spTree>
    <p:extLst>
      <p:ext uri="{BB962C8B-B14F-4D97-AF65-F5344CB8AC3E}">
        <p14:creationId xmlns:p14="http://schemas.microsoft.com/office/powerpoint/2010/main" val="309105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yal Zoological Society of Scotland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11" y="821519"/>
            <a:ext cx="6002153" cy="2355845"/>
          </a:xfrm>
          <a:prstGeom prst="rect">
            <a:avLst/>
          </a:prstGeom>
        </p:spPr>
      </p:pic>
      <p:sp>
        <p:nvSpPr>
          <p:cNvPr id="3" name="TextBox 2"/>
          <p:cNvSpPr txBox="1"/>
          <p:nvPr/>
        </p:nvSpPr>
        <p:spPr>
          <a:xfrm>
            <a:off x="885525" y="3330341"/>
            <a:ext cx="9292122" cy="3693319"/>
          </a:xfrm>
          <a:prstGeom prst="rect">
            <a:avLst/>
          </a:prstGeom>
          <a:noFill/>
        </p:spPr>
        <p:txBody>
          <a:bodyPr wrap="square" rtlCol="0">
            <a:spAutoFit/>
          </a:bodyPr>
          <a:lstStyle/>
          <a:p>
            <a:r>
              <a:rPr lang="en-GB" dirty="0" smtClean="0"/>
              <a:t>Remember </a:t>
            </a:r>
            <a:r>
              <a:rPr lang="en-GB" dirty="0" err="1" smtClean="0"/>
              <a:t>Sandie</a:t>
            </a:r>
            <a:r>
              <a:rPr lang="en-GB" dirty="0" smtClean="0"/>
              <a:t>, the lady who delivered our ‘Beyond the Panda’ Lessons?</a:t>
            </a:r>
          </a:p>
          <a:p>
            <a:endParaRPr lang="en-GB" dirty="0"/>
          </a:p>
          <a:p>
            <a:r>
              <a:rPr lang="en-GB" dirty="0" smtClean="0"/>
              <a:t>She has offered us some follow on lessons.  The first lesson is this Wednesday and it is all about ‘Animal Classification’.  </a:t>
            </a:r>
          </a:p>
          <a:p>
            <a:endParaRPr lang="en-GB" dirty="0"/>
          </a:p>
          <a:p>
            <a:r>
              <a:rPr lang="en-GB" b="1" dirty="0"/>
              <a:t>Sorting animals</a:t>
            </a:r>
            <a:r>
              <a:rPr lang="en-GB" dirty="0"/>
              <a:t> - Simple classification of animals by body covering, breathing and having babies. Looking at the literal translations for some Mandarin words for mammal, bird, reptile, amphibian and fish to help understanding. </a:t>
            </a:r>
            <a:endParaRPr lang="en-GB" dirty="0" smtClean="0"/>
          </a:p>
          <a:p>
            <a:endParaRPr lang="en-GB" dirty="0"/>
          </a:p>
          <a:p>
            <a:pPr fontAlgn="base"/>
            <a:r>
              <a:rPr lang="en-GB" dirty="0"/>
              <a:t>Microsoft Teams meeting</a:t>
            </a:r>
          </a:p>
          <a:p>
            <a:pPr fontAlgn="base"/>
            <a:r>
              <a:rPr lang="en-GB" b="1" dirty="0"/>
              <a:t>Join on your computer or mobile app</a:t>
            </a:r>
          </a:p>
          <a:p>
            <a:pPr fontAlgn="base"/>
            <a:r>
              <a:rPr lang="en-GB" u="sng" dirty="0">
                <a:hlinkClick r:id="rId3"/>
              </a:rPr>
              <a:t>Click here to join the meeting</a:t>
            </a:r>
            <a:endParaRPr lang="en-GB" dirty="0"/>
          </a:p>
          <a:p>
            <a:r>
              <a:rPr lang="en-GB" dirty="0"/>
              <a:t> </a:t>
            </a:r>
          </a:p>
        </p:txBody>
      </p:sp>
      <p:sp>
        <p:nvSpPr>
          <p:cNvPr id="4" name="Rectangle 3"/>
          <p:cNvSpPr/>
          <p:nvPr/>
        </p:nvSpPr>
        <p:spPr>
          <a:xfrm>
            <a:off x="632059" y="358492"/>
            <a:ext cx="8502316" cy="646331"/>
          </a:xfrm>
          <a:prstGeom prst="rect">
            <a:avLst/>
          </a:prstGeom>
        </p:spPr>
        <p:txBody>
          <a:bodyPr wrap="square">
            <a:spAutoFit/>
          </a:bodyPr>
          <a:lstStyle/>
          <a:p>
            <a:r>
              <a:rPr lang="en-GB" b="1" i="1" dirty="0">
                <a:solidFill>
                  <a:srgbClr val="7030A0"/>
                </a:solidFill>
                <a:latin typeface="Comic Sans MS" panose="030F0702030302020204" pitchFamily="66" charset="0"/>
              </a:rPr>
              <a:t>Online </a:t>
            </a:r>
            <a:r>
              <a:rPr lang="en-GB" b="1" i="1" dirty="0" smtClean="0">
                <a:solidFill>
                  <a:srgbClr val="7030A0"/>
                </a:solidFill>
                <a:latin typeface="Comic Sans MS" panose="030F0702030302020204" pitchFamily="66" charset="0"/>
              </a:rPr>
              <a:t>Lesson – Wednesday 3rd </a:t>
            </a:r>
            <a:r>
              <a:rPr lang="en-GB" b="1" i="1" dirty="0">
                <a:solidFill>
                  <a:srgbClr val="7030A0"/>
                </a:solidFill>
                <a:latin typeface="Comic Sans MS" panose="030F0702030302020204" pitchFamily="66" charset="0"/>
              </a:rPr>
              <a:t>February </a:t>
            </a:r>
            <a:r>
              <a:rPr lang="en-GB" b="1" i="1" dirty="0" smtClean="0">
                <a:solidFill>
                  <a:srgbClr val="7030A0"/>
                </a:solidFill>
                <a:latin typeface="Comic Sans MS" panose="030F0702030302020204" pitchFamily="66" charset="0"/>
              </a:rPr>
              <a:t>2021 at 10:00 </a:t>
            </a:r>
            <a:r>
              <a:rPr lang="en-GB" b="1" i="1" dirty="0">
                <a:solidFill>
                  <a:srgbClr val="7030A0"/>
                </a:solidFill>
                <a:latin typeface="Comic Sans MS" panose="030F0702030302020204" pitchFamily="66" charset="0"/>
              </a:rPr>
              <a:t>- 10:45</a:t>
            </a:r>
            <a:br>
              <a:rPr lang="en-GB" b="1" i="1" dirty="0">
                <a:solidFill>
                  <a:srgbClr val="7030A0"/>
                </a:solidFill>
                <a:latin typeface="Comic Sans MS" panose="030F0702030302020204" pitchFamily="66" charset="0"/>
              </a:rPr>
            </a:br>
            <a:endParaRPr lang="en-GB" b="1" i="1"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1525941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1215CD17B52047BFFC96820279097E" ma:contentTypeVersion="7" ma:contentTypeDescription="Create a new document." ma:contentTypeScope="" ma:versionID="d144fa6156ebc4effbe6280917d5f355">
  <xsd:schema xmlns:xsd="http://www.w3.org/2001/XMLSchema" xmlns:xs="http://www.w3.org/2001/XMLSchema" xmlns:p="http://schemas.microsoft.com/office/2006/metadata/properties" xmlns:ns2="e4988da5-66e0-4896-b4a0-e2243135dd89" targetNamespace="http://schemas.microsoft.com/office/2006/metadata/properties" ma:root="true" ma:fieldsID="8111e9333a0419b34ebe6a4e5cf56b31" ns2:_="">
    <xsd:import namespace="e4988da5-66e0-4896-b4a0-e2243135dd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88da5-66e0-4896-b4a0-e2243135dd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C08275-5A1C-4577-B482-B5574F575E92}">
  <ds:schemaRefs>
    <ds:schemaRef ds:uri="http://schemas.microsoft.com/sharepoint/v3/contenttype/forms"/>
  </ds:schemaRefs>
</ds:datastoreItem>
</file>

<file path=customXml/itemProps2.xml><?xml version="1.0" encoding="utf-8"?>
<ds:datastoreItem xmlns:ds="http://schemas.openxmlformats.org/officeDocument/2006/customXml" ds:itemID="{A4CBDECC-387F-491D-9B56-0A892929491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4988da5-66e0-4896-b4a0-e2243135dd89"/>
    <ds:schemaRef ds:uri="http://www.w3.org/XML/1998/namespace"/>
    <ds:schemaRef ds:uri="http://purl.org/dc/dcmitype/"/>
  </ds:schemaRefs>
</ds:datastoreItem>
</file>

<file path=customXml/itemProps3.xml><?xml version="1.0" encoding="utf-8"?>
<ds:datastoreItem xmlns:ds="http://schemas.openxmlformats.org/officeDocument/2006/customXml" ds:itemID="{2DA6E795-F1BE-4AC2-8DDD-A8D3D7CFD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88da5-66e0-4896-b4a0-e2243135d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2478</TotalTime>
  <Words>1405</Words>
  <Application>Microsoft Office PowerPoint</Application>
  <PresentationFormat>Widescreen</PresentationFormat>
  <Paragraphs>298</Paragraphs>
  <Slides>21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1" baseType="lpstr">
      <vt:lpstr>Arial</vt:lpstr>
      <vt:lpstr>Calibri</vt:lpstr>
      <vt:lpstr>Calibri Light</vt:lpstr>
      <vt:lpstr>Comic Sans MS</vt:lpstr>
      <vt:lpstr>open-sans</vt:lpstr>
      <vt:lpstr>Symbol</vt:lpstr>
      <vt:lpstr>Times New Roman</vt:lpstr>
      <vt:lpstr>Office Theme</vt:lpstr>
      <vt:lpstr>Document</vt:lpstr>
      <vt:lpstr>Presentation</vt:lpstr>
      <vt:lpstr>     Linlithgow Bridge Primary School    P5 REMOTE LEARNING  WEEKLY DIARY   w/c 1st February 2021   </vt:lpstr>
      <vt:lpstr>PowerPoint Presentation</vt:lpstr>
      <vt:lpstr>         ONLINE LESSONS  for week commencing 1st February 2021  Monday         1st February           Check - in                                                    09:30 Monday         1st February           HWB                                                      11:00                 Tuesday        2nd February           Numeracy                                                    11:00                  Wednesday   3rd February           Animal Classification                                    10:00                                                     (by Sandie Robb of RZSS)  Wednesday   3rd February           FRENCH                                                       11:45             Thursday       4th February           Numeracy                                                    11:00                                                                                             Friday           5th February           Spelling Test and Reflections                                                                           Syllables                                                     09:30                                                     Phonemes                                                    10:00                                                        </vt:lpstr>
      <vt:lpstr>GRAMMAR AND PUNCTUATION  </vt:lpstr>
      <vt:lpstr> </vt:lpstr>
      <vt:lpstr>PowerPoint Presentation</vt:lpstr>
      <vt:lpstr>PowerPoint Presentation</vt:lpstr>
      <vt:lpstr>FIRST MINISTER’S READING CHALLENGE</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 weekly diary  week commencing 11.01.21</dc:title>
  <dc:creator>Mrs Peters</dc:creator>
  <cp:lastModifiedBy>Mrs Peters</cp:lastModifiedBy>
  <cp:revision>172</cp:revision>
  <cp:lastPrinted>2021-01-27T10:28:35Z</cp:lastPrinted>
  <dcterms:created xsi:type="dcterms:W3CDTF">2021-01-08T18:04:58Z</dcterms:created>
  <dcterms:modified xsi:type="dcterms:W3CDTF">2021-01-31T16:42:27Z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0x010100F11215CD17B52047BFFC96820279097E</vt:lpwstr>
  </property>
</Properties>
</file>