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6"/>
  </p:notesMasterIdLst>
  <p:sldIdLst>
    <p:sldId id="290" r:id="rId5"/>
    <p:sldId id="303" r:id="rId6"/>
    <p:sldId id="281" r:id="rId7"/>
    <p:sldId id="302" r:id="rId8"/>
    <p:sldId id="261" r:id="rId9"/>
    <p:sldId id="260" r:id="rId10"/>
    <p:sldId id="305" r:id="rId11"/>
    <p:sldId id="304" r:id="rId12"/>
    <p:sldId id="270" r:id="rId13"/>
    <p:sldId id="272" r:id="rId14"/>
    <p:sldId id="288" r:id="rId15"/>
    <p:sldId id="271" r:id="rId16"/>
    <p:sldId id="286" r:id="rId17"/>
    <p:sldId id="291" r:id="rId18"/>
    <p:sldId id="306" r:id="rId19"/>
    <p:sldId id="292" r:id="rId20"/>
    <p:sldId id="279" r:id="rId21"/>
    <p:sldId id="297" r:id="rId22"/>
    <p:sldId id="300" r:id="rId23"/>
    <p:sldId id="301"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FB"/>
    <a:srgbClr val="90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1D5D4-F55C-42E5-B62E-2FA7CE88CAAB}" v="3" dt="2021-01-19T14:04:37.861"/>
    <p1510:client id="{7A12E5D5-083E-4849-AC72-897406BDB6A6}" v="19" dt="2021-01-13T08:30:30.578"/>
    <p1510:client id="{7D77B647-A356-4729-94F2-C28C774B745C}" v="297" dt="2021-01-13T08:16: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eters" userId="S::wljane.peters@glow.sch.uk::8483e8a8-2af4-4994-9b28-b301c9ce7e9c" providerId="AD" clId="Web-{7A12E5D5-083E-4849-AC72-897406BDB6A6}"/>
    <pc:docChg chg="modSld">
      <pc:chgData name="Mrs Peters" userId="S::wljane.peters@glow.sch.uk::8483e8a8-2af4-4994-9b28-b301c9ce7e9c" providerId="AD" clId="Web-{7A12E5D5-083E-4849-AC72-897406BDB6A6}" dt="2021-01-13T08:30:30.172" v="8" actId="20577"/>
      <pc:docMkLst>
        <pc:docMk/>
      </pc:docMkLst>
      <pc:sldChg chg="modSp">
        <pc:chgData name="Mrs Peters" userId="S::wljane.peters@glow.sch.uk::8483e8a8-2af4-4994-9b28-b301c9ce7e9c" providerId="AD" clId="Web-{7A12E5D5-083E-4849-AC72-897406BDB6A6}" dt="2021-01-13T08:30:30.172" v="8" actId="20577"/>
        <pc:sldMkLst>
          <pc:docMk/>
          <pc:sldMk cId="1532722742" sldId="259"/>
        </pc:sldMkLst>
        <pc:spChg chg="mod">
          <ac:chgData name="Mrs Peters" userId="S::wljane.peters@glow.sch.uk::8483e8a8-2af4-4994-9b28-b301c9ce7e9c" providerId="AD" clId="Web-{7A12E5D5-083E-4849-AC72-897406BDB6A6}" dt="2021-01-13T08:30:30.172" v="8" actId="20577"/>
          <ac:spMkLst>
            <pc:docMk/>
            <pc:sldMk cId="1532722742" sldId="259"/>
            <ac:spMk id="3" creationId="{00000000-0000-0000-0000-000000000000}"/>
          </ac:spMkLst>
        </pc:spChg>
      </pc:sldChg>
    </pc:docChg>
  </pc:docChgLst>
  <pc:docChgLst>
    <pc:chgData name="Eloise Levey" userId="S::wlelevey@glow.sch.uk::afb5cf3b-b5b4-458b-8f4d-6494b522e025" providerId="AD" clId="Web-{13F1D5D4-F55C-42E5-B62E-2FA7CE88CAAB}"/>
    <pc:docChg chg="modSld">
      <pc:chgData name="Eloise Levey" userId="S::wlelevey@glow.sch.uk::afb5cf3b-b5b4-458b-8f4d-6494b522e025" providerId="AD" clId="Web-{13F1D5D4-F55C-42E5-B62E-2FA7CE88CAAB}" dt="2021-01-19T14:04:37.861" v="2" actId="1076"/>
      <pc:docMkLst>
        <pc:docMk/>
      </pc:docMkLst>
      <pc:sldChg chg="modSp">
        <pc:chgData name="Eloise Levey" userId="S::wlelevey@glow.sch.uk::afb5cf3b-b5b4-458b-8f4d-6494b522e025" providerId="AD" clId="Web-{13F1D5D4-F55C-42E5-B62E-2FA7CE88CAAB}" dt="2021-01-19T14:04:37.861" v="2" actId="1076"/>
        <pc:sldMkLst>
          <pc:docMk/>
          <pc:sldMk cId="4181148923" sldId="270"/>
        </pc:sldMkLst>
        <pc:spChg chg="mod">
          <ac:chgData name="Eloise Levey" userId="S::wlelevey@glow.sch.uk::afb5cf3b-b5b4-458b-8f4d-6494b522e025" providerId="AD" clId="Web-{13F1D5D4-F55C-42E5-B62E-2FA7CE88CAAB}" dt="2021-01-19T14:04:37.861" v="2" actId="1076"/>
          <ac:spMkLst>
            <pc:docMk/>
            <pc:sldMk cId="4181148923" sldId="270"/>
            <ac:spMk id="2" creationId="{00000000-0000-0000-0000-000000000000}"/>
          </ac:spMkLst>
        </pc:spChg>
      </pc:sldChg>
    </pc:docChg>
  </pc:docChgLst>
  <pc:docChgLst>
    <pc:chgData name="Mrs Peters" userId="S::wljane.peters@glow.sch.uk::8483e8a8-2af4-4994-9b28-b301c9ce7e9c" providerId="AD" clId="Web-{7D77B647-A356-4729-94F2-C28C774B745C}"/>
    <pc:docChg chg="modSld">
      <pc:chgData name="Mrs Peters" userId="S::wljane.peters@glow.sch.uk::8483e8a8-2af4-4994-9b28-b301c9ce7e9c" providerId="AD" clId="Web-{7D77B647-A356-4729-94F2-C28C774B745C}" dt="2021-01-13T08:16:39.573" v="149" actId="20577"/>
      <pc:docMkLst>
        <pc:docMk/>
      </pc:docMkLst>
      <pc:sldChg chg="modSp">
        <pc:chgData name="Mrs Peters" userId="S::wljane.peters@glow.sch.uk::8483e8a8-2af4-4994-9b28-b301c9ce7e9c" providerId="AD" clId="Web-{7D77B647-A356-4729-94F2-C28C774B745C}" dt="2021-01-13T08:16:39.573" v="149" actId="20577"/>
        <pc:sldMkLst>
          <pc:docMk/>
          <pc:sldMk cId="2016835503" sldId="282"/>
        </pc:sldMkLst>
        <pc:spChg chg="mod">
          <ac:chgData name="Mrs Peters" userId="S::wljane.peters@glow.sch.uk::8483e8a8-2af4-4994-9b28-b301c9ce7e9c" providerId="AD" clId="Web-{7D77B647-A356-4729-94F2-C28C774B745C}" dt="2021-01-13T08:16:39.573" v="149" actId="20577"/>
          <ac:spMkLst>
            <pc:docMk/>
            <pc:sldMk cId="2016835503" sldId="28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AA0D5-3F2C-4549-AA10-C008141A7ADA}" type="datetimeFigureOut">
              <a:rPr lang="en-GB" smtClean="0"/>
              <a:t>24/01/2021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4988C-B490-48AA-8F3A-CF93C961E3C6}" type="slidenum">
              <a:rPr lang="en-GB" smtClean="0"/>
              <a:t>‹#›</a:t>
            </a:fld>
            <a:endParaRPr lang="en-GB"/>
          </a:p>
        </p:txBody>
      </p:sp>
    </p:spTree>
    <p:extLst>
      <p:ext uri="{BB962C8B-B14F-4D97-AF65-F5344CB8AC3E}">
        <p14:creationId xmlns:p14="http://schemas.microsoft.com/office/powerpoint/2010/main" val="33573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336352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0EA64-D806-43AC-9DF2-F8C432F32B4C}"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0227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9C37B-1D36-470B-8223-D6C91242EC14}"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0795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6F52A-A82B-47A2-A83A-8C4C91F2D59F}"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226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0A7B3-6521-4DCA-87E5-044747A908C1}"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209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6742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34690-1557-4C89-A502-4959FE7FAD70}"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88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0EA64-D806-43AC-9DF2-F8C432F32B4C}" type="datetimeFigureOut">
              <a:rPr lang="en-US" smtClean="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645991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037C31-9E7A-4F99-8774-A0E530DE1A42}" type="datetimeFigureOut">
              <a:rPr lang="en-US" smtClean="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896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283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5497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525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690466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loom.com/share/749bf13b32e74c63ac9fc8e3c61a88b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hiterosemaths.com/homelearning/year-5/week-12-measurement-perimeter-are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rs%20Bell's%20Challeng_files/Active-Fun-Challenge-2021.pdf" TargetMode="External"/><Relationship Id="rId2" Type="http://schemas.openxmlformats.org/officeDocument/2006/relationships/hyperlink" Target="https://twitter.com/WLPENetwork"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enhub.co.uk/daily-brain-warmer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ttps://www.youtube.com/channel/UCAxW1XT0iEJo0TYlRfn6rYQ"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ordsmyth.net/?level=2&amp;ent=Diction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5" y="3152604"/>
            <a:ext cx="7449045" cy="1729212"/>
          </a:xfrm>
        </p:spPr>
        <p:txBody>
          <a:bodyPr>
            <a:normAutofit fontScale="90000"/>
          </a:bodyPr>
          <a:lstStyle/>
          <a:p>
            <a:pPr algn="l"/>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000" dirty="0">
                <a:latin typeface="Comic Sans MS" panose="030F0702030302020204" pitchFamily="66" charset="0"/>
              </a:rPr>
              <a:t>Linlithgow Bridge Primary School  </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2200" dirty="0">
                <a:latin typeface="Comic Sans MS" panose="030F0702030302020204" pitchFamily="66" charset="0"/>
              </a:rPr>
              <a:t>P5 REMOTE LEARNING</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WEEKLY DIARY </a:t>
            </a:r>
            <a:br>
              <a:rPr lang="en-GB" sz="4400" dirty="0">
                <a:latin typeface="Comic Sans MS" panose="030F0702030302020204" pitchFamily="66" charset="0"/>
              </a:rPr>
            </a:br>
            <a:r>
              <a:rPr lang="en-GB" sz="4400" dirty="0">
                <a:latin typeface="Comic Sans MS" panose="030F0702030302020204" pitchFamily="66" charset="0"/>
              </a:rPr>
              <a:t> </a:t>
            </a:r>
            <a:r>
              <a:rPr lang="en-GB" sz="1600" dirty="0">
                <a:latin typeface="Comic Sans MS" panose="030F0702030302020204" pitchFamily="66" charset="0"/>
              </a:rPr>
              <a:t>w/c </a:t>
            </a:r>
            <a:r>
              <a:rPr lang="en-GB" sz="1600" dirty="0" smtClean="0">
                <a:latin typeface="Comic Sans MS" panose="030F0702030302020204" pitchFamily="66" charset="0"/>
              </a:rPr>
              <a:t>25</a:t>
            </a:r>
            <a:r>
              <a:rPr lang="en-GB" sz="1600" baseline="30000" dirty="0" smtClean="0">
                <a:latin typeface="Comic Sans MS" panose="030F0702030302020204" pitchFamily="66" charset="0"/>
              </a:rPr>
              <a:t>TH</a:t>
            </a:r>
            <a:r>
              <a:rPr lang="en-GB" sz="1600" dirty="0" smtClean="0">
                <a:latin typeface="Comic Sans MS" panose="030F0702030302020204" pitchFamily="66" charset="0"/>
              </a:rPr>
              <a:t>  </a:t>
            </a:r>
            <a:r>
              <a:rPr lang="en-GB" sz="1600" dirty="0">
                <a:latin typeface="Comic Sans MS" panose="030F0702030302020204" pitchFamily="66" charset="0"/>
              </a:rPr>
              <a:t>January 2021</a:t>
            </a:r>
            <a:br>
              <a:rPr lang="en-GB" sz="1600" dirty="0">
                <a:latin typeface="Comic Sans MS" panose="030F0702030302020204" pitchFamily="66" charset="0"/>
              </a:rPr>
            </a:br>
            <a:r>
              <a:rPr lang="en-GB" sz="4400" dirty="0"/>
              <a:t/>
            </a:r>
            <a:br>
              <a:rPr lang="en-GB" sz="4400" dirty="0"/>
            </a:br>
            <a:r>
              <a:rPr lang="en-GB" sz="4400" dirty="0"/>
              <a:t> </a:t>
            </a:r>
          </a:p>
        </p:txBody>
      </p:sp>
      <p:sp>
        <p:nvSpPr>
          <p:cNvPr id="3" name="Subtitle 2"/>
          <p:cNvSpPr>
            <a:spLocks noGrp="1"/>
          </p:cNvSpPr>
          <p:nvPr>
            <p:ph type="subTitle" idx="1"/>
          </p:nvPr>
        </p:nvSpPr>
        <p:spPr>
          <a:xfrm>
            <a:off x="2252662" y="4000501"/>
            <a:ext cx="6293238" cy="2857499"/>
          </a:xfrm>
        </p:spPr>
        <p:txBody>
          <a:bodyPr>
            <a:normAutofit/>
          </a:bodyPr>
          <a:lstStyle/>
          <a:p>
            <a:r>
              <a:rPr lang="en-GB" sz="2000" dirty="0">
                <a:solidFill>
                  <a:schemeClr val="bg1"/>
                </a:solidFill>
              </a:rPr>
              <a:t>                                          </a:t>
            </a:r>
            <a:endParaRPr lang="en-GB" sz="2400" dirty="0">
              <a:solidFill>
                <a:schemeClr val="bg1"/>
              </a:solidFill>
            </a:endParaRPr>
          </a:p>
          <a:p>
            <a:pPr algn="l"/>
            <a:r>
              <a:rPr lang="en-GB" sz="2400" b="1" dirty="0">
                <a:solidFill>
                  <a:schemeClr val="accent1">
                    <a:lumMod val="50000"/>
                  </a:schemeClr>
                </a:solidFill>
              </a:rPr>
              <a:t>                </a:t>
            </a:r>
          </a:p>
          <a:p>
            <a:pPr algn="l"/>
            <a:endParaRPr lang="en-GB" b="1" i="1" dirty="0">
              <a:solidFill>
                <a:schemeClr val="accent1">
                  <a:lumMod val="50000"/>
                </a:schemeClr>
              </a:solidFill>
            </a:endParaRPr>
          </a:p>
          <a:p>
            <a:pPr algn="l"/>
            <a:r>
              <a:rPr lang="en-GB" sz="1800" b="1" i="1" dirty="0">
                <a:solidFill>
                  <a:srgbClr val="7030A0"/>
                </a:solidFill>
                <a:latin typeface="Comic Sans MS" panose="030F0702030302020204" pitchFamily="66" charset="0"/>
              </a:rPr>
              <a:t>TREASURE YESTERDAY</a:t>
            </a:r>
          </a:p>
          <a:p>
            <a:pPr algn="l"/>
            <a:r>
              <a:rPr lang="en-GB" sz="1800" b="1" i="1" dirty="0">
                <a:solidFill>
                  <a:srgbClr val="7030A0"/>
                </a:solidFill>
                <a:latin typeface="Comic Sans MS" panose="030F0702030302020204" pitchFamily="66" charset="0"/>
              </a:rPr>
              <a:t>        LIVE FOR TODAY</a:t>
            </a:r>
          </a:p>
          <a:p>
            <a:pPr algn="l"/>
            <a:r>
              <a:rPr lang="en-GB" sz="1800" b="1" i="1" dirty="0">
                <a:solidFill>
                  <a:srgbClr val="7030A0"/>
                </a:solidFill>
                <a:latin typeface="Comic Sans MS" panose="030F0702030302020204" pitchFamily="66" charset="0"/>
              </a:rPr>
              <a:t>                 DREAM OF TOMORROW</a:t>
            </a:r>
          </a:p>
        </p:txBody>
      </p:sp>
      <p:graphicFrame>
        <p:nvGraphicFramePr>
          <p:cNvPr id="7" name="Object 6"/>
          <p:cNvGraphicFramePr>
            <a:graphicFrameLocks noChangeAspect="1"/>
          </p:cNvGraphicFramePr>
          <p:nvPr>
            <p:extLst>
              <p:ext uri="{D42A27DB-BD31-4B8C-83A1-F6EECF244321}">
                <p14:modId xmlns:p14="http://schemas.microsoft.com/office/powerpoint/2010/main" val="230974438"/>
              </p:ext>
            </p:extLst>
          </p:nvPr>
        </p:nvGraphicFramePr>
        <p:xfrm>
          <a:off x="7061200" y="4881816"/>
          <a:ext cx="7741919" cy="3445604"/>
        </p:xfrm>
        <a:graphic>
          <a:graphicData uri="http://schemas.openxmlformats.org/presentationml/2006/ole">
            <mc:AlternateContent xmlns:mc="http://schemas.openxmlformats.org/markup-compatibility/2006">
              <mc:Choice xmlns:v="urn:schemas-microsoft-com:vml" Requires="v">
                <p:oleObj spid="_x0000_s6172" name="Document" r:id="rId4" imgW="8059425" imgH="3865355" progId="Word.Document.8">
                  <p:embed/>
                </p:oleObj>
              </mc:Choice>
              <mc:Fallback>
                <p:oleObj name="Document" r:id="rId4" imgW="8059425" imgH="3865355" progId="Word.Document.8">
                  <p:embed/>
                  <p:pic>
                    <p:nvPicPr>
                      <p:cNvPr id="7" name="Object 6"/>
                      <p:cNvPicPr/>
                      <p:nvPr/>
                    </p:nvPicPr>
                    <p:blipFill>
                      <a:blip r:embed="rId5"/>
                      <a:stretch>
                        <a:fillRect/>
                      </a:stretch>
                    </p:blipFill>
                    <p:spPr>
                      <a:xfrm>
                        <a:off x="7061200" y="4881816"/>
                        <a:ext cx="7741919" cy="3445604"/>
                      </a:xfrm>
                      <a:prstGeom prst="rect">
                        <a:avLst/>
                      </a:prstGeom>
                    </p:spPr>
                  </p:pic>
                </p:oleObj>
              </mc:Fallback>
            </mc:AlternateContent>
          </a:graphicData>
        </a:graphic>
      </p:graphicFrame>
    </p:spTree>
    <p:extLst>
      <p:ext uri="{BB962C8B-B14F-4D97-AF65-F5344CB8AC3E}">
        <p14:creationId xmlns:p14="http://schemas.microsoft.com/office/powerpoint/2010/main" val="220605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2197773"/>
              </p:ext>
            </p:extLst>
          </p:nvPr>
        </p:nvGraphicFramePr>
        <p:xfrm>
          <a:off x="629920" y="0"/>
          <a:ext cx="11308080" cy="7150608"/>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CORE WRITING TARGETS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These are your targets for all types of writing!</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Confidently and accurately use capital letters, full stops, commas, inverted commas, exclamation marks, question marks and/or apostrophes.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sentences of different lengths and complexity.</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challenging vocabulary for description and openers.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Ensure sentences are grammatically accurate, nouns, verbs and tenses agree.</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Accurately use paragraphs to separate ideas/events.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Proof read and edit writing accurately.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linked, legible handwriting to present work attractively using correct forms of layout.</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FIRST MINISTER’S READING CHALLENGE</a:t>
            </a: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45508525"/>
              </p:ext>
            </p:extLst>
          </p:nvPr>
        </p:nvGraphicFramePr>
        <p:xfrm>
          <a:off x="4708525" y="2033588"/>
          <a:ext cx="2774950" cy="3937000"/>
        </p:xfrm>
        <a:graphic>
          <a:graphicData uri="http://schemas.openxmlformats.org/presentationml/2006/ole">
            <mc:AlternateContent xmlns:mc="http://schemas.openxmlformats.org/markup-compatibility/2006">
              <mc:Choice xmlns:v="urn:schemas-microsoft-com:vml" Requires="v">
                <p:oleObj spid="_x0000_s5152" name="Presentation" r:id="rId3" imgW="2774880" imgH="3936960" progId="PowerPoint.Show.12">
                  <p:embed/>
                </p:oleObj>
              </mc:Choice>
              <mc:Fallback>
                <p:oleObj name="Presentation" r:id="rId3" imgW="2774880" imgH="3936960" progId="PowerPoint.Show.12">
                  <p:embed/>
                  <p:pic>
                    <p:nvPicPr>
                      <p:cNvPr id="0" name=""/>
                      <p:cNvPicPr/>
                      <p:nvPr/>
                    </p:nvPicPr>
                    <p:blipFill>
                      <a:blip r:embed="rId4"/>
                      <a:stretch>
                        <a:fillRect/>
                      </a:stretch>
                    </p:blipFill>
                    <p:spPr>
                      <a:xfrm>
                        <a:off x="4708525" y="2033588"/>
                        <a:ext cx="2774950" cy="3937000"/>
                      </a:xfrm>
                      <a:prstGeom prst="rect">
                        <a:avLst/>
                      </a:prstGeom>
                    </p:spPr>
                  </p:pic>
                </p:oleObj>
              </mc:Fallback>
            </mc:AlternateContent>
          </a:graphicData>
        </a:graphic>
      </p:graphicFrame>
      <p:sp>
        <p:nvSpPr>
          <p:cNvPr id="3" name="TextBox 2"/>
          <p:cNvSpPr txBox="1"/>
          <p:nvPr/>
        </p:nvSpPr>
        <p:spPr>
          <a:xfrm>
            <a:off x="7915564" y="3078758"/>
            <a:ext cx="3529171" cy="923330"/>
          </a:xfrm>
          <a:prstGeom prst="rect">
            <a:avLst/>
          </a:prstGeom>
          <a:noFill/>
        </p:spPr>
        <p:txBody>
          <a:bodyPr wrap="none" rtlCol="0">
            <a:spAutoFit/>
          </a:bodyPr>
          <a:lstStyle/>
          <a:p>
            <a:r>
              <a:rPr lang="en-GB" dirty="0" smtClean="0"/>
              <a:t>Click on this page.</a:t>
            </a:r>
          </a:p>
          <a:p>
            <a:endParaRPr lang="en-GB" dirty="0"/>
          </a:p>
          <a:p>
            <a:r>
              <a:rPr lang="en-GB" dirty="0" smtClean="0"/>
              <a:t>Remember to fill out your passport.</a:t>
            </a:r>
            <a:endParaRPr lang="en-GB" dirty="0"/>
          </a:p>
        </p:txBody>
      </p:sp>
    </p:spTree>
    <p:extLst>
      <p:ext uri="{BB962C8B-B14F-4D97-AF65-F5344CB8AC3E}">
        <p14:creationId xmlns:p14="http://schemas.microsoft.com/office/powerpoint/2010/main" val="309105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454" y="424872"/>
            <a:ext cx="9310255" cy="6001643"/>
          </a:xfrm>
          <a:prstGeom prst="rect">
            <a:avLst/>
          </a:prstGeom>
          <a:noFill/>
        </p:spPr>
        <p:txBody>
          <a:bodyPr wrap="square" rtlCol="0">
            <a:spAutoFit/>
          </a:bodyPr>
          <a:lstStyle/>
          <a:p>
            <a:r>
              <a:rPr lang="en-GB" sz="4400" b="1" dirty="0">
                <a:solidFill>
                  <a:srgbClr val="FF0000"/>
                </a:solidFill>
                <a:latin typeface="Comic Sans MS" panose="030F0702030302020204" pitchFamily="66" charset="0"/>
              </a:rPr>
              <a:t>FRENCH</a:t>
            </a:r>
          </a:p>
          <a:p>
            <a:endParaRPr lang="en-GB" sz="3200" dirty="0">
              <a:latin typeface="Comic Sans MS" panose="030F0702030302020204" pitchFamily="66" charset="0"/>
            </a:endParaRPr>
          </a:p>
          <a:p>
            <a:r>
              <a:rPr lang="en-GB" sz="3200" dirty="0">
                <a:latin typeface="Comic Sans MS" panose="030F0702030302020204" pitchFamily="66" charset="0"/>
              </a:rPr>
              <a:t>Here is Madame Gordon’s French Lesson. </a:t>
            </a:r>
          </a:p>
          <a:p>
            <a:endParaRPr lang="en-GB" sz="3200" dirty="0">
              <a:latin typeface="Comic Sans MS" panose="030F0702030302020204" pitchFamily="66" charset="0"/>
            </a:endParaRPr>
          </a:p>
          <a:p>
            <a:pPr fontAlgn="base"/>
            <a:endParaRPr lang="en-GB" sz="3200" b="1" dirty="0" smtClean="0">
              <a:latin typeface="Comic Sans MS" panose="030F0702030302020204" pitchFamily="66" charset="0"/>
            </a:endParaRPr>
          </a:p>
          <a:p>
            <a:pPr fontAlgn="base"/>
            <a:r>
              <a:rPr lang="en-GB" sz="3200" b="1" dirty="0" smtClean="0">
                <a:latin typeface="Comic Sans MS" panose="030F0702030302020204" pitchFamily="66" charset="0"/>
              </a:rPr>
              <a:t>This </a:t>
            </a:r>
            <a:r>
              <a:rPr lang="en-GB" sz="3200" b="1" dirty="0">
                <a:latin typeface="Comic Sans MS" panose="030F0702030302020204" pitchFamily="66" charset="0"/>
              </a:rPr>
              <a:t>week’s focus – </a:t>
            </a:r>
            <a:r>
              <a:rPr lang="en-GB" sz="3200" b="1" dirty="0" smtClean="0">
                <a:latin typeface="Comic Sans MS" panose="030F0702030302020204" pitchFamily="66" charset="0"/>
              </a:rPr>
              <a:t>Pets</a:t>
            </a:r>
            <a:endParaRPr lang="en-GB" sz="2000" b="1" dirty="0">
              <a:latin typeface="Comic Sans MS" panose="030F0702030302020204" pitchFamily="66" charset="0"/>
            </a:endParaRPr>
          </a:p>
          <a:p>
            <a:pPr fontAlgn="base"/>
            <a:endParaRPr lang="en-GB" b="1" dirty="0"/>
          </a:p>
          <a:p>
            <a:pPr fontAlgn="base"/>
            <a:r>
              <a:rPr lang="en-GB" b="1" dirty="0"/>
              <a:t> </a:t>
            </a:r>
            <a:endParaRPr lang="en-GB" sz="3200" dirty="0"/>
          </a:p>
          <a:p>
            <a:endParaRPr lang="en-GB" dirty="0"/>
          </a:p>
          <a:p>
            <a:r>
              <a:rPr lang="en-GB" dirty="0" smtClean="0">
                <a:hlinkClick r:id="rId2"/>
              </a:rPr>
              <a:t>https://www.loom.com/share/749bf13b32e74c63ac9fc8e3c61a88b1</a:t>
            </a:r>
            <a:endParaRPr lang="en-GB" dirty="0" smtClean="0"/>
          </a:p>
          <a:p>
            <a:endParaRPr lang="en-GB" dirty="0" smtClean="0"/>
          </a:p>
          <a:p>
            <a:endParaRPr lang="en-GB" dirty="0"/>
          </a:p>
          <a:p>
            <a:endParaRPr lang="en-GB" dirty="0" smtClean="0"/>
          </a:p>
          <a:p>
            <a:r>
              <a:rPr lang="en-GB" dirty="0" smtClean="0">
                <a:latin typeface="Comic Sans MS" panose="030F0702030302020204" pitchFamily="66" charset="0"/>
              </a:rPr>
              <a:t>Revision Lesson next week.  I will be delivering a lesson on Madame Gordon’s videos next week.  It will be revision of all her three videos.  The links are all in the Weekly Diaries.  </a:t>
            </a:r>
            <a:endParaRPr lang="en-GB" dirty="0">
              <a:latin typeface="Comic Sans MS" panose="030F0702030302020204" pitchFamily="66" charset="0"/>
            </a:endParaRPr>
          </a:p>
        </p:txBody>
      </p:sp>
      <p:pic>
        <p:nvPicPr>
          <p:cNvPr id="3" name="Picture 2" descr="Flag of France, Undated | The famed &quot;French Tricol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51" y="193964"/>
            <a:ext cx="3181872" cy="2516910"/>
          </a:xfrm>
          <a:prstGeom prst="rect">
            <a:avLst/>
          </a:prstGeom>
        </p:spPr>
      </p:pic>
    </p:spTree>
    <p:extLst>
      <p:ext uri="{BB962C8B-B14F-4D97-AF65-F5344CB8AC3E}">
        <p14:creationId xmlns:p14="http://schemas.microsoft.com/office/powerpoint/2010/main" val="21089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591127"/>
            <a:ext cx="10658765" cy="5355312"/>
          </a:xfrm>
          <a:prstGeom prst="rect">
            <a:avLst/>
          </a:prstGeom>
          <a:noFill/>
        </p:spPr>
        <p:txBody>
          <a:bodyPr wrap="square" rtlCol="0">
            <a:spAutoFit/>
          </a:bodyPr>
          <a:lstStyle/>
          <a:p>
            <a:r>
              <a:rPr lang="en-GB" sz="4000" dirty="0">
                <a:latin typeface="Comic Sans MS" panose="030F0702030302020204" pitchFamily="66" charset="0"/>
              </a:rPr>
              <a:t>NUMERACY TASKS</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Task 1 – watch the video below and complete the Area </a:t>
            </a:r>
            <a:r>
              <a:rPr lang="en-GB" sz="2000" smtClean="0">
                <a:latin typeface="Comic Sans MS" panose="030F0702030302020204" pitchFamily="66" charset="0"/>
              </a:rPr>
              <a:t>work </a:t>
            </a:r>
            <a:r>
              <a:rPr lang="en-GB" sz="2000" smtClean="0">
                <a:latin typeface="Comic Sans MS" panose="030F0702030302020204" pitchFamily="66" charset="0"/>
              </a:rPr>
              <a:t>sheets </a:t>
            </a:r>
            <a:r>
              <a:rPr lang="en-GB" sz="2000" dirty="0" smtClean="0">
                <a:latin typeface="Comic Sans MS" panose="030F0702030302020204" pitchFamily="66" charset="0"/>
              </a:rPr>
              <a:t>in Assignments.</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To deepen your understanding of Area please click on the link below.  It will take you </a:t>
            </a:r>
          </a:p>
          <a:p>
            <a:r>
              <a:rPr lang="en-GB" sz="2000" dirty="0" smtClean="0">
                <a:latin typeface="Comic Sans MS" panose="030F0702030302020204" pitchFamily="66" charset="0"/>
              </a:rPr>
              <a:t>To a page with four videos – please watch the one called, </a:t>
            </a:r>
            <a:r>
              <a:rPr lang="en-GB" sz="2000" dirty="0" smtClean="0">
                <a:solidFill>
                  <a:schemeClr val="accent1">
                    <a:lumMod val="75000"/>
                  </a:schemeClr>
                </a:solidFill>
                <a:latin typeface="Comic Sans MS" panose="030F0702030302020204" pitchFamily="66" charset="0"/>
              </a:rPr>
              <a:t>Area of Rectangles</a:t>
            </a:r>
            <a:r>
              <a:rPr lang="en-GB" sz="2000" dirty="0" smtClean="0">
                <a:latin typeface="Comic Sans MS" panose="030F0702030302020204" pitchFamily="66" charset="0"/>
              </a:rPr>
              <a:t>, the presenter will tell you to do the </a:t>
            </a:r>
            <a:r>
              <a:rPr lang="en-GB" sz="2000" dirty="0">
                <a:latin typeface="Comic Sans MS" panose="030F0702030302020204" pitchFamily="66" charset="0"/>
              </a:rPr>
              <a:t>w</a:t>
            </a:r>
            <a:r>
              <a:rPr lang="en-GB" sz="2000" dirty="0" smtClean="0">
                <a:latin typeface="Comic Sans MS" panose="030F0702030302020204" pitchFamily="66" charset="0"/>
              </a:rPr>
              <a:t>orksheets – please ignore this as I have my own </a:t>
            </a:r>
          </a:p>
          <a:p>
            <a:r>
              <a:rPr lang="en-GB" sz="2000" dirty="0">
                <a:latin typeface="Comic Sans MS" panose="030F0702030302020204" pitchFamily="66" charset="0"/>
              </a:rPr>
              <a:t>w</a:t>
            </a:r>
            <a:r>
              <a:rPr lang="en-GB" sz="2000" dirty="0" smtClean="0">
                <a:latin typeface="Comic Sans MS" panose="030F0702030302020204" pitchFamily="66" charset="0"/>
              </a:rPr>
              <a:t>orksheets for you.</a:t>
            </a:r>
          </a:p>
          <a:p>
            <a:endParaRPr lang="en-GB" sz="2000" dirty="0">
              <a:latin typeface="Comic Sans MS" panose="030F0702030302020204" pitchFamily="66" charset="0"/>
            </a:endParaRPr>
          </a:p>
          <a:p>
            <a:r>
              <a:rPr lang="en-GB" sz="3200" b="1" dirty="0" smtClean="0">
                <a:solidFill>
                  <a:schemeClr val="accent1">
                    <a:lumMod val="50000"/>
                  </a:schemeClr>
                </a:solidFill>
                <a:latin typeface="Comic Sans MS" panose="030F0702030302020204" pitchFamily="66" charset="0"/>
              </a:rPr>
              <a:t>AREA</a:t>
            </a:r>
            <a:endParaRPr lang="en-GB" sz="3200" b="1" dirty="0">
              <a:solidFill>
                <a:schemeClr val="accent1">
                  <a:lumMod val="50000"/>
                </a:schemeClr>
              </a:solidFill>
              <a:latin typeface="Comic Sans MS" panose="030F0702030302020204" pitchFamily="66" charset="0"/>
            </a:endParaRPr>
          </a:p>
          <a:p>
            <a:r>
              <a:rPr lang="en-GB" dirty="0"/>
              <a:t> </a:t>
            </a:r>
            <a:endParaRPr lang="en-GB" dirty="0" smtClean="0"/>
          </a:p>
          <a:p>
            <a:endParaRPr lang="en-GB" dirty="0"/>
          </a:p>
          <a:p>
            <a:r>
              <a:rPr lang="en-GB" dirty="0" smtClean="0">
                <a:hlinkClick r:id="rId2"/>
              </a:rPr>
              <a:t>https://whiterosemaths.com/homelearning/year-5/week-12-measurement-perimeter-area/</a:t>
            </a:r>
            <a:endParaRPr lang="en-GB" dirty="0"/>
          </a:p>
          <a:p>
            <a:endParaRPr lang="en-GB" dirty="0"/>
          </a:p>
          <a:p>
            <a:endParaRPr lang="en-GB" dirty="0"/>
          </a:p>
        </p:txBody>
      </p:sp>
    </p:spTree>
    <p:extLst>
      <p:ext uri="{BB962C8B-B14F-4D97-AF65-F5344CB8AC3E}">
        <p14:creationId xmlns:p14="http://schemas.microsoft.com/office/powerpoint/2010/main" val="177437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32" y="205571"/>
            <a:ext cx="11447549" cy="5355312"/>
          </a:xfrm>
          <a:prstGeom prst="rect">
            <a:avLst/>
          </a:prstGeom>
        </p:spPr>
        <p:txBody>
          <a:bodyPr wrap="square">
            <a:spAutoFit/>
          </a:bodyPr>
          <a:lstStyle/>
          <a:p>
            <a:r>
              <a:rPr lang="en-GB" sz="3200" b="1" i="1" dirty="0" smtClean="0">
                <a:solidFill>
                  <a:srgbClr val="7030A0"/>
                </a:solidFill>
                <a:latin typeface="Comic Sans MS" panose="030F0702030302020204" pitchFamily="66" charset="0"/>
              </a:rPr>
              <a:t>Online Lesson – Tuesday 26</a:t>
            </a:r>
            <a:r>
              <a:rPr lang="en-GB" sz="3200" b="1" i="1" baseline="30000" dirty="0" smtClean="0">
                <a:solidFill>
                  <a:srgbClr val="7030A0"/>
                </a:solidFill>
                <a:latin typeface="Comic Sans MS" panose="030F0702030302020204" pitchFamily="66" charset="0"/>
              </a:rPr>
              <a:t>th</a:t>
            </a:r>
            <a:r>
              <a:rPr lang="en-GB" sz="3200" b="1" i="1" dirty="0" smtClean="0">
                <a:solidFill>
                  <a:srgbClr val="7030A0"/>
                </a:solidFill>
                <a:latin typeface="Comic Sans MS" panose="030F0702030302020204" pitchFamily="66" charset="0"/>
              </a:rPr>
              <a:t> January 2021 at 11:30</a:t>
            </a:r>
          </a:p>
          <a:p>
            <a:endParaRPr lang="en-GB" sz="4400" b="1" u="sng" dirty="0" smtClean="0">
              <a:latin typeface="Comic Sans MS" panose="030F0702030302020204" pitchFamily="66" charset="0"/>
            </a:endParaRPr>
          </a:p>
          <a:p>
            <a:endParaRPr lang="en-GB" sz="4400" b="1" u="sng" dirty="0">
              <a:latin typeface="Comic Sans MS" panose="030F0702030302020204" pitchFamily="66" charset="0"/>
            </a:endParaRPr>
          </a:p>
          <a:p>
            <a:r>
              <a:rPr lang="en-GB" sz="4400" b="1" u="sng" dirty="0" smtClean="0">
                <a:latin typeface="Comic Sans MS" panose="030F0702030302020204" pitchFamily="66" charset="0"/>
              </a:rPr>
              <a:t>Numeracy </a:t>
            </a:r>
            <a:r>
              <a:rPr lang="en-GB" sz="4400" b="1" u="sng" dirty="0">
                <a:latin typeface="Comic Sans MS" panose="030F0702030302020204" pitchFamily="66" charset="0"/>
              </a:rPr>
              <a:t>Task </a:t>
            </a:r>
            <a:r>
              <a:rPr lang="en-GB" sz="4400" b="1" u="sng" dirty="0" smtClean="0">
                <a:latin typeface="Comic Sans MS" panose="030F0702030302020204" pitchFamily="66" charset="0"/>
              </a:rPr>
              <a:t>2</a:t>
            </a:r>
            <a:endParaRPr lang="en-GB" sz="4400" b="1" u="sng" dirty="0">
              <a:latin typeface="Comic Sans MS" panose="030F0702030302020204" pitchFamily="66" charset="0"/>
            </a:endParaRPr>
          </a:p>
          <a:p>
            <a:endParaRPr lang="en-GB" b="1" u="sng" dirty="0">
              <a:latin typeface="Comic Sans MS" panose="030F0702030302020204" pitchFamily="66" charset="0"/>
            </a:endParaRPr>
          </a:p>
          <a:p>
            <a:endParaRPr lang="en-GB" b="1" u="sng" dirty="0">
              <a:latin typeface="Comic Sans MS" panose="030F0702030302020204" pitchFamily="66" charset="0"/>
            </a:endParaRPr>
          </a:p>
          <a:p>
            <a:r>
              <a:rPr lang="en-GB" b="1" u="sng" dirty="0" smtClean="0">
                <a:latin typeface="Comic Sans MS" panose="030F0702030302020204" pitchFamily="66" charset="0"/>
              </a:rPr>
              <a:t>H5 Textbook page 95</a:t>
            </a:r>
          </a:p>
          <a:p>
            <a:endParaRPr lang="en-GB" b="1" u="sng" dirty="0">
              <a:latin typeface="Comic Sans MS" panose="030F0702030302020204" pitchFamily="66" charset="0"/>
            </a:endParaRPr>
          </a:p>
          <a:p>
            <a:r>
              <a:rPr lang="en-GB" b="1" u="sng" dirty="0" smtClean="0">
                <a:latin typeface="Comic Sans MS" panose="030F0702030302020204" pitchFamily="66" charset="0"/>
              </a:rPr>
              <a:t>Complete this page in your numeracy jotter after the lesson.</a:t>
            </a:r>
          </a:p>
          <a:p>
            <a:endParaRPr lang="en-GB" sz="4400" b="1" u="sng" dirty="0">
              <a:solidFill>
                <a:srgbClr val="7030A0"/>
              </a:solidFill>
              <a:latin typeface="Comic Sans MS" panose="030F0702030302020204" pitchFamily="66" charset="0"/>
            </a:endParaRPr>
          </a:p>
          <a:p>
            <a:endParaRPr lang="en-GB" sz="4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73468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387" y="1083024"/>
            <a:ext cx="2153154" cy="369332"/>
          </a:xfrm>
          <a:prstGeom prst="rect">
            <a:avLst/>
          </a:prstGeom>
        </p:spPr>
        <p:txBody>
          <a:bodyPr wrap="none">
            <a:spAutoFit/>
          </a:bodyPr>
          <a:lstStyle/>
          <a:p>
            <a:r>
              <a:rPr lang="en-GB" b="1" u="sng" dirty="0">
                <a:latin typeface="Comic Sans MS" panose="030F0702030302020204" pitchFamily="66" charset="0"/>
              </a:rPr>
              <a:t>Numeracy Task </a:t>
            </a:r>
            <a:r>
              <a:rPr lang="en-GB" b="1" u="sng" dirty="0" smtClean="0">
                <a:latin typeface="Comic Sans MS" panose="030F0702030302020204" pitchFamily="66" charset="0"/>
              </a:rPr>
              <a:t>3</a:t>
            </a:r>
            <a:endParaRPr lang="en-GB" b="1" u="sng" dirty="0">
              <a:latin typeface="Comic Sans MS" panose="030F0702030302020204" pitchFamily="66" charset="0"/>
            </a:endParaRPr>
          </a:p>
        </p:txBody>
      </p:sp>
      <p:sp>
        <p:nvSpPr>
          <p:cNvPr id="4" name="TextBox 3"/>
          <p:cNvSpPr txBox="1"/>
          <p:nvPr/>
        </p:nvSpPr>
        <p:spPr>
          <a:xfrm>
            <a:off x="1108364" y="2382982"/>
            <a:ext cx="8497454" cy="2954655"/>
          </a:xfrm>
          <a:prstGeom prst="rect">
            <a:avLst/>
          </a:prstGeom>
          <a:noFill/>
        </p:spPr>
        <p:txBody>
          <a:bodyPr wrap="square" rtlCol="0">
            <a:spAutoFit/>
          </a:bodyPr>
          <a:lstStyle/>
          <a:p>
            <a:r>
              <a:rPr lang="en-GB" sz="2800" dirty="0" smtClean="0">
                <a:latin typeface="Comic Sans MS" panose="030F0702030302020204" pitchFamily="66" charset="0"/>
              </a:rPr>
              <a:t>I have uploaded a Maths Activity Book into Assignments.</a:t>
            </a:r>
          </a:p>
          <a:p>
            <a:endParaRPr lang="en-GB" sz="2800" dirty="0">
              <a:latin typeface="Comic Sans MS" panose="030F0702030302020204" pitchFamily="66" charset="0"/>
            </a:endParaRPr>
          </a:p>
          <a:p>
            <a:r>
              <a:rPr lang="en-GB" sz="2800" dirty="0" smtClean="0">
                <a:latin typeface="Comic Sans MS" panose="030F0702030302020204" pitchFamily="66" charset="0"/>
              </a:rPr>
              <a:t>Please complete pages 1 -3.  Complete this work in your numeracy jotter.</a:t>
            </a:r>
          </a:p>
          <a:p>
            <a:endParaRPr lang="en-GB" sz="28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615122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64" y="1501198"/>
            <a:ext cx="10515600" cy="1325563"/>
          </a:xfrm>
        </p:spPr>
        <p:txBody>
          <a:bodyPr>
            <a:normAutofit fontScale="90000"/>
          </a:bodyPr>
          <a:lstStyle/>
          <a:p>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967509" y="4113790"/>
            <a:ext cx="10515600" cy="4351338"/>
          </a:xfrm>
        </p:spPr>
        <p:txBody>
          <a:bodyPr>
            <a:normAutofit/>
          </a:bodyPr>
          <a:lstStyle/>
          <a:p>
            <a:pPr marL="0" indent="0">
              <a:buNone/>
            </a:pPr>
            <a:endParaRPr lang="en-GB" sz="2500" dirty="0"/>
          </a:p>
          <a:p>
            <a:pPr marL="0" indent="0">
              <a:buNone/>
            </a:pPr>
            <a:endParaRPr lang="en-GB" sz="2600" dirty="0"/>
          </a:p>
          <a:p>
            <a:pPr marL="0" indent="0">
              <a:buNone/>
            </a:pPr>
            <a:endParaRPr lang="en-GB" dirty="0"/>
          </a:p>
          <a:p>
            <a:pPr marL="0" indent="0">
              <a:buNone/>
            </a:pPr>
            <a:endParaRPr lang="en-GB" dirty="0"/>
          </a:p>
        </p:txBody>
      </p:sp>
      <p:sp>
        <p:nvSpPr>
          <p:cNvPr id="4" name="Rectangle 3"/>
          <p:cNvSpPr/>
          <p:nvPr/>
        </p:nvSpPr>
        <p:spPr>
          <a:xfrm>
            <a:off x="320963" y="396019"/>
            <a:ext cx="10975109" cy="4678204"/>
          </a:xfrm>
          <a:prstGeom prst="rect">
            <a:avLst/>
          </a:prstGeom>
        </p:spPr>
        <p:txBody>
          <a:bodyPr wrap="square">
            <a:spAutoFit/>
          </a:bodyPr>
          <a:lstStyle/>
          <a:p>
            <a:r>
              <a:rPr lang="en-GB" sz="2800" b="1" i="1" dirty="0">
                <a:solidFill>
                  <a:srgbClr val="7030A0"/>
                </a:solidFill>
                <a:latin typeface="Comic Sans MS" panose="030F0702030302020204" pitchFamily="66" charset="0"/>
              </a:rPr>
              <a:t>Online Lesson – </a:t>
            </a:r>
            <a:r>
              <a:rPr lang="en-GB" sz="2800" b="1" i="1" dirty="0" smtClean="0">
                <a:solidFill>
                  <a:srgbClr val="7030A0"/>
                </a:solidFill>
                <a:latin typeface="Comic Sans MS" panose="030F0702030302020204" pitchFamily="66" charset="0"/>
              </a:rPr>
              <a:t>Thursday 28</a:t>
            </a:r>
            <a:r>
              <a:rPr lang="en-GB" sz="2800" b="1" i="1" baseline="30000" dirty="0" smtClean="0">
                <a:solidFill>
                  <a:srgbClr val="7030A0"/>
                </a:solidFill>
                <a:latin typeface="Comic Sans MS" panose="030F0702030302020204" pitchFamily="66" charset="0"/>
              </a:rPr>
              <a:t>th</a:t>
            </a:r>
            <a:r>
              <a:rPr lang="en-GB" sz="2800" b="1" i="1" dirty="0" smtClean="0">
                <a:solidFill>
                  <a:srgbClr val="7030A0"/>
                </a:solidFill>
                <a:latin typeface="Comic Sans MS" panose="030F0702030302020204" pitchFamily="66" charset="0"/>
              </a:rPr>
              <a:t> </a:t>
            </a:r>
            <a:r>
              <a:rPr lang="en-GB" sz="2800" b="1" i="1" dirty="0">
                <a:solidFill>
                  <a:srgbClr val="7030A0"/>
                </a:solidFill>
                <a:latin typeface="Comic Sans MS" panose="030F0702030302020204" pitchFamily="66" charset="0"/>
              </a:rPr>
              <a:t>January 2021 at 11:30</a:t>
            </a: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r>
              <a:rPr lang="en-GB" sz="3600" b="1" u="sng" dirty="0" smtClean="0">
                <a:latin typeface="Comic Sans MS" panose="030F0702030302020204" pitchFamily="66" charset="0"/>
              </a:rPr>
              <a:t>Numeracy Task 4</a:t>
            </a: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r>
              <a:rPr lang="en-GB" b="1" u="sng" dirty="0" smtClean="0">
                <a:latin typeface="Comic Sans MS" panose="030F0702030302020204" pitchFamily="66" charset="0"/>
              </a:rPr>
              <a:t>H5 Textbook page 102</a:t>
            </a:r>
          </a:p>
          <a:p>
            <a:endParaRPr lang="en-GB" b="1" u="sng" dirty="0" smtClean="0">
              <a:latin typeface="Comic Sans MS" panose="030F0702030302020204" pitchFamily="66" charset="0"/>
            </a:endParaRPr>
          </a:p>
          <a:p>
            <a:r>
              <a:rPr lang="en-GB" b="1" u="sng" dirty="0" smtClean="0">
                <a:latin typeface="Comic Sans MS" panose="030F0702030302020204" pitchFamily="66" charset="0"/>
              </a:rPr>
              <a:t>Complete this page in your numeracy jotter after the lesson.</a:t>
            </a: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a:latin typeface="Comic Sans MS" panose="030F0702030302020204" pitchFamily="66" charset="0"/>
            </a:endParaRPr>
          </a:p>
        </p:txBody>
      </p:sp>
    </p:spTree>
    <p:extLst>
      <p:ext uri="{BB962C8B-B14F-4D97-AF65-F5344CB8AC3E}">
        <p14:creationId xmlns:p14="http://schemas.microsoft.com/office/powerpoint/2010/main" val="3066609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9059799" cy="7786747"/>
          </a:xfrm>
          <a:prstGeom prst="rect">
            <a:avLst/>
          </a:prstGeom>
          <a:noFill/>
        </p:spPr>
        <p:txBody>
          <a:bodyPr wrap="square" rtlCol="0">
            <a:spAutoFit/>
          </a:bodyPr>
          <a:lstStyle/>
          <a:p>
            <a:r>
              <a:rPr lang="en-GB" sz="5400" dirty="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P.E</a:t>
            </a:r>
            <a:r>
              <a:rPr lang="en-GB" sz="3600" dirty="0" smtClean="0">
                <a:latin typeface="Comic Sans MS" panose="030F0702030302020204" pitchFamily="66" charset="0"/>
              </a:rPr>
              <a:t>.</a:t>
            </a:r>
          </a:p>
          <a:p>
            <a:endParaRPr lang="en-GB" sz="3600"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And </a:t>
            </a:r>
            <a:r>
              <a:rPr lang="en-GB" dirty="0">
                <a:latin typeface="Comic Sans MS" panose="030F0702030302020204" pitchFamily="66" charset="0"/>
              </a:rPr>
              <a:t>something extra……</a:t>
            </a:r>
          </a:p>
          <a:p>
            <a:endParaRPr lang="en-GB" dirty="0">
              <a:latin typeface="Comic Sans MS" panose="030F0702030302020204" pitchFamily="66" charset="0"/>
            </a:endParaRPr>
          </a:p>
          <a:p>
            <a:r>
              <a:rPr lang="en-GB" dirty="0">
                <a:latin typeface="Comic Sans MS" panose="030F0702030302020204" pitchFamily="66" charset="0"/>
                <a:hlinkClick r:id="rId2"/>
              </a:rPr>
              <a:t>https://twitter.com/WLPENetwork</a:t>
            </a:r>
            <a:endParaRPr lang="en-GB"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a:hlinkClick r:id="rId3" action="ppaction://hlinkfile"/>
          </p:cNvPr>
          <p:cNvPicPr>
            <a:picLocks noChangeAspect="1"/>
          </p:cNvPicPr>
          <p:nvPr/>
        </p:nvPicPr>
        <p:blipFill>
          <a:blip r:embed="rId4"/>
          <a:stretch>
            <a:fillRect/>
          </a:stretch>
        </p:blipFill>
        <p:spPr>
          <a:xfrm>
            <a:off x="7101840" y="2508553"/>
            <a:ext cx="3261360" cy="3977138"/>
          </a:xfrm>
          <a:prstGeom prst="rect">
            <a:avLst/>
          </a:prstGeom>
        </p:spPr>
      </p:pic>
      <p:sp>
        <p:nvSpPr>
          <p:cNvPr id="5" name="TextBox 4"/>
          <p:cNvSpPr txBox="1"/>
          <p:nvPr/>
        </p:nvSpPr>
        <p:spPr>
          <a:xfrm>
            <a:off x="7333672" y="1719636"/>
            <a:ext cx="3029528" cy="923330"/>
          </a:xfrm>
          <a:prstGeom prst="rect">
            <a:avLst/>
          </a:prstGeom>
          <a:noFill/>
        </p:spPr>
        <p:txBody>
          <a:bodyPr wrap="square" rtlCol="0">
            <a:spAutoFit/>
          </a:bodyPr>
          <a:lstStyle/>
          <a:p>
            <a:r>
              <a:rPr lang="en-GB" dirty="0">
                <a:ln w="0"/>
                <a:effectLst>
                  <a:outerShdw blurRad="38100" dist="19050" dir="2700000" algn="tl" rotWithShape="0">
                    <a:schemeClr val="dk1">
                      <a:alpha val="40000"/>
                    </a:schemeClr>
                  </a:outerShdw>
                </a:effectLst>
              </a:rPr>
              <a:t>Click on the document and then on the work ACTIVE within the document.</a:t>
            </a:r>
          </a:p>
        </p:txBody>
      </p:sp>
    </p:spTree>
    <p:extLst>
      <p:ext uri="{BB962C8B-B14F-4D97-AF65-F5344CB8AC3E}">
        <p14:creationId xmlns:p14="http://schemas.microsoft.com/office/powerpoint/2010/main" val="395530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7632859"/>
          </a:xfrm>
          <a:prstGeom prst="rect">
            <a:avLst/>
          </a:prstGeom>
          <a:noFill/>
        </p:spPr>
        <p:txBody>
          <a:bodyPr wrap="square" rtlCol="0">
            <a:spAutoFit/>
          </a:bodyPr>
          <a:lstStyle/>
          <a:p>
            <a:r>
              <a:rPr lang="en-GB" sz="2800" b="1" i="1" dirty="0" smtClean="0">
                <a:solidFill>
                  <a:srgbClr val="7030A0"/>
                </a:solidFill>
                <a:latin typeface="Comic Sans MS" panose="030F0702030302020204" pitchFamily="66" charset="0"/>
              </a:rPr>
              <a:t>Online Lesson – Wednesday 25</a:t>
            </a:r>
            <a:r>
              <a:rPr lang="en-GB" sz="2800" b="1" i="1" baseline="30000" dirty="0" smtClean="0">
                <a:solidFill>
                  <a:srgbClr val="7030A0"/>
                </a:solidFill>
                <a:latin typeface="Comic Sans MS" panose="030F0702030302020204" pitchFamily="66" charset="0"/>
              </a:rPr>
              <a:t>th</a:t>
            </a:r>
            <a:r>
              <a:rPr lang="en-GB" sz="2800" b="1" i="1" dirty="0" smtClean="0">
                <a:solidFill>
                  <a:srgbClr val="7030A0"/>
                </a:solidFill>
                <a:latin typeface="Comic Sans MS" panose="030F0702030302020204" pitchFamily="66" charset="0"/>
              </a:rPr>
              <a:t> January 2021 at 11:30</a:t>
            </a:r>
          </a:p>
          <a:p>
            <a:endParaRPr lang="en-GB" sz="5400" dirty="0">
              <a:solidFill>
                <a:srgbClr val="00B050"/>
              </a:solidFill>
              <a:latin typeface="Comic Sans MS" panose="030F0702030302020204" pitchFamily="66" charset="0"/>
            </a:endParaRPr>
          </a:p>
          <a:p>
            <a:r>
              <a:rPr lang="en-GB" sz="5400" dirty="0" smtClean="0">
                <a:solidFill>
                  <a:srgbClr val="00B050"/>
                </a:solidFill>
                <a:latin typeface="Comic Sans MS" panose="030F0702030302020204" pitchFamily="66" charset="0"/>
              </a:rPr>
              <a:t>Health </a:t>
            </a:r>
            <a:r>
              <a:rPr lang="en-GB" sz="5400" dirty="0">
                <a:solidFill>
                  <a:srgbClr val="00B050"/>
                </a:solidFill>
                <a:latin typeface="Comic Sans MS" panose="030F0702030302020204" pitchFamily="66" charset="0"/>
              </a:rPr>
              <a:t>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Sleep </a:t>
            </a:r>
            <a:r>
              <a:rPr lang="en-GB" sz="3600" dirty="0">
                <a:latin typeface="Comic Sans MS" panose="030F0702030302020204" pitchFamily="66" charset="0"/>
              </a:rPr>
              <a:t>Diary</a:t>
            </a:r>
          </a:p>
          <a:p>
            <a:endParaRPr lang="en-GB" sz="2800" dirty="0">
              <a:latin typeface="Comic Sans MS" panose="030F0702030302020204" pitchFamily="66" charset="0"/>
            </a:endParaRPr>
          </a:p>
          <a:p>
            <a:r>
              <a:rPr lang="en-GB" sz="2800" dirty="0">
                <a:latin typeface="Comic Sans MS" panose="030F0702030302020204" pitchFamily="66" charset="0"/>
              </a:rPr>
              <a:t>You will find the sleep diary in Files/January 21/SLEEP and in Assignments.   You can download this and print it or have a look over it and make your own Sleep Diary.</a:t>
            </a:r>
          </a:p>
          <a:p>
            <a:endParaRPr lang="en-GB" sz="2800" dirty="0">
              <a:latin typeface="Comic Sans MS" panose="030F0702030302020204" pitchFamily="66" charset="0"/>
            </a:endParaRPr>
          </a:p>
          <a:p>
            <a:r>
              <a:rPr lang="en-GB" sz="2800" dirty="0">
                <a:latin typeface="Comic Sans MS" panose="030F0702030302020204" pitchFamily="66" charset="0"/>
              </a:rPr>
              <a:t>Please upload your sleep diary into Assignments for Tuesday 26</a:t>
            </a:r>
            <a:r>
              <a:rPr lang="en-GB" sz="2800" baseline="30000" dirty="0">
                <a:latin typeface="Comic Sans MS" panose="030F0702030302020204" pitchFamily="66" charset="0"/>
              </a:rPr>
              <a:t>th</a:t>
            </a:r>
            <a:r>
              <a:rPr lang="en-GB" sz="2800" dirty="0">
                <a:latin typeface="Comic Sans MS" panose="030F0702030302020204" pitchFamily="66" charset="0"/>
              </a:rPr>
              <a:t> January. </a:t>
            </a: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p:cNvPicPr>
            <a:picLocks noChangeAspect="1"/>
          </p:cNvPicPr>
          <p:nvPr/>
        </p:nvPicPr>
        <p:blipFill>
          <a:blip r:embed="rId2"/>
          <a:stretch>
            <a:fillRect/>
          </a:stretch>
        </p:blipFill>
        <p:spPr>
          <a:xfrm>
            <a:off x="9068106" y="1200726"/>
            <a:ext cx="1471507" cy="2282497"/>
          </a:xfrm>
          <a:prstGeom prst="rect">
            <a:avLst/>
          </a:prstGeom>
        </p:spPr>
      </p:pic>
    </p:spTree>
    <p:extLst>
      <p:ext uri="{BB962C8B-B14F-4D97-AF65-F5344CB8AC3E}">
        <p14:creationId xmlns:p14="http://schemas.microsoft.com/office/powerpoint/2010/main" val="3513855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10495181"/>
          </a:xfrm>
          <a:prstGeom prst="rect">
            <a:avLst/>
          </a:prstGeom>
          <a:noFill/>
        </p:spPr>
        <p:txBody>
          <a:bodyPr wrap="square" rtlCol="0">
            <a:spAutoFit/>
          </a:bodyPr>
          <a:lstStyle/>
          <a:p>
            <a:r>
              <a:rPr lang="en-GB" sz="2400" b="1" i="1" dirty="0" smtClean="0">
                <a:solidFill>
                  <a:srgbClr val="7030A0"/>
                </a:solidFill>
                <a:latin typeface="Comic Sans MS" panose="030F0702030302020204" pitchFamily="66" charset="0"/>
              </a:rPr>
              <a:t>Online Lesson – Wednesday 25</a:t>
            </a:r>
            <a:r>
              <a:rPr lang="en-GB" sz="2400" b="1" i="1" baseline="30000" dirty="0" smtClean="0">
                <a:solidFill>
                  <a:srgbClr val="7030A0"/>
                </a:solidFill>
                <a:latin typeface="Comic Sans MS" panose="030F0702030302020204" pitchFamily="66" charset="0"/>
              </a:rPr>
              <a:t>th</a:t>
            </a:r>
            <a:r>
              <a:rPr lang="en-GB" sz="2400" b="1" i="1" dirty="0" smtClean="0">
                <a:solidFill>
                  <a:srgbClr val="7030A0"/>
                </a:solidFill>
                <a:latin typeface="Comic Sans MS" panose="030F0702030302020204" pitchFamily="66" charset="0"/>
              </a:rPr>
              <a:t> January 2021 at 11:30</a:t>
            </a:r>
          </a:p>
          <a:p>
            <a:r>
              <a:rPr lang="en-GB" sz="2400" dirty="0" smtClean="0">
                <a:solidFill>
                  <a:srgbClr val="00B050"/>
                </a:solidFill>
                <a:latin typeface="Comic Sans MS" panose="030F0702030302020204" pitchFamily="66" charset="0"/>
              </a:rPr>
              <a:t>Health </a:t>
            </a:r>
            <a:r>
              <a:rPr lang="en-GB" sz="2400" dirty="0">
                <a:solidFill>
                  <a:srgbClr val="00B050"/>
                </a:solidFill>
                <a:latin typeface="Comic Sans MS" panose="030F0702030302020204" pitchFamily="66" charset="0"/>
              </a:rPr>
              <a:t>and Wellbeing</a:t>
            </a:r>
          </a:p>
          <a:p>
            <a:endParaRPr lang="en-GB" altLang="en-US" sz="1200" dirty="0" smtClean="0">
              <a:latin typeface="Comic Sans MS" panose="030F0702030302020204" pitchFamily="66" charset="0"/>
            </a:endParaRPr>
          </a:p>
          <a:p>
            <a:endParaRPr lang="en-GB" altLang="en-US" sz="1200" dirty="0">
              <a:latin typeface="Comic Sans MS" panose="030F0702030302020204" pitchFamily="66" charset="0"/>
            </a:endParaRPr>
          </a:p>
          <a:p>
            <a:endParaRPr lang="en-GB" altLang="en-US" sz="1200" dirty="0" smtClean="0">
              <a:latin typeface="Comic Sans MS" panose="030F0702030302020204" pitchFamily="66" charset="0"/>
            </a:endParaRPr>
          </a:p>
          <a:p>
            <a:endParaRPr lang="en-GB" altLang="en-US" sz="1200" dirty="0">
              <a:latin typeface="Comic Sans MS" panose="030F0702030302020204" pitchFamily="66" charset="0"/>
            </a:endParaRPr>
          </a:p>
          <a:p>
            <a:r>
              <a:rPr lang="en-GB" altLang="en-US" sz="1200" dirty="0" smtClean="0">
                <a:latin typeface="Comic Sans MS" panose="030F0702030302020204" pitchFamily="66" charset="0"/>
              </a:rPr>
              <a:t>LI </a:t>
            </a:r>
            <a:r>
              <a:rPr lang="en-GB" altLang="en-US" sz="1200" dirty="0">
                <a:latin typeface="Comic Sans MS" panose="030F0702030302020204" pitchFamily="66" charset="0"/>
              </a:rPr>
              <a:t>- By investigating food labelling systems, I can begin to understand how to use them to make healthy food choices</a:t>
            </a:r>
            <a:endParaRPr lang="en-GB" sz="1200" dirty="0">
              <a:solidFill>
                <a:srgbClr val="00B050"/>
              </a:solidFill>
              <a:latin typeface="Comic Sans MS" panose="030F0702030302020204" pitchFamily="66" charset="0"/>
            </a:endParaRPr>
          </a:p>
          <a:p>
            <a:endParaRPr lang="en-GB" sz="2400" dirty="0">
              <a:latin typeface="Comic Sans MS" panose="030F0702030302020204" pitchFamily="66" charset="0"/>
            </a:endParaRPr>
          </a:p>
          <a:p>
            <a:r>
              <a:rPr lang="en-GB" sz="2400" u="sng" dirty="0">
                <a:latin typeface="Comic Sans MS" panose="030F0702030302020204" pitchFamily="66" charset="0"/>
              </a:rPr>
              <a:t>Tasks</a:t>
            </a:r>
            <a:r>
              <a:rPr lang="en-GB" sz="2400" dirty="0">
                <a:latin typeface="Comic Sans MS" panose="030F0702030302020204" pitchFamily="66" charset="0"/>
              </a:rPr>
              <a:t>:</a:t>
            </a:r>
          </a:p>
          <a:p>
            <a:r>
              <a:rPr lang="en-GB" sz="2400" dirty="0">
                <a:latin typeface="Comic Sans MS" panose="030F0702030302020204" pitchFamily="66" charset="0"/>
              </a:rPr>
              <a:t>Read over the Food Label Power Point and take notes and make a Fact Sheet</a:t>
            </a:r>
          </a:p>
          <a:p>
            <a:endParaRPr lang="en-GB" sz="2400" dirty="0">
              <a:latin typeface="Comic Sans MS" panose="030F0702030302020204" pitchFamily="66" charset="0"/>
            </a:endParaRPr>
          </a:p>
          <a:p>
            <a:r>
              <a:rPr lang="en-GB" sz="2400" b="1" u="sng" dirty="0">
                <a:latin typeface="Comic Sans MS" panose="030F0702030302020204" pitchFamily="66" charset="0"/>
              </a:rPr>
              <a:t>Success Criteria for the Fact sheet:</a:t>
            </a:r>
          </a:p>
          <a:p>
            <a:r>
              <a:rPr lang="en-GB" sz="2400" dirty="0">
                <a:latin typeface="Comic Sans MS" panose="030F0702030302020204" pitchFamily="66" charset="0"/>
              </a:rPr>
              <a:t>Between 5 and 10 facts</a:t>
            </a:r>
          </a:p>
          <a:p>
            <a:r>
              <a:rPr lang="en-GB" sz="2400" dirty="0">
                <a:latin typeface="Comic Sans MS" panose="030F0702030302020204" pitchFamily="66" charset="0"/>
              </a:rPr>
              <a:t>Between 2-3 illustrations</a:t>
            </a:r>
          </a:p>
          <a:p>
            <a:r>
              <a:rPr lang="en-GB" sz="2400" dirty="0">
                <a:latin typeface="Comic Sans MS" panose="030F0702030302020204" pitchFamily="66" charset="0"/>
              </a:rPr>
              <a:t>A heading</a:t>
            </a:r>
          </a:p>
          <a:p>
            <a:r>
              <a:rPr lang="en-GB" sz="2400" dirty="0">
                <a:latin typeface="Comic Sans MS" panose="030F0702030302020204" pitchFamily="66" charset="0"/>
              </a:rPr>
              <a:t>Bullet points or numbers for each fact</a:t>
            </a: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b="1" dirty="0">
                <a:solidFill>
                  <a:schemeClr val="accent1">
                    <a:lumMod val="75000"/>
                  </a:schemeClr>
                </a:solidFill>
                <a:latin typeface="Comic Sans MS" panose="030F0702030302020204" pitchFamily="66" charset="0"/>
              </a:rPr>
              <a:t>YOU WILL FIND THE POWERPOINT IN</a:t>
            </a:r>
          </a:p>
          <a:p>
            <a:r>
              <a:rPr lang="en-GB" b="1" dirty="0">
                <a:solidFill>
                  <a:schemeClr val="accent1">
                    <a:lumMod val="75000"/>
                  </a:schemeClr>
                </a:solidFill>
                <a:latin typeface="Comic Sans MS" panose="030F0702030302020204" pitchFamily="66" charset="0"/>
              </a:rPr>
              <a:t>Class Files/Teams 21/HWB and on the school website</a:t>
            </a:r>
          </a:p>
          <a:p>
            <a:r>
              <a:rPr lang="en-GB" b="1" dirty="0">
                <a:solidFill>
                  <a:schemeClr val="accent1">
                    <a:lumMod val="75000"/>
                  </a:schemeClr>
                </a:solidFill>
                <a:latin typeface="Comic Sans MS" panose="030F0702030302020204" pitchFamily="66" charset="0"/>
              </a:rPr>
              <a:t>In P5 Blog and in Assignments.</a:t>
            </a:r>
          </a:p>
          <a:p>
            <a:endParaRPr lang="en-GB" sz="2400" dirty="0">
              <a:latin typeface="Comic Sans MS" panose="030F0702030302020204" pitchFamily="66" charset="0"/>
            </a:endParaRPr>
          </a:p>
          <a:p>
            <a:r>
              <a:rPr lang="en-GB" sz="2400" dirty="0">
                <a:latin typeface="Comic Sans MS" panose="030F0702030302020204" pitchFamily="66" charset="0"/>
              </a:rPr>
              <a:t> </a:t>
            </a:r>
          </a:p>
          <a:p>
            <a:endParaRPr lang="en-GB" sz="20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p:cNvPicPr>
            <a:picLocks noChangeAspect="1"/>
          </p:cNvPicPr>
          <p:nvPr/>
        </p:nvPicPr>
        <p:blipFill>
          <a:blip r:embed="rId2"/>
          <a:stretch>
            <a:fillRect/>
          </a:stretch>
        </p:blipFill>
        <p:spPr>
          <a:xfrm>
            <a:off x="7093526" y="3380335"/>
            <a:ext cx="4102793" cy="2855442"/>
          </a:xfrm>
          <a:prstGeom prst="rect">
            <a:avLst/>
          </a:prstGeom>
        </p:spPr>
      </p:pic>
    </p:spTree>
    <p:extLst>
      <p:ext uri="{BB962C8B-B14F-4D97-AF65-F5344CB8AC3E}">
        <p14:creationId xmlns:p14="http://schemas.microsoft.com/office/powerpoint/2010/main" val="638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308" y="1401011"/>
            <a:ext cx="8287353" cy="5047536"/>
          </a:xfrm>
          <a:prstGeom prst="rect">
            <a:avLst/>
          </a:prstGeom>
          <a:noFill/>
        </p:spPr>
        <p:txBody>
          <a:bodyPr wrap="square" rtlCol="0">
            <a:spAutoFit/>
          </a:bodyPr>
          <a:lstStyle/>
          <a:p>
            <a:r>
              <a:rPr lang="en-GB" sz="4400" b="1" dirty="0" smtClean="0">
                <a:solidFill>
                  <a:schemeClr val="accent1"/>
                </a:solidFill>
                <a:latin typeface="Comic Sans MS" panose="030F0702030302020204" pitchFamily="66" charset="0"/>
              </a:rPr>
              <a:t>ALERT</a:t>
            </a:r>
          </a:p>
          <a:p>
            <a:endParaRPr lang="en-GB" sz="4400" b="1" dirty="0">
              <a:solidFill>
                <a:schemeClr val="accent1"/>
              </a:solidFill>
              <a:latin typeface="Comic Sans MS" panose="030F0702030302020204" pitchFamily="66" charset="0"/>
            </a:endParaRPr>
          </a:p>
          <a:p>
            <a:endParaRPr lang="en-GB" dirty="0">
              <a:latin typeface="Comic Sans MS" panose="030F0702030302020204" pitchFamily="66" charset="0"/>
            </a:endParaRPr>
          </a:p>
          <a:p>
            <a:r>
              <a:rPr lang="en-GB" sz="3600" dirty="0" smtClean="0">
                <a:latin typeface="Comic Sans MS" panose="030F0702030302020204" pitchFamily="66" charset="0"/>
              </a:rPr>
              <a:t>I will be doing a short CHECK –IN meeting on Monday morning at 09:45.  This is to go over the Weekly Diary and to answer any questions about the week’s tasks.   I will be delivering a grammar lesson later on at 11:30.</a:t>
            </a:r>
            <a:endParaRPr lang="en-GB" sz="3600" dirty="0">
              <a:latin typeface="Comic Sans MS" panose="030F0702030302020204" pitchFamily="66" charset="0"/>
            </a:endParaRPr>
          </a:p>
        </p:txBody>
      </p:sp>
      <p:pic>
        <p:nvPicPr>
          <p:cNvPr id="3" name="Picture 2" descr="File:OOjs UI icon alert destructive black-darkred.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917" y="323272"/>
            <a:ext cx="2673936" cy="2406072"/>
          </a:xfrm>
          <a:prstGeom prst="rect">
            <a:avLst/>
          </a:prstGeom>
        </p:spPr>
      </p:pic>
    </p:spTree>
    <p:extLst>
      <p:ext uri="{BB962C8B-B14F-4D97-AF65-F5344CB8AC3E}">
        <p14:creationId xmlns:p14="http://schemas.microsoft.com/office/powerpoint/2010/main" val="3102403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7232749"/>
          </a:xfrm>
          <a:prstGeom prst="rect">
            <a:avLst/>
          </a:prstGeom>
          <a:noFill/>
        </p:spPr>
        <p:txBody>
          <a:bodyPr wrap="square" rtlCol="0">
            <a:spAutoFit/>
          </a:bodyPr>
          <a:lstStyle/>
          <a:p>
            <a:r>
              <a:rPr lang="en-GB" sz="5400" dirty="0">
                <a:solidFill>
                  <a:srgbClr val="00B050"/>
                </a:solidFill>
                <a:latin typeface="Comic Sans MS" panose="030F0702030302020204" pitchFamily="66" charset="0"/>
              </a:rPr>
              <a:t>Health and </a:t>
            </a:r>
            <a:r>
              <a:rPr lang="en-GB" sz="5400" dirty="0" smtClean="0">
                <a:solidFill>
                  <a:srgbClr val="00B050"/>
                </a:solidFill>
                <a:latin typeface="Comic Sans MS" panose="030F0702030302020204" pitchFamily="66" charset="0"/>
              </a:rPr>
              <a:t>Wellbeing</a:t>
            </a:r>
          </a:p>
          <a:p>
            <a:endParaRPr lang="en-GB" sz="5400" dirty="0">
              <a:solidFill>
                <a:srgbClr val="00B050"/>
              </a:solidFill>
              <a:latin typeface="Comic Sans MS" panose="030F0702030302020204" pitchFamily="66" charset="0"/>
            </a:endParaRPr>
          </a:p>
          <a:p>
            <a:r>
              <a:rPr lang="en-GB" sz="2000" dirty="0" smtClean="0">
                <a:latin typeface="Comic Sans MS" panose="030F0702030302020204" pitchFamily="66" charset="0"/>
              </a:rPr>
              <a:t>This week we will be learning about different types of food e.g., fats and oils, proteins, carbohydrates, dairy. </a:t>
            </a:r>
          </a:p>
          <a:p>
            <a:endParaRPr lang="en-GB" sz="2000" dirty="0">
              <a:latin typeface="Comic Sans MS" panose="030F0702030302020204" pitchFamily="66" charset="0"/>
            </a:endParaRPr>
          </a:p>
          <a:p>
            <a:r>
              <a:rPr lang="en-GB" sz="2000" dirty="0" smtClean="0">
                <a:latin typeface="Comic Sans MS" panose="030F0702030302020204" pitchFamily="66" charset="0"/>
              </a:rPr>
              <a:t>You will watch a </a:t>
            </a:r>
            <a:r>
              <a:rPr lang="en-GB" sz="2000" dirty="0" smtClean="0">
                <a:latin typeface="Comic Sans MS" panose="030F0702030302020204" pitchFamily="66" charset="0"/>
              </a:rPr>
              <a:t>PowerPoint </a:t>
            </a:r>
            <a:r>
              <a:rPr lang="en-GB" sz="2000" dirty="0" smtClean="0">
                <a:latin typeface="Comic Sans MS" panose="030F0702030302020204" pitchFamily="66" charset="0"/>
              </a:rPr>
              <a:t>about the food pyramid and then you will make a poster based on the information in the </a:t>
            </a:r>
            <a:r>
              <a:rPr lang="en-GB" sz="2000" dirty="0" smtClean="0">
                <a:latin typeface="Comic Sans MS" panose="030F0702030302020204" pitchFamily="66" charset="0"/>
              </a:rPr>
              <a:t>PowerPoint.</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You will complete the food pyramid activity sheet.</a:t>
            </a:r>
          </a:p>
          <a:p>
            <a:endParaRPr lang="en-GB" sz="2000" dirty="0">
              <a:latin typeface="Comic Sans MS" panose="030F0702030302020204" pitchFamily="66" charset="0"/>
            </a:endParaRPr>
          </a:p>
          <a:p>
            <a:r>
              <a:rPr lang="en-GB" sz="4800" dirty="0" smtClean="0">
                <a:latin typeface="Comic Sans MS" panose="030F0702030302020204" pitchFamily="66" charset="0"/>
              </a:rPr>
              <a:t>Please look in Assignments</a:t>
            </a:r>
            <a:r>
              <a:rPr lang="en-GB" sz="4800" dirty="0" smtClean="0">
                <a:latin typeface="Comic Sans MS" panose="030F0702030302020204" pitchFamily="66" charset="0"/>
              </a:rPr>
              <a:t>.</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spTree>
    <p:extLst>
      <p:ext uri="{BB962C8B-B14F-4D97-AF65-F5344CB8AC3E}">
        <p14:creationId xmlns:p14="http://schemas.microsoft.com/office/powerpoint/2010/main" val="897454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309" y="1339273"/>
            <a:ext cx="7460697" cy="646331"/>
          </a:xfrm>
          <a:prstGeom prst="rect">
            <a:avLst/>
          </a:prstGeom>
          <a:noFill/>
        </p:spPr>
        <p:txBody>
          <a:bodyPr wrap="none" rtlCol="0">
            <a:spAutoFit/>
          </a:bodyPr>
          <a:lstStyle/>
          <a:p>
            <a:r>
              <a:rPr lang="en-GB" dirty="0">
                <a:latin typeface="Comic Sans MS" panose="030F0702030302020204" pitchFamily="66" charset="0"/>
              </a:rPr>
              <a:t>Daily Brain Warmer </a:t>
            </a:r>
          </a:p>
          <a:p>
            <a:r>
              <a:rPr lang="en-GB" dirty="0">
                <a:latin typeface="Comic Sans MS" panose="030F0702030302020204" pitchFamily="66" charset="0"/>
              </a:rPr>
              <a:t>Follow this link to find daily brain warmers from 18 Jan to 22 Jan….</a:t>
            </a:r>
          </a:p>
        </p:txBody>
      </p:sp>
      <p:sp>
        <p:nvSpPr>
          <p:cNvPr id="4" name="Rectangle 3"/>
          <p:cNvSpPr/>
          <p:nvPr/>
        </p:nvSpPr>
        <p:spPr>
          <a:xfrm>
            <a:off x="2106970" y="2976480"/>
            <a:ext cx="5330305" cy="369332"/>
          </a:xfrm>
          <a:prstGeom prst="rect">
            <a:avLst/>
          </a:prstGeom>
        </p:spPr>
        <p:txBody>
          <a:bodyPr wrap="none">
            <a:spAutoFit/>
          </a:bodyPr>
          <a:lstStyle/>
          <a:p>
            <a:r>
              <a:rPr lang="en-GB" dirty="0">
                <a:latin typeface="Comic Sans MS" panose="030F0702030302020204" pitchFamily="66" charset="0"/>
                <a:hlinkClick r:id="rId2"/>
              </a:rPr>
              <a:t>https://www.senhub.co.uk/daily-brain-warmers</a:t>
            </a:r>
            <a:r>
              <a:rPr lang="en-GB" dirty="0"/>
              <a:t>/</a:t>
            </a:r>
          </a:p>
        </p:txBody>
      </p:sp>
      <p:pic>
        <p:nvPicPr>
          <p:cNvPr id="5" name="Picture 4" descr="Intuition in silico: How Ideas From Computation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872" y="3766399"/>
            <a:ext cx="4680535" cy="2202604"/>
          </a:xfrm>
          <a:prstGeom prst="rect">
            <a:avLst/>
          </a:prstGeom>
        </p:spPr>
      </p:pic>
    </p:spTree>
    <p:extLst>
      <p:ext uri="{BB962C8B-B14F-4D97-AF65-F5344CB8AC3E}">
        <p14:creationId xmlns:p14="http://schemas.microsoft.com/office/powerpoint/2010/main" val="361319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b="1" dirty="0">
                <a:solidFill>
                  <a:srgbClr val="7030A0"/>
                </a:solidFill>
                <a:latin typeface="Comic Sans MS" panose="030F0702030302020204" pitchFamily="66" charset="0"/>
              </a:rPr>
              <a:t>ONLINE LESSONS </a:t>
            </a:r>
            <a:br>
              <a:rPr lang="en-GB" b="1" dirty="0">
                <a:solidFill>
                  <a:srgbClr val="7030A0"/>
                </a:solidFill>
                <a:latin typeface="Comic Sans MS" panose="030F0702030302020204" pitchFamily="66" charset="0"/>
              </a:rPr>
            </a:br>
            <a:r>
              <a:rPr lang="en-GB" b="1" dirty="0">
                <a:solidFill>
                  <a:srgbClr val="7030A0"/>
                </a:solidFill>
                <a:latin typeface="Comic Sans MS" panose="030F0702030302020204" pitchFamily="66" charset="0"/>
              </a:rPr>
              <a:t>for week commencing </a:t>
            </a:r>
            <a:r>
              <a:rPr lang="en-GB" b="1" dirty="0" smtClean="0">
                <a:solidFill>
                  <a:srgbClr val="7030A0"/>
                </a:solidFill>
                <a:latin typeface="Comic Sans MS" panose="030F0702030302020204" pitchFamily="66" charset="0"/>
              </a:rPr>
              <a:t>25</a:t>
            </a:r>
            <a:r>
              <a:rPr lang="en-GB" b="1" baseline="30000" dirty="0" smtClean="0">
                <a:solidFill>
                  <a:srgbClr val="7030A0"/>
                </a:solidFill>
                <a:latin typeface="Comic Sans MS" panose="030F0702030302020204" pitchFamily="66" charset="0"/>
              </a:rPr>
              <a:t>th</a:t>
            </a:r>
            <a:r>
              <a:rPr lang="en-GB" b="1" dirty="0" smtClean="0">
                <a:solidFill>
                  <a:srgbClr val="7030A0"/>
                </a:solidFill>
                <a:latin typeface="Comic Sans MS" panose="030F0702030302020204" pitchFamily="66" charset="0"/>
              </a:rPr>
              <a:t> </a:t>
            </a:r>
            <a:r>
              <a:rPr lang="en-GB" b="1" dirty="0">
                <a:solidFill>
                  <a:srgbClr val="7030A0"/>
                </a:solidFill>
                <a:latin typeface="Comic Sans MS" panose="030F0702030302020204" pitchFamily="66" charset="0"/>
              </a:rPr>
              <a:t>January 2021</a:t>
            </a:r>
            <a:br>
              <a:rPr lang="en-GB" b="1" dirty="0">
                <a:solidFill>
                  <a:srgbClr val="7030A0"/>
                </a:solidFill>
                <a:latin typeface="Comic Sans MS" panose="030F0702030302020204" pitchFamily="66" charset="0"/>
              </a:rPr>
            </a:br>
            <a:r>
              <a:rPr lang="en-GB" dirty="0">
                <a:solidFill>
                  <a:srgbClr val="7030A0"/>
                </a:solidFill>
                <a:latin typeface="Comic Sans MS" panose="030F0702030302020204" pitchFamily="66" charset="0"/>
              </a:rPr>
              <a:t/>
            </a:r>
            <a:br>
              <a:rPr lang="en-GB" dirty="0">
                <a:solidFill>
                  <a:srgbClr val="7030A0"/>
                </a:solidFill>
                <a:latin typeface="Comic Sans MS" panose="030F0702030302020204" pitchFamily="66" charset="0"/>
              </a:rPr>
            </a:br>
            <a:r>
              <a:rPr lang="en-GB" dirty="0">
                <a:solidFill>
                  <a:srgbClr val="7030A0"/>
                </a:solidFill>
                <a:latin typeface="Comic Sans MS" panose="030F0702030302020204" pitchFamily="66" charset="0"/>
              </a:rPr>
              <a:t/>
            </a:r>
            <a:br>
              <a:rPr lang="en-GB"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Monday        </a:t>
            </a:r>
            <a:r>
              <a:rPr lang="en-GB" sz="2000" dirty="0" smtClean="0">
                <a:solidFill>
                  <a:srgbClr val="7030A0"/>
                </a:solidFill>
                <a:latin typeface="Comic Sans MS" panose="030F0702030302020204" pitchFamily="66" charset="0"/>
              </a:rPr>
              <a:t> 25</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a:t>
            </a:r>
            <a:r>
              <a:rPr lang="en-GB" sz="2000" dirty="0">
                <a:solidFill>
                  <a:srgbClr val="7030A0"/>
                </a:solidFill>
                <a:latin typeface="Comic Sans MS" panose="030F0702030302020204" pitchFamily="66" charset="0"/>
              </a:rPr>
              <a:t>January       </a:t>
            </a:r>
            <a:r>
              <a:rPr lang="en-GB" sz="2000" dirty="0" smtClean="0">
                <a:solidFill>
                  <a:srgbClr val="7030A0"/>
                </a:solidFill>
                <a:latin typeface="Comic Sans MS" panose="030F0702030302020204" pitchFamily="66" charset="0"/>
              </a:rPr>
              <a:t>   Check - in                                                    09:45</a:t>
            </a:r>
            <a:br>
              <a:rPr lang="en-GB" sz="2000" dirty="0" smtClean="0">
                <a:solidFill>
                  <a:srgbClr val="7030A0"/>
                </a:solidFill>
                <a:latin typeface="Comic Sans MS" panose="030F0702030302020204" pitchFamily="66" charset="0"/>
              </a:rPr>
            </a:br>
            <a:r>
              <a:rPr lang="en-GB" sz="2000" dirty="0" smtClean="0">
                <a:solidFill>
                  <a:srgbClr val="7030A0"/>
                </a:solidFill>
                <a:latin typeface="Comic Sans MS" panose="030F0702030302020204" pitchFamily="66" charset="0"/>
              </a:rPr>
              <a:t>Monday         25</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January          Grammar 	                                                   11:30               </a:t>
            </a: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Tuesday        </a:t>
            </a:r>
            <a:r>
              <a:rPr lang="en-GB" sz="2000" dirty="0" smtClean="0">
                <a:solidFill>
                  <a:srgbClr val="7030A0"/>
                </a:solidFill>
                <a:latin typeface="Comic Sans MS" panose="030F0702030302020204" pitchFamily="66" charset="0"/>
              </a:rPr>
              <a:t>26</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a:t>
            </a:r>
            <a:r>
              <a:rPr lang="en-GB" sz="2000" dirty="0">
                <a:solidFill>
                  <a:srgbClr val="7030A0"/>
                </a:solidFill>
                <a:latin typeface="Comic Sans MS" panose="030F0702030302020204" pitchFamily="66" charset="0"/>
              </a:rPr>
              <a:t>January        </a:t>
            </a:r>
            <a:r>
              <a:rPr lang="en-GB" sz="2000" dirty="0" smtClean="0">
                <a:solidFill>
                  <a:srgbClr val="7030A0"/>
                </a:solidFill>
                <a:latin typeface="Comic Sans MS" panose="030F0702030302020204" pitchFamily="66" charset="0"/>
              </a:rPr>
              <a:t>  Numeracy                                                    11:30 </a:t>
            </a: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Wednesday   </a:t>
            </a:r>
            <a:r>
              <a:rPr lang="en-GB" sz="2000" dirty="0" smtClean="0">
                <a:solidFill>
                  <a:srgbClr val="7030A0"/>
                </a:solidFill>
                <a:latin typeface="Comic Sans MS" panose="030F0702030302020204" pitchFamily="66" charset="0"/>
              </a:rPr>
              <a:t>27</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a:t>
            </a:r>
            <a:r>
              <a:rPr lang="en-GB" sz="2000" dirty="0">
                <a:solidFill>
                  <a:srgbClr val="7030A0"/>
                </a:solidFill>
                <a:latin typeface="Comic Sans MS" panose="030F0702030302020204" pitchFamily="66" charset="0"/>
              </a:rPr>
              <a:t>January      </a:t>
            </a:r>
            <a:r>
              <a:rPr lang="en-GB" sz="2000" dirty="0" smtClean="0">
                <a:solidFill>
                  <a:srgbClr val="7030A0"/>
                </a:solidFill>
                <a:latin typeface="Comic Sans MS" panose="030F0702030302020204" pitchFamily="66" charset="0"/>
              </a:rPr>
              <a:t>   Sleep Diary/Food labelling                          11.30</a:t>
            </a:r>
            <a:br>
              <a:rPr lang="en-GB" sz="2000" dirty="0" smtClean="0">
                <a:solidFill>
                  <a:srgbClr val="7030A0"/>
                </a:solidFill>
                <a:latin typeface="Comic Sans MS" panose="030F0702030302020204" pitchFamily="66" charset="0"/>
              </a:rPr>
            </a:br>
            <a:r>
              <a:rPr lang="en-GB" sz="2000" dirty="0" smtClean="0">
                <a:solidFill>
                  <a:srgbClr val="7030A0"/>
                </a:solidFill>
                <a:latin typeface="Comic Sans MS" panose="030F0702030302020204" pitchFamily="66" charset="0"/>
              </a:rPr>
              <a:t>Wednesday   27</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January         Comprehension – Greedy for Gold               14:00</a:t>
            </a:r>
            <a:br>
              <a:rPr lang="en-GB" sz="2000" dirty="0" smtClean="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Thursday       </a:t>
            </a:r>
            <a:r>
              <a:rPr lang="en-GB" sz="2000" dirty="0" smtClean="0">
                <a:solidFill>
                  <a:srgbClr val="7030A0"/>
                </a:solidFill>
                <a:latin typeface="Comic Sans MS" panose="030F0702030302020204" pitchFamily="66" charset="0"/>
              </a:rPr>
              <a:t>28</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a:t>
            </a:r>
            <a:r>
              <a:rPr lang="en-GB" sz="2000" dirty="0">
                <a:solidFill>
                  <a:srgbClr val="7030A0"/>
                </a:solidFill>
                <a:latin typeface="Comic Sans MS" panose="030F0702030302020204" pitchFamily="66" charset="0"/>
              </a:rPr>
              <a:t>January       </a:t>
            </a:r>
            <a:r>
              <a:rPr lang="en-GB" sz="2000" dirty="0" smtClean="0">
                <a:solidFill>
                  <a:srgbClr val="7030A0"/>
                </a:solidFill>
                <a:latin typeface="Comic Sans MS" panose="030F0702030302020204" pitchFamily="66" charset="0"/>
              </a:rPr>
              <a:t> Numeracy                                                    11.30</a:t>
            </a:r>
            <a:br>
              <a:rPr lang="en-GB" sz="2000" dirty="0" smtClean="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r>
            <a:br>
              <a:rPr lang="en-GB" sz="2000" dirty="0">
                <a:solidFill>
                  <a:srgbClr val="7030A0"/>
                </a:solidFill>
                <a:latin typeface="Comic Sans MS" panose="030F0702030302020204" pitchFamily="66" charset="0"/>
              </a:rPr>
            </a:br>
            <a:r>
              <a:rPr lang="en-GB" sz="2000" dirty="0" smtClean="0">
                <a:solidFill>
                  <a:srgbClr val="7030A0"/>
                </a:solidFill>
                <a:latin typeface="Comic Sans MS" panose="030F0702030302020204" pitchFamily="66" charset="0"/>
              </a:rPr>
              <a:t>Friday           29</a:t>
            </a:r>
            <a:r>
              <a:rPr lang="en-GB" sz="2000" baseline="30000" dirty="0" smtClean="0">
                <a:solidFill>
                  <a:srgbClr val="7030A0"/>
                </a:solidFill>
                <a:latin typeface="Comic Sans MS" panose="030F0702030302020204" pitchFamily="66" charset="0"/>
              </a:rPr>
              <a:t>th</a:t>
            </a:r>
            <a:r>
              <a:rPr lang="en-GB" sz="2000" dirty="0" smtClean="0">
                <a:solidFill>
                  <a:srgbClr val="7030A0"/>
                </a:solidFill>
                <a:latin typeface="Comic Sans MS" panose="030F0702030302020204" pitchFamily="66" charset="0"/>
              </a:rPr>
              <a:t> January          Spelling Assessment and workshop              09:30</a:t>
            </a:r>
            <a:endParaRPr lang="en-GB" sz="20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34" y="646035"/>
            <a:ext cx="10042358" cy="6863417"/>
          </a:xfrm>
          <a:prstGeom prst="rect">
            <a:avLst/>
          </a:prstGeom>
        </p:spPr>
        <p:txBody>
          <a:bodyPr wrap="square">
            <a:spAutoFit/>
          </a:bodyPr>
          <a:lstStyle/>
          <a:p>
            <a:r>
              <a:rPr lang="en-GB" sz="4400" b="1" dirty="0" smtClean="0">
                <a:solidFill>
                  <a:srgbClr val="00B0F0"/>
                </a:solidFill>
                <a:latin typeface="Comic Sans MS" panose="030F0702030302020204" pitchFamily="66" charset="0"/>
              </a:rPr>
              <a:t>Joe </a:t>
            </a:r>
            <a:r>
              <a:rPr lang="en-GB" sz="4400" b="1" dirty="0">
                <a:solidFill>
                  <a:srgbClr val="00B0F0"/>
                </a:solidFill>
                <a:latin typeface="Comic Sans MS" panose="030F0702030302020204" pitchFamily="66" charset="0"/>
              </a:rPr>
              <a:t>Wicks’ PE </a:t>
            </a:r>
            <a:r>
              <a:rPr lang="en-GB" sz="4400" b="1" dirty="0" smtClean="0">
                <a:solidFill>
                  <a:srgbClr val="00B0F0"/>
                </a:solidFill>
                <a:latin typeface="Comic Sans MS" panose="030F0702030302020204" pitchFamily="66" charset="0"/>
              </a:rPr>
              <a:t>lessons</a:t>
            </a:r>
          </a:p>
          <a:p>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I will be joining in these sessions, starting from this week.  It’s a great way to start the day.  </a:t>
            </a:r>
            <a:endParaRPr lang="en-GB" b="1" dirty="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These sessions are </a:t>
            </a:r>
            <a:r>
              <a:rPr lang="en-GB" b="1" dirty="0" smtClean="0">
                <a:latin typeface="Comic Sans MS" panose="030F0702030302020204" pitchFamily="66" charset="0"/>
              </a:rPr>
              <a:t>live </a:t>
            </a:r>
            <a:r>
              <a:rPr lang="en-GB" b="1" dirty="0">
                <a:latin typeface="Comic Sans MS" panose="030F0702030302020204" pitchFamily="66" charset="0"/>
              </a:rPr>
              <a:t>on YouTube on Mondays, Wednesdays and Fridays at </a:t>
            </a:r>
            <a:r>
              <a:rPr lang="en-GB" b="1" dirty="0" smtClean="0">
                <a:latin typeface="Comic Sans MS" panose="030F0702030302020204" pitchFamily="66" charset="0"/>
              </a:rPr>
              <a:t>9am.</a:t>
            </a:r>
            <a:endParaRPr lang="en-GB" b="1" dirty="0">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are 20-minutes</a:t>
            </a:r>
            <a:r>
              <a:rPr lang="en-GB" b="1" dirty="0">
                <a:solidFill>
                  <a:srgbClr val="343434"/>
                </a:solidFill>
                <a:latin typeface="Comic Sans MS" panose="030F0702030302020204" pitchFamily="66" charset="0"/>
              </a:rPr>
              <a:t>, half the length of last </a:t>
            </a:r>
            <a:r>
              <a:rPr lang="en-GB" b="1" dirty="0" smtClean="0">
                <a:solidFill>
                  <a:srgbClr val="343434"/>
                </a:solidFill>
                <a:latin typeface="Comic Sans MS" panose="030F0702030302020204" pitchFamily="66" charset="0"/>
              </a:rPr>
              <a:t>lockdown’s sessions.</a:t>
            </a:r>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do not </a:t>
            </a:r>
            <a:r>
              <a:rPr lang="en-GB" b="1" dirty="0">
                <a:solidFill>
                  <a:srgbClr val="343434"/>
                </a:solidFill>
                <a:latin typeface="Comic Sans MS" panose="030F0702030302020204" pitchFamily="66" charset="0"/>
              </a:rPr>
              <a:t>require any specialist equipment or large amounts of space</a:t>
            </a:r>
            <a:r>
              <a:rPr lang="en-GB" b="1" dirty="0" smtClean="0">
                <a:solidFill>
                  <a:srgbClr val="343434"/>
                </a:solidFill>
                <a:latin typeface="Comic Sans MS" panose="030F0702030302020204" pitchFamily="66" charset="0"/>
              </a:rPr>
              <a:t>.</a:t>
            </a:r>
          </a:p>
          <a:p>
            <a:endParaRPr lang="en-GB" b="0" i="0" dirty="0">
              <a:solidFill>
                <a:srgbClr val="343434"/>
              </a:solidFill>
              <a:effectLst/>
              <a:latin typeface="Comic Sans MS" panose="030F0702030302020204" pitchFamily="66" charset="0"/>
            </a:endParaRPr>
          </a:p>
          <a:p>
            <a:endParaRPr lang="en-GB" dirty="0" smtClean="0">
              <a:solidFill>
                <a:srgbClr val="343434"/>
              </a:solidFill>
              <a:latin typeface="open-sans"/>
            </a:endParaRPr>
          </a:p>
          <a:p>
            <a:r>
              <a:rPr lang="en-GB" b="0" i="0" dirty="0" smtClean="0">
                <a:solidFill>
                  <a:srgbClr val="343434"/>
                </a:solidFill>
                <a:effectLst/>
                <a:latin typeface="open-sans"/>
                <a:hlinkClick r:id="rId2"/>
              </a:rPr>
              <a:t>ttps://www.youtube.com/channel/UCAxW1XT0iEJo0TYlRfn6rYQ</a:t>
            </a:r>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p:txBody>
      </p:sp>
      <p:pic>
        <p:nvPicPr>
          <p:cNvPr id="3" name="Picture 2" descr="Call for free fitness videos to boost exercise during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318" y="223786"/>
            <a:ext cx="4514248" cy="2526288"/>
          </a:xfrm>
          <a:prstGeom prst="rect">
            <a:avLst/>
          </a:prstGeom>
        </p:spPr>
      </p:pic>
    </p:spTree>
    <p:extLst>
      <p:ext uri="{BB962C8B-B14F-4D97-AF65-F5344CB8AC3E}">
        <p14:creationId xmlns:p14="http://schemas.microsoft.com/office/powerpoint/2010/main" val="253876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7" y="1214871"/>
            <a:ext cx="10515600" cy="1325563"/>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GRAMMAR AND PUNCTUATION</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200891" y="2058789"/>
            <a:ext cx="10515600" cy="4351338"/>
          </a:xfrm>
        </p:spPr>
        <p:txBody>
          <a:bodyPr>
            <a:noAutofit/>
          </a:bodyPr>
          <a:lstStyle/>
          <a:p>
            <a:pPr marL="0" indent="0">
              <a:buNone/>
            </a:pPr>
            <a:r>
              <a:rPr lang="en-GB" sz="2000" b="1" dirty="0">
                <a:latin typeface="Comic Sans MS" panose="030F0702030302020204" pitchFamily="66" charset="0"/>
              </a:rPr>
              <a:t>Grammar and Punctuation Text </a:t>
            </a:r>
            <a:r>
              <a:rPr lang="en-GB" sz="2000" b="1" dirty="0" smtClean="0">
                <a:latin typeface="Comic Sans MS" panose="030F0702030302020204" pitchFamily="66" charset="0"/>
              </a:rPr>
              <a:t>Book, page 20 </a:t>
            </a:r>
            <a:r>
              <a:rPr lang="en-GB" sz="2000" b="1" dirty="0">
                <a:latin typeface="Comic Sans MS" panose="030F0702030302020204" pitchFamily="66" charset="0"/>
              </a:rPr>
              <a:t>– Unit </a:t>
            </a:r>
            <a:r>
              <a:rPr lang="en-GB" sz="2000" b="1" dirty="0" smtClean="0">
                <a:latin typeface="Comic Sans MS" panose="030F0702030302020204" pitchFamily="66" charset="0"/>
              </a:rPr>
              <a:t>9 –VERBS (past and present tenses).</a:t>
            </a:r>
          </a:p>
          <a:p>
            <a:pPr marL="0" indent="0">
              <a:buNone/>
            </a:pPr>
            <a:endParaRPr lang="en-GB" sz="2000" b="1" dirty="0">
              <a:latin typeface="Comic Sans MS" panose="030F0702030302020204" pitchFamily="66" charset="0"/>
            </a:endParaRPr>
          </a:p>
          <a:p>
            <a:pPr marL="0" indent="0">
              <a:buNone/>
            </a:pPr>
            <a:r>
              <a:rPr lang="en-GB" sz="2000" b="1" dirty="0">
                <a:solidFill>
                  <a:srgbClr val="7030A0"/>
                </a:solidFill>
                <a:latin typeface="Comic Sans MS" panose="030F0702030302020204" pitchFamily="66" charset="0"/>
              </a:rPr>
              <a:t>LI – </a:t>
            </a:r>
            <a:r>
              <a:rPr lang="en-GB" sz="2000" b="1" dirty="0" smtClean="0">
                <a:solidFill>
                  <a:srgbClr val="7030A0"/>
                </a:solidFill>
                <a:latin typeface="Comic Sans MS" panose="030F0702030302020204" pitchFamily="66" charset="0"/>
              </a:rPr>
              <a:t>write using different tenses.</a:t>
            </a:r>
            <a:endParaRPr lang="en-GB" sz="2000" b="1" dirty="0">
              <a:solidFill>
                <a:srgbClr val="7030A0"/>
              </a:solidFill>
              <a:latin typeface="Comic Sans MS" panose="030F0702030302020204" pitchFamily="66" charset="0"/>
            </a:endParaRPr>
          </a:p>
          <a:p>
            <a:pPr marL="0" indent="0">
              <a:buNone/>
            </a:pPr>
            <a:r>
              <a:rPr lang="en-GB" sz="2000" b="1" dirty="0">
                <a:solidFill>
                  <a:srgbClr val="7030A0"/>
                </a:solidFill>
                <a:latin typeface="Comic Sans MS" panose="030F0702030302020204" pitchFamily="66" charset="0"/>
              </a:rPr>
              <a:t>SC – </a:t>
            </a:r>
            <a:r>
              <a:rPr lang="en-GB" sz="2000" dirty="0" smtClean="0">
                <a:latin typeface="Comic Sans MS" panose="030F0702030302020204" pitchFamily="66" charset="0"/>
              </a:rPr>
              <a:t>I can write a sentence in the </a:t>
            </a:r>
            <a:r>
              <a:rPr lang="en-GB" sz="2000" b="1" dirty="0" smtClean="0">
                <a:solidFill>
                  <a:srgbClr val="7030A0"/>
                </a:solidFill>
                <a:latin typeface="Comic Sans MS" panose="030F0702030302020204" pitchFamily="66" charset="0"/>
              </a:rPr>
              <a:t>present</a:t>
            </a:r>
            <a:r>
              <a:rPr lang="en-GB" sz="2000" dirty="0" smtClean="0">
                <a:latin typeface="Comic Sans MS" panose="030F0702030302020204" pitchFamily="66" charset="0"/>
              </a:rPr>
              <a:t> tense.  I can write a sentence in the </a:t>
            </a:r>
            <a:r>
              <a:rPr lang="en-GB" sz="2000" b="1" dirty="0" smtClean="0">
                <a:solidFill>
                  <a:srgbClr val="7030A0"/>
                </a:solidFill>
                <a:latin typeface="Comic Sans MS" panose="030F0702030302020204" pitchFamily="66" charset="0"/>
              </a:rPr>
              <a:t>past </a:t>
            </a:r>
            <a:r>
              <a:rPr lang="en-GB" sz="2000" dirty="0" smtClean="0">
                <a:latin typeface="Comic Sans MS" panose="030F0702030302020204" pitchFamily="66" charset="0"/>
              </a:rPr>
              <a:t>tense.</a:t>
            </a:r>
            <a:endParaRPr lang="en-GB" sz="2000" dirty="0">
              <a:latin typeface="Comic Sans MS" panose="030F0702030302020204" pitchFamily="66" charset="0"/>
            </a:endParaRPr>
          </a:p>
          <a:p>
            <a:pPr marL="0" indent="0">
              <a:buNone/>
            </a:pPr>
            <a:endParaRPr lang="en-GB" sz="2000" dirty="0" smtClean="0">
              <a:latin typeface="Comic Sans MS" panose="030F0702030302020204" pitchFamily="66" charset="0"/>
            </a:endParaRPr>
          </a:p>
          <a:p>
            <a:pPr marL="0" indent="0">
              <a:buNone/>
            </a:pPr>
            <a:r>
              <a:rPr lang="en-GB" sz="2000" dirty="0" smtClean="0">
                <a:latin typeface="Comic Sans MS" panose="030F0702030302020204" pitchFamily="66" charset="0"/>
              </a:rPr>
              <a:t>Remember </a:t>
            </a:r>
            <a:r>
              <a:rPr lang="en-GB" sz="2000" dirty="0">
                <a:latin typeface="Comic Sans MS" panose="030F0702030302020204" pitchFamily="66" charset="0"/>
              </a:rPr>
              <a:t>to:</a:t>
            </a:r>
          </a:p>
          <a:p>
            <a:pPr marL="0" indent="0">
              <a:buNone/>
            </a:pPr>
            <a:r>
              <a:rPr lang="en-GB" sz="2000" dirty="0">
                <a:latin typeface="Comic Sans MS" panose="030F0702030302020204" pitchFamily="66" charset="0"/>
              </a:rPr>
              <a:t>Write the date and then underneath Unit </a:t>
            </a:r>
            <a:r>
              <a:rPr lang="en-GB" sz="2000" dirty="0" smtClean="0">
                <a:latin typeface="Comic Sans MS" panose="030F0702030302020204" pitchFamily="66" charset="0"/>
              </a:rPr>
              <a:t>9 </a:t>
            </a:r>
            <a:r>
              <a:rPr lang="en-GB" sz="2000" dirty="0">
                <a:latin typeface="Comic Sans MS" panose="030F0702030302020204" pitchFamily="66" charset="0"/>
              </a:rPr>
              <a:t>– </a:t>
            </a:r>
            <a:r>
              <a:rPr lang="en-GB" sz="2000" dirty="0" smtClean="0">
                <a:latin typeface="Comic Sans MS" panose="030F0702030302020204" pitchFamily="66" charset="0"/>
              </a:rPr>
              <a:t>Verbs (past and present)</a:t>
            </a:r>
          </a:p>
          <a:p>
            <a:pPr marL="0" indent="0">
              <a:buNone/>
            </a:pPr>
            <a:r>
              <a:rPr lang="en-GB" sz="2000" dirty="0">
                <a:latin typeface="Comic Sans MS" panose="030F0702030302020204" pitchFamily="66" charset="0"/>
              </a:rPr>
              <a:t>R</a:t>
            </a:r>
            <a:r>
              <a:rPr lang="en-GB" sz="2000" dirty="0" smtClean="0">
                <a:latin typeface="Comic Sans MS" panose="030F0702030302020204" pitchFamily="66" charset="0"/>
              </a:rPr>
              <a:t>emember </a:t>
            </a:r>
            <a:r>
              <a:rPr lang="en-GB" sz="2000" dirty="0">
                <a:latin typeface="Comic Sans MS" panose="030F0702030302020204" pitchFamily="66" charset="0"/>
              </a:rPr>
              <a:t>to underline your date with a ruler and heading with a </a:t>
            </a:r>
            <a:r>
              <a:rPr lang="en-GB" sz="2000" dirty="0" smtClean="0">
                <a:latin typeface="Comic Sans MS" panose="030F0702030302020204" pitchFamily="66" charset="0"/>
              </a:rPr>
              <a:t>ruler</a:t>
            </a:r>
            <a:r>
              <a:rPr lang="en-GB" sz="2000" dirty="0">
                <a:latin typeface="Comic Sans MS" panose="030F0702030302020204" pitchFamily="66" charset="0"/>
              </a:rPr>
              <a:t>.</a:t>
            </a:r>
          </a:p>
          <a:p>
            <a:pPr marL="0" indent="0">
              <a:buNone/>
            </a:pPr>
            <a:endParaRPr lang="en-GB" sz="2000" dirty="0" smtClean="0">
              <a:latin typeface="Comic Sans MS" panose="030F0702030302020204" pitchFamily="66" charset="0"/>
            </a:endParaRPr>
          </a:p>
          <a:p>
            <a:pPr marL="0" indent="0">
              <a:buNone/>
            </a:pPr>
            <a:r>
              <a:rPr lang="en-GB" sz="2000" dirty="0" smtClean="0">
                <a:latin typeface="Comic Sans MS" panose="030F0702030302020204" pitchFamily="66" charset="0"/>
              </a:rPr>
              <a:t>Underline </a:t>
            </a:r>
            <a:r>
              <a:rPr lang="en-GB" sz="2000" dirty="0">
                <a:latin typeface="Comic Sans MS" panose="030F0702030302020204" pitchFamily="66" charset="0"/>
              </a:rPr>
              <a:t>the missing words when you fill in the gaps in the sentences.</a:t>
            </a:r>
          </a:p>
          <a:p>
            <a:pPr marL="0" indent="0">
              <a:buNone/>
            </a:pPr>
            <a:endParaRPr lang="en-GB" sz="2000" b="1" dirty="0">
              <a:solidFill>
                <a:srgbClr val="7030A0"/>
              </a:solidFill>
              <a:latin typeface="Comic Sans MS" panose="030F0702030302020204" pitchFamily="66" charset="0"/>
            </a:endParaRPr>
          </a:p>
        </p:txBody>
      </p:sp>
      <p:sp>
        <p:nvSpPr>
          <p:cNvPr id="4" name="TextBox 3"/>
          <p:cNvSpPr txBox="1"/>
          <p:nvPr/>
        </p:nvSpPr>
        <p:spPr>
          <a:xfrm>
            <a:off x="200891" y="0"/>
            <a:ext cx="10746853" cy="584775"/>
          </a:xfrm>
          <a:prstGeom prst="rect">
            <a:avLst/>
          </a:prstGeom>
          <a:noFill/>
        </p:spPr>
        <p:txBody>
          <a:bodyPr wrap="none" rtlCol="0">
            <a:spAutoFit/>
          </a:bodyPr>
          <a:lstStyle/>
          <a:p>
            <a:r>
              <a:rPr lang="en-GB" sz="3200" b="1" i="1" dirty="0" smtClean="0">
                <a:solidFill>
                  <a:srgbClr val="7030A0"/>
                </a:solidFill>
                <a:latin typeface="Comic Sans MS" panose="030F0702030302020204" pitchFamily="66" charset="0"/>
              </a:rPr>
              <a:t>Online Lesson – Monday 25</a:t>
            </a:r>
            <a:r>
              <a:rPr lang="en-GB" sz="3200" b="1" i="1" baseline="30000" dirty="0" smtClean="0">
                <a:solidFill>
                  <a:srgbClr val="7030A0"/>
                </a:solidFill>
                <a:latin typeface="Comic Sans MS" panose="030F0702030302020204" pitchFamily="66" charset="0"/>
              </a:rPr>
              <a:t>th</a:t>
            </a:r>
            <a:r>
              <a:rPr lang="en-GB" sz="3200" b="1" i="1" dirty="0" smtClean="0">
                <a:solidFill>
                  <a:srgbClr val="7030A0"/>
                </a:solidFill>
                <a:latin typeface="Comic Sans MS" panose="030F0702030302020204" pitchFamily="66" charset="0"/>
              </a:rPr>
              <a:t> January 2021 at 11:30</a:t>
            </a:r>
            <a:endParaRPr lang="en-GB" sz="3200" b="1" i="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1741343"/>
            <a:ext cx="10515600" cy="1325563"/>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3100" b="1" i="1" dirty="0">
                <a:solidFill>
                  <a:srgbClr val="7030A0"/>
                </a:solidFill>
                <a:latin typeface="Comic Sans MS" panose="030F0702030302020204" pitchFamily="66" charset="0"/>
              </a:rPr>
              <a:t>Online Lesson – </a:t>
            </a:r>
            <a:r>
              <a:rPr lang="en-GB" sz="3100" b="1" i="1" dirty="0" smtClean="0">
                <a:solidFill>
                  <a:srgbClr val="7030A0"/>
                </a:solidFill>
                <a:latin typeface="Comic Sans MS" panose="030F0702030302020204" pitchFamily="66" charset="0"/>
              </a:rPr>
              <a:t>Friday 29th </a:t>
            </a:r>
            <a:r>
              <a:rPr lang="en-GB" sz="3100" b="1" i="1" dirty="0">
                <a:solidFill>
                  <a:srgbClr val="7030A0"/>
                </a:solidFill>
                <a:latin typeface="Comic Sans MS" panose="030F0702030302020204" pitchFamily="66" charset="0"/>
              </a:rPr>
              <a:t>January </a:t>
            </a:r>
            <a:r>
              <a:rPr lang="en-GB" sz="3100" b="1" i="1" dirty="0" smtClean="0">
                <a:solidFill>
                  <a:srgbClr val="7030A0"/>
                </a:solidFill>
                <a:latin typeface="Comic Sans MS" panose="030F0702030302020204" pitchFamily="66" charset="0"/>
              </a:rPr>
              <a:t>2021 at 09:30</a:t>
            </a:r>
            <a:r>
              <a:rPr lang="en-GB" sz="3100" b="1" i="1" dirty="0">
                <a:solidFill>
                  <a:srgbClr val="7030A0"/>
                </a:solidFill>
                <a:latin typeface="Comic Sans MS" panose="030F0702030302020204" pitchFamily="66" charset="0"/>
              </a:rPr>
              <a:t/>
            </a:r>
            <a:br>
              <a:rPr lang="en-GB" sz="3100" b="1" i="1" dirty="0">
                <a:solidFill>
                  <a:srgbClr val="7030A0"/>
                </a:solidFill>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Spelling </a:t>
            </a:r>
            <a:r>
              <a:rPr lang="en-GB" dirty="0">
                <a:latin typeface="Comic Sans MS" panose="030F0702030302020204" pitchFamily="66" charset="0"/>
              </a:rPr>
              <a:t>Focus for this week </a:t>
            </a:r>
            <a:br>
              <a:rPr lang="en-GB" dirty="0">
                <a:latin typeface="Comic Sans MS" panose="030F0702030302020204" pitchFamily="66" charset="0"/>
              </a:rPr>
            </a:br>
            <a:r>
              <a:rPr lang="en-GB" dirty="0">
                <a:latin typeface="Comic Sans MS" panose="030F0702030302020204" pitchFamily="66" charset="0"/>
              </a:rPr>
              <a:t>will be ‘PLURALS</a:t>
            </a: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2200" dirty="0" smtClean="0">
                <a:latin typeface="Comic Sans MS" panose="030F0702030302020204" pitchFamily="66" charset="0"/>
              </a:rPr>
              <a:t>On Friday morning we will have a spelling assessment.  You will then work collaboratively in ‘break out’ rooms.  You will discuss the answers you got for your spelling tasks.  </a:t>
            </a:r>
            <a:br>
              <a:rPr lang="en-GB" sz="22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sz="2200" u="sng" dirty="0" smtClean="0">
                <a:latin typeface="Comic Sans MS" panose="030F0702030302020204" pitchFamily="66" charset="0"/>
              </a:rPr>
              <a:t>Please look in Assignments for your Spelling Tasks.</a:t>
            </a:r>
            <a:br>
              <a:rPr lang="en-GB" sz="2200" u="sng"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sz="2200" dirty="0" smtClean="0">
                <a:latin typeface="Comic Sans MS" panose="030F0702030302020204" pitchFamily="66" charset="0"/>
              </a:rPr>
              <a:t/>
            </a:r>
            <a:br>
              <a:rPr lang="en-GB" sz="22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sz="2200" dirty="0" smtClean="0">
                <a:latin typeface="Comic Sans MS" panose="030F0702030302020204" pitchFamily="66" charset="0"/>
              </a:rPr>
              <a:t/>
            </a:r>
            <a:br>
              <a:rPr lang="en-GB" sz="2200" dirty="0" smtClean="0">
                <a:latin typeface="Comic Sans MS" panose="030F0702030302020204" pitchFamily="66" charset="0"/>
              </a:rPr>
            </a:br>
            <a:r>
              <a:rPr lang="en-GB" sz="2000" dirty="0" err="1" smtClean="0">
                <a:latin typeface="Comic Sans MS" panose="030F0702030302020204" pitchFamily="66" charset="0"/>
              </a:rPr>
              <a:t>Wordsmyth</a:t>
            </a:r>
            <a:r>
              <a:rPr lang="en-GB" sz="2000" dirty="0" smtClean="0">
                <a:latin typeface="Comic Sans MS" panose="030F0702030302020204" pitchFamily="66" charset="0"/>
              </a:rPr>
              <a:t> </a:t>
            </a:r>
            <a:r>
              <a:rPr lang="en-GB" sz="2000" dirty="0">
                <a:latin typeface="Comic Sans MS" panose="030F0702030302020204" pitchFamily="66" charset="0"/>
              </a:rPr>
              <a:t>is an online children’s dictionary – you can subscribe for free.</a:t>
            </a:r>
            <a:br>
              <a:rPr lang="en-GB" sz="2000" dirty="0">
                <a:latin typeface="Comic Sans MS" panose="030F0702030302020204" pitchFamily="66" charset="0"/>
              </a:rPr>
            </a:br>
            <a:r>
              <a:rPr lang="en-GB" sz="2000" dirty="0">
                <a:latin typeface="Comic Sans MS" panose="030F0702030302020204" pitchFamily="66" charset="0"/>
                <a:hlinkClick r:id="rId2"/>
              </a:rPr>
              <a:t>https://www.wordsmyth.net/?level=2&amp;ent=Dictionary</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endParaRPr lang="en-GB" sz="2200" dirty="0">
              <a:latin typeface="Comic Sans MS" panose="030F0702030302020204" pitchFamily="66" charset="0"/>
            </a:endParaRPr>
          </a:p>
        </p:txBody>
      </p:sp>
      <p:sp>
        <p:nvSpPr>
          <p:cNvPr id="3" name="Content Placeholder 2"/>
          <p:cNvSpPr>
            <a:spLocks noGrp="1"/>
          </p:cNvSpPr>
          <p:nvPr>
            <p:ph idx="1"/>
          </p:nvPr>
        </p:nvSpPr>
        <p:spPr>
          <a:xfrm>
            <a:off x="567268" y="3657599"/>
            <a:ext cx="10786532" cy="2479041"/>
          </a:xfrm>
        </p:spPr>
        <p:txBody>
          <a:bodyPr>
            <a:normAutofit/>
          </a:bodyPr>
          <a:lstStyle/>
          <a:p>
            <a:pPr marL="0" indent="0">
              <a:buNone/>
            </a:pPr>
            <a:endParaRPr lang="en-GB" dirty="0">
              <a:latin typeface="Comic Sans MS" panose="030F0702030302020204" pitchFamily="66" charset="0"/>
            </a:endParaRPr>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dirty="0"/>
          </a:p>
        </p:txBody>
      </p:sp>
      <p:pic>
        <p:nvPicPr>
          <p:cNvPr id="6" name="Picture 5" descr="Spelling: de basisprincipes - Lesmateriaal - Wikiwij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036" y="1741343"/>
            <a:ext cx="2720109" cy="2720109"/>
          </a:xfrm>
          <a:prstGeom prst="rect">
            <a:avLst/>
          </a:prstGeom>
        </p:spPr>
      </p:pic>
    </p:spTree>
    <p:extLst>
      <p:ext uri="{BB962C8B-B14F-4D97-AF65-F5344CB8AC3E}">
        <p14:creationId xmlns:p14="http://schemas.microsoft.com/office/powerpoint/2010/main" val="314554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uc-powerpoint.officeapps.live.com/pods/GetClipboardImage.ashx?Id=9de44e72-bbbc-40c4-97bf-369bc9731fbb&amp;DC=GEU7&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93" y="437574"/>
            <a:ext cx="11785312" cy="6743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24218" y="5285030"/>
            <a:ext cx="5209310" cy="1200329"/>
          </a:xfrm>
          <a:prstGeom prst="rect">
            <a:avLst/>
          </a:prstGeom>
        </p:spPr>
        <p:txBody>
          <a:bodyPr wrap="square">
            <a:spAutoFit/>
          </a:bodyPr>
          <a:lstStyle/>
          <a:p>
            <a:r>
              <a:rPr lang="en-GB" sz="1200" b="1" u="sng" dirty="0">
                <a:latin typeface="Comic Sans MS" panose="030F0702030302020204" pitchFamily="66" charset="0"/>
              </a:rPr>
              <a:t>Top tips :</a:t>
            </a:r>
          </a:p>
          <a:p>
            <a:r>
              <a:rPr lang="en-GB" sz="1200" dirty="0">
                <a:latin typeface="Comic Sans MS" panose="030F0702030302020204" pitchFamily="66" charset="0"/>
              </a:rPr>
              <a:t>Read the passage once</a:t>
            </a:r>
          </a:p>
          <a:p>
            <a:r>
              <a:rPr lang="en-GB" sz="1200" dirty="0">
                <a:latin typeface="Comic Sans MS" panose="030F0702030302020204" pitchFamily="66" charset="0"/>
              </a:rPr>
              <a:t>Look at the ‘unfamiliar words’ on the next slide</a:t>
            </a:r>
          </a:p>
          <a:p>
            <a:r>
              <a:rPr lang="en-GB" sz="1200" dirty="0">
                <a:latin typeface="Comic Sans MS" panose="030F0702030302020204" pitchFamily="66" charset="0"/>
              </a:rPr>
              <a:t>Read the questions once</a:t>
            </a:r>
          </a:p>
          <a:p>
            <a:r>
              <a:rPr lang="en-GB" sz="1200" dirty="0">
                <a:latin typeface="Comic Sans MS" panose="030F0702030302020204" pitchFamily="66" charset="0"/>
              </a:rPr>
              <a:t>Read the passage again </a:t>
            </a:r>
          </a:p>
          <a:p>
            <a:r>
              <a:rPr lang="en-GB" sz="1200" dirty="0">
                <a:latin typeface="Comic Sans MS" panose="030F0702030302020204" pitchFamily="66" charset="0"/>
              </a:rPr>
              <a:t>Answer the questions (remember to do this in sentences)</a:t>
            </a:r>
          </a:p>
        </p:txBody>
      </p:sp>
      <p:sp>
        <p:nvSpPr>
          <p:cNvPr id="3" name="Rectangle 2"/>
          <p:cNvSpPr/>
          <p:nvPr/>
        </p:nvSpPr>
        <p:spPr>
          <a:xfrm>
            <a:off x="236288" y="-71520"/>
            <a:ext cx="11638122" cy="584775"/>
          </a:xfrm>
          <a:prstGeom prst="rect">
            <a:avLst/>
          </a:prstGeom>
        </p:spPr>
        <p:txBody>
          <a:bodyPr wrap="none">
            <a:spAutoFit/>
          </a:bodyPr>
          <a:lstStyle/>
          <a:p>
            <a:r>
              <a:rPr lang="en-GB" sz="3200" b="1" i="1" dirty="0">
                <a:solidFill>
                  <a:srgbClr val="7030A0"/>
                </a:solidFill>
                <a:latin typeface="Comic Sans MS" panose="030F0702030302020204" pitchFamily="66" charset="0"/>
              </a:rPr>
              <a:t>Online Lesson – </a:t>
            </a:r>
            <a:r>
              <a:rPr lang="en-GB" sz="3200" b="1" i="1" dirty="0" smtClean="0">
                <a:solidFill>
                  <a:srgbClr val="7030A0"/>
                </a:solidFill>
                <a:latin typeface="Comic Sans MS" panose="030F0702030302020204" pitchFamily="66" charset="0"/>
              </a:rPr>
              <a:t>Wednesday 27th </a:t>
            </a:r>
            <a:r>
              <a:rPr lang="en-GB" sz="3200" b="1" i="1" dirty="0">
                <a:solidFill>
                  <a:srgbClr val="7030A0"/>
                </a:solidFill>
                <a:latin typeface="Comic Sans MS" panose="030F0702030302020204" pitchFamily="66" charset="0"/>
              </a:rPr>
              <a:t>January 2021 at </a:t>
            </a:r>
            <a:r>
              <a:rPr lang="en-GB" sz="3200" b="1" i="1" dirty="0" smtClean="0">
                <a:solidFill>
                  <a:srgbClr val="7030A0"/>
                </a:solidFill>
                <a:latin typeface="Comic Sans MS" panose="030F0702030302020204" pitchFamily="66" charset="0"/>
              </a:rPr>
              <a:t>14:00</a:t>
            </a:r>
            <a:endParaRPr lang="en-GB" sz="3200" b="1" i="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42803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9" y="936532"/>
            <a:ext cx="11767128" cy="5078313"/>
          </a:xfrm>
          <a:prstGeom prst="rect">
            <a:avLst/>
          </a:prstGeom>
        </p:spPr>
        <p:txBody>
          <a:bodyPr wrap="square">
            <a:spAutoFit/>
          </a:bodyPr>
          <a:lstStyle/>
          <a:p>
            <a:r>
              <a:rPr lang="en-GB" b="1" u="sng" dirty="0" smtClean="0">
                <a:solidFill>
                  <a:schemeClr val="accent2">
                    <a:lumMod val="75000"/>
                  </a:schemeClr>
                </a:solidFill>
                <a:latin typeface="Comic Sans MS" panose="030F0702030302020204" pitchFamily="66" charset="0"/>
              </a:rPr>
              <a:t>Unfamiliar Words or phrases</a:t>
            </a:r>
          </a:p>
          <a:p>
            <a:endParaRPr lang="en-GB" b="1" u="sng" dirty="0" smtClean="0">
              <a:solidFill>
                <a:schemeClr val="accent2">
                  <a:lumMod val="75000"/>
                </a:schemeClr>
              </a:solidFill>
              <a:latin typeface="Comic Sans MS" panose="030F0702030302020204" pitchFamily="66" charset="0"/>
            </a:endParaRPr>
          </a:p>
          <a:p>
            <a:r>
              <a:rPr lang="en-GB" dirty="0" smtClean="0">
                <a:latin typeface="Comic Sans MS" panose="030F0702030302020204" pitchFamily="66" charset="0"/>
              </a:rPr>
              <a:t>Europe is a continent – the country of Spain is in the continent of Europe, as is the UK.</a:t>
            </a:r>
          </a:p>
          <a:p>
            <a:endParaRPr lang="en-GB" dirty="0" smtClean="0">
              <a:latin typeface="Comic Sans MS" panose="030F0702030302020204" pitchFamily="66" charset="0"/>
            </a:endParaRPr>
          </a:p>
          <a:p>
            <a:r>
              <a:rPr lang="en-GB" dirty="0" smtClean="0">
                <a:latin typeface="Comic Sans MS" panose="030F0702030302020204" pitchFamily="66" charset="0"/>
              </a:rPr>
              <a:t>The Americas – the combined continents of North America and South America.</a:t>
            </a:r>
          </a:p>
          <a:p>
            <a:endParaRPr lang="en-GB" dirty="0" smtClean="0">
              <a:latin typeface="Comic Sans MS" panose="030F0702030302020204" pitchFamily="66" charset="0"/>
            </a:endParaRPr>
          </a:p>
          <a:p>
            <a:r>
              <a:rPr lang="en-GB" dirty="0" smtClean="0">
                <a:latin typeface="Comic Sans MS" panose="030F0702030302020204" pitchFamily="66" charset="0"/>
              </a:rPr>
              <a:t>The Incas - The Incas were the largest group of indigenous people in South America when the Europeans arrived. The Incan Empire lasted from 1438 until 1533.  They came from Peru.</a:t>
            </a:r>
          </a:p>
          <a:p>
            <a:endParaRPr lang="en-GB" dirty="0" smtClean="0">
              <a:latin typeface="Comic Sans MS" panose="030F0702030302020204" pitchFamily="66" charset="0"/>
            </a:endParaRPr>
          </a:p>
          <a:p>
            <a:pPr fontAlgn="base"/>
            <a:r>
              <a:rPr lang="en-GB" dirty="0" smtClean="0">
                <a:latin typeface="Comic Sans MS" panose="030F0702030302020204" pitchFamily="66" charset="0"/>
              </a:rPr>
              <a:t>The Aztecs – The Aztecs came from Mexico. They became </a:t>
            </a:r>
            <a:r>
              <a:rPr lang="en-GB" b="1" dirty="0" smtClean="0">
                <a:latin typeface="Comic Sans MS" panose="030F0702030302020204" pitchFamily="66" charset="0"/>
              </a:rPr>
              <a:t>some of the most important and powerful people in South America.  </a:t>
            </a:r>
            <a:r>
              <a:rPr lang="en-GB" dirty="0" smtClean="0">
                <a:latin typeface="Comic Sans MS" panose="030F0702030302020204" pitchFamily="66" charset="0"/>
              </a:rPr>
              <a:t>The Aztecs were known for being rather fierce and they even sacrificed humans in order to keep the gods they believed in happy!  They also the people who  discovered chocolate!</a:t>
            </a:r>
          </a:p>
          <a:p>
            <a:r>
              <a:rPr lang="en-GB" dirty="0" smtClean="0">
                <a:latin typeface="Comic Sans MS" panose="030F0702030302020204" pitchFamily="66" charset="0"/>
              </a:rPr>
              <a:t> </a:t>
            </a:r>
          </a:p>
          <a:p>
            <a:r>
              <a:rPr lang="en-GB" dirty="0" smtClean="0">
                <a:latin typeface="Comic Sans MS" panose="030F0702030302020204" pitchFamily="66" charset="0"/>
              </a:rPr>
              <a:t>to mine – to dig coal or another  material out of the ground</a:t>
            </a:r>
          </a:p>
          <a:p>
            <a:endParaRPr lang="en-GB" dirty="0" smtClean="0">
              <a:latin typeface="Comic Sans MS" panose="030F0702030302020204" pitchFamily="66" charset="0"/>
            </a:endParaRPr>
          </a:p>
          <a:p>
            <a:r>
              <a:rPr lang="en-GB" dirty="0" smtClean="0">
                <a:latin typeface="Comic Sans MS" panose="030F0702030302020204" pitchFamily="66" charset="0"/>
              </a:rPr>
              <a:t>to plunder </a:t>
            </a:r>
            <a:r>
              <a:rPr lang="en-GB" b="1" dirty="0" smtClean="0">
                <a:latin typeface="Comic Sans MS" panose="030F0702030302020204" pitchFamily="66" charset="0"/>
              </a:rPr>
              <a:t>- </a:t>
            </a:r>
            <a:r>
              <a:rPr lang="en-GB" dirty="0" smtClean="0">
                <a:latin typeface="Comic Sans MS" panose="030F0702030302020204" pitchFamily="66" charset="0"/>
              </a:rPr>
              <a:t>steal goods from (a place or person), typically using force and in a time of war or civil disorder.</a:t>
            </a:r>
          </a:p>
          <a:p>
            <a:endParaRPr lang="en-GB" dirty="0" smtClean="0">
              <a:latin typeface="Comic Sans MS" panose="030F0702030302020204" pitchFamily="66" charset="0"/>
            </a:endParaRPr>
          </a:p>
          <a:p>
            <a:r>
              <a:rPr lang="en-GB" dirty="0" smtClean="0">
                <a:latin typeface="Comic Sans MS" panose="030F0702030302020204" pitchFamily="66" charset="0"/>
              </a:rPr>
              <a:t>to raid -to enter (a place) in order to steal or take something.</a:t>
            </a:r>
            <a:endParaRPr lang="en-GB" dirty="0">
              <a:latin typeface="Comic Sans MS" panose="030F0702030302020204" pitchFamily="66" charset="0"/>
            </a:endParaRPr>
          </a:p>
        </p:txBody>
      </p:sp>
    </p:spTree>
    <p:extLst>
      <p:ext uri="{BB962C8B-B14F-4D97-AF65-F5344CB8AC3E}">
        <p14:creationId xmlns:p14="http://schemas.microsoft.com/office/powerpoint/2010/main" val="1104135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072" y="212437"/>
            <a:ext cx="11619346" cy="6155531"/>
          </a:xfrm>
          <a:prstGeom prst="rect">
            <a:avLst/>
          </a:prstGeom>
          <a:noFill/>
        </p:spPr>
        <p:txBody>
          <a:bodyPr wrap="square" rtlCol="0">
            <a:spAutoFit/>
          </a:bodyPr>
          <a:lstStyle/>
          <a:p>
            <a:r>
              <a:rPr lang="en-GB" sz="3600" b="1" dirty="0" smtClean="0">
                <a:solidFill>
                  <a:schemeClr val="accent4"/>
                </a:solidFill>
                <a:latin typeface="Comic Sans MS" panose="030F0702030302020204" pitchFamily="66" charset="0"/>
              </a:rPr>
              <a:t>WRITING Assignment</a:t>
            </a:r>
            <a:r>
              <a:rPr lang="en-GB" dirty="0" smtClean="0">
                <a:latin typeface="Comic Sans MS" panose="030F0702030302020204" pitchFamily="66" charset="0"/>
              </a:rPr>
              <a:t> (please upload into Assignments)</a:t>
            </a:r>
            <a:endParaRPr lang="en-GB" sz="3600" b="1" dirty="0" smtClean="0">
              <a:solidFill>
                <a:schemeClr val="accent4"/>
              </a:solidFill>
              <a:latin typeface="Comic Sans MS" panose="030F0702030302020204" pitchFamily="66" charset="0"/>
            </a:endParaRPr>
          </a:p>
          <a:p>
            <a:endParaRPr lang="en-GB" sz="3600" b="1" dirty="0" smtClean="0">
              <a:solidFill>
                <a:schemeClr val="accent4"/>
              </a:solidFill>
              <a:latin typeface="Comic Sans MS" panose="030F0702030302020204" pitchFamily="66" charset="0"/>
            </a:endParaRPr>
          </a:p>
          <a:p>
            <a:r>
              <a:rPr lang="en-GB" sz="2000" b="1" dirty="0" smtClean="0">
                <a:solidFill>
                  <a:schemeClr val="accent4"/>
                </a:solidFill>
                <a:latin typeface="Comic Sans MS" panose="030F0702030302020204" pitchFamily="66" charset="0"/>
              </a:rPr>
              <a:t>Greedy for Gold</a:t>
            </a:r>
          </a:p>
          <a:p>
            <a:endParaRPr lang="en-GB" dirty="0">
              <a:latin typeface="Comic Sans MS" panose="030F0702030302020204" pitchFamily="66" charset="0"/>
            </a:endParaRPr>
          </a:p>
          <a:p>
            <a:r>
              <a:rPr lang="en-GB" sz="1600" dirty="0" smtClean="0">
                <a:latin typeface="Comic Sans MS" panose="030F0702030302020204" pitchFamily="66" charset="0"/>
              </a:rPr>
              <a:t>Imagine you go back in a time machine to when the Spaniards stole the gold that belonged to the Aztecs and the Incas.  </a:t>
            </a:r>
          </a:p>
          <a:p>
            <a:endParaRPr lang="en-GB" sz="1600" dirty="0">
              <a:latin typeface="Comic Sans MS" panose="030F0702030302020204" pitchFamily="66" charset="0"/>
            </a:endParaRPr>
          </a:p>
          <a:p>
            <a:r>
              <a:rPr lang="en-GB" sz="1600" dirty="0" smtClean="0">
                <a:latin typeface="Comic Sans MS" panose="030F0702030302020204" pitchFamily="66" charset="0"/>
              </a:rPr>
              <a:t>You land in the market place of an Aztec town.</a:t>
            </a:r>
          </a:p>
          <a:p>
            <a:r>
              <a:rPr lang="en-GB" sz="1600" dirty="0" smtClean="0">
                <a:latin typeface="Comic Sans MS" panose="030F0702030302020204" pitchFamily="66" charset="0"/>
              </a:rPr>
              <a:t>You hear an Aztec and a Spaniard giving their different points of view.</a:t>
            </a:r>
          </a:p>
          <a:p>
            <a:endParaRPr lang="en-GB" sz="1600" dirty="0">
              <a:latin typeface="Comic Sans MS" panose="030F0702030302020204" pitchFamily="66" charset="0"/>
            </a:endParaRPr>
          </a:p>
          <a:p>
            <a:r>
              <a:rPr lang="en-GB" sz="1600" dirty="0" smtClean="0">
                <a:latin typeface="Comic Sans MS" panose="030F0702030302020204" pitchFamily="66" charset="0"/>
              </a:rPr>
              <a:t>The Aztec said, “It’s not fair! You Spaniards have taken all our gold!”</a:t>
            </a:r>
          </a:p>
          <a:p>
            <a:endParaRPr lang="en-GB" sz="1600" dirty="0">
              <a:latin typeface="Comic Sans MS" panose="030F0702030302020204" pitchFamily="66" charset="0"/>
            </a:endParaRPr>
          </a:p>
          <a:p>
            <a:r>
              <a:rPr lang="en-GB" sz="1600" dirty="0" smtClean="0">
                <a:latin typeface="Comic Sans MS" panose="030F0702030302020204" pitchFamily="66" charset="0"/>
              </a:rPr>
              <a:t>The Spaniard laughed, “It’s your fault.  You should have made a strong army to guard all the gold.”</a:t>
            </a:r>
          </a:p>
          <a:p>
            <a:endParaRPr lang="en-GB" sz="1600" dirty="0">
              <a:latin typeface="Comic Sans MS" panose="030F0702030302020204" pitchFamily="66" charset="0"/>
            </a:endParaRPr>
          </a:p>
          <a:p>
            <a:r>
              <a:rPr lang="en-GB" sz="1600" dirty="0" smtClean="0">
                <a:latin typeface="Comic Sans MS" panose="030F0702030302020204" pitchFamily="66" charset="0"/>
              </a:rPr>
              <a:t>“We had no need for armies before you came,” groaned the Aztec.</a:t>
            </a:r>
          </a:p>
          <a:p>
            <a:endParaRPr lang="en-GB" sz="1600" dirty="0">
              <a:latin typeface="Comic Sans MS" panose="030F0702030302020204" pitchFamily="66" charset="0"/>
            </a:endParaRPr>
          </a:p>
          <a:p>
            <a:r>
              <a:rPr lang="en-GB" sz="1600" dirty="0" smtClean="0">
                <a:latin typeface="Comic Sans MS" panose="030F0702030302020204" pitchFamily="66" charset="0"/>
              </a:rPr>
              <a:t>“I don’t believe you! How did you get the gold?” shouted the Spaniard.</a:t>
            </a: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sz="2800" dirty="0" smtClean="0">
                <a:latin typeface="Comic Sans MS" panose="030F0702030302020204" pitchFamily="66" charset="0"/>
              </a:rPr>
              <a:t>The argument goes on.  Write down what they say next.  Write at least half a page of your large blue literacy jotter for this task.</a:t>
            </a:r>
            <a:endParaRPr lang="en-GB" sz="2800" dirty="0">
              <a:latin typeface="Comic Sans MS" panose="030F0702030302020204" pitchFamily="66" charset="0"/>
            </a:endParaRPr>
          </a:p>
        </p:txBody>
      </p:sp>
    </p:spTree>
    <p:extLst>
      <p:ext uri="{BB962C8B-B14F-4D97-AF65-F5344CB8AC3E}">
        <p14:creationId xmlns:p14="http://schemas.microsoft.com/office/powerpoint/2010/main" val="4181148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215CD17B52047BFFC96820279097E" ma:contentTypeVersion="7" ma:contentTypeDescription="Create a new document." ma:contentTypeScope="" ma:versionID="d144fa6156ebc4effbe6280917d5f355">
  <xsd:schema xmlns:xsd="http://www.w3.org/2001/XMLSchema" xmlns:xs="http://www.w3.org/2001/XMLSchema" xmlns:p="http://schemas.microsoft.com/office/2006/metadata/properties" xmlns:ns2="e4988da5-66e0-4896-b4a0-e2243135dd89" targetNamespace="http://schemas.microsoft.com/office/2006/metadata/properties" ma:root="true" ma:fieldsID="8111e9333a0419b34ebe6a4e5cf56b31" ns2:_="">
    <xsd:import namespace="e4988da5-66e0-4896-b4a0-e2243135d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88da5-66e0-4896-b4a0-e2243135d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6E795-F1BE-4AC2-8DDD-A8D3D7CFD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88da5-66e0-4896-b4a0-e2243135d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CBDECC-387F-491D-9B56-0A892929491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4988da5-66e0-4896-b4a0-e2243135dd89"/>
    <ds:schemaRef ds:uri="http://www.w3.org/XML/1998/namespace"/>
    <ds:schemaRef ds:uri="http://purl.org/dc/dcmitype/"/>
  </ds:schemaRefs>
</ds:datastoreItem>
</file>

<file path=customXml/itemProps3.xml><?xml version="1.0" encoding="utf-8"?>
<ds:datastoreItem xmlns:ds="http://schemas.openxmlformats.org/officeDocument/2006/customXml" ds:itemID="{C1C08275-5A1C-4577-B482-B5574F575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1989</TotalTime>
  <Words>1514</Words>
  <Application>Microsoft Office PowerPoint</Application>
  <PresentationFormat>Widescreen</PresentationFormat>
  <Paragraphs>239</Paragraphs>
  <Slides>21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1" baseType="lpstr">
      <vt:lpstr>Arial</vt:lpstr>
      <vt:lpstr>Calibri</vt:lpstr>
      <vt:lpstr>Calibri Light</vt:lpstr>
      <vt:lpstr>Comic Sans MS</vt:lpstr>
      <vt:lpstr>open-sans</vt:lpstr>
      <vt:lpstr>Symbol</vt:lpstr>
      <vt:lpstr>Times New Roman</vt:lpstr>
      <vt:lpstr>Office Theme</vt:lpstr>
      <vt:lpstr>Document</vt:lpstr>
      <vt:lpstr>Presentation</vt:lpstr>
      <vt:lpstr>     Linlithgow Bridge Primary School    P5 REMOTE LEARNING  WEEKLY DIARY   w/c 25TH  January 2021   </vt:lpstr>
      <vt:lpstr>PowerPoint Presentation</vt:lpstr>
      <vt:lpstr>       ONLINE LESSONS  for week commencing 25th January 2021   Monday         25th January          Check - in                                                    09:45 Monday         25th January          Grammar                                                     11:30                 Tuesday        26th January          Numeracy                                                    11:30   Wednesday   27th  January         Sleep Diary/Food labelling                          11.30 Wednesday   27th  January         Comprehension – Greedy for Gold               14:00   Thursday       28th  January        Numeracy                                                    11.30  Friday           29th January          Spelling Assessment and workshop              09:30</vt:lpstr>
      <vt:lpstr>PowerPoint Presentation</vt:lpstr>
      <vt:lpstr> GRAMMAR AND PUNCTUATION  </vt:lpstr>
      <vt:lpstr>        Online Lesson – Friday 29th January 2021 at 09:30   Spelling Focus for this week  will be ‘PLURALS    On Friday morning we will have a spelling assessment.  You will then work collaboratively in ‘break out’ rooms.  You will discuss the answers you got for your spelling tasks.    Please look in Assignments for your Spelling Tasks.     Wordsmyth is an online children’s dictionary – you can subscribe for free. https://www.wordsmyth.net/?level=2&amp;ent=Dictionary  </vt:lpstr>
      <vt:lpstr>PowerPoint Presentation</vt:lpstr>
      <vt:lpstr>PowerPoint Presentation</vt:lpstr>
      <vt:lpstr>PowerPoint Presentation</vt:lpstr>
      <vt:lpstr>PowerPoint Presentation</vt:lpstr>
      <vt:lpstr>FIRST MINISTER’S READING CHALLENGE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141</cp:revision>
  <dcterms:created xsi:type="dcterms:W3CDTF">2021-01-08T18:04:58Z</dcterms:created>
  <dcterms:modified xsi:type="dcterms:W3CDTF">2021-01-24T20:12:01Z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0x010100F11215CD17B52047BFFC96820279097E</vt:lpwstr>
  </property>
</Properties>
</file>