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58" r:id="rId3"/>
    <p:sldId id="281" r:id="rId4"/>
    <p:sldId id="260" r:id="rId5"/>
    <p:sldId id="272" r:id="rId6"/>
    <p:sldId id="257" r:id="rId7"/>
    <p:sldId id="259" r:id="rId8"/>
    <p:sldId id="270" r:id="rId9"/>
    <p:sldId id="261" r:id="rId10"/>
    <p:sldId id="271" r:id="rId11"/>
    <p:sldId id="262" r:id="rId12"/>
    <p:sldId id="263" r:id="rId13"/>
    <p:sldId id="264" r:id="rId14"/>
    <p:sldId id="265" r:id="rId15"/>
    <p:sldId id="275" r:id="rId16"/>
    <p:sldId id="276" r:id="rId17"/>
    <p:sldId id="266" r:id="rId18"/>
    <p:sldId id="277" r:id="rId19"/>
    <p:sldId id="282" r:id="rId20"/>
    <p:sldId id="278" r:id="rId21"/>
    <p:sldId id="280" r:id="rId22"/>
    <p:sldId id="279" r:id="rId23"/>
    <p:sldId id="26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9FB"/>
    <a:srgbClr val="90F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90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0964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1937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2089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0296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9453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7389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6726679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4763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1887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282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3597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0F4FC">
            <a:alpha val="5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1/10/2021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80547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deo.link/w/EXsEb" TargetMode="External"/><Relationship Id="rId2" Type="http://schemas.openxmlformats.org/officeDocument/2006/relationships/hyperlink" Target="https://drive.google.com/file/d/1KWVIsVgqXXkUTmaGL4bQFNUj8Akb3vfW/view?usp=sharing" TargetMode="Externa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Sleep%20-%20Second%20Level.pp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Getting%20a%20good%20night's%20sleep.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The%20Sleep%20Cycle%20(no%20answer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acebook.com/991047234270921/posts/4879488632093409/?d=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P5 </a:t>
            </a:r>
            <a:r>
              <a:rPr lang="en-GB" dirty="0"/>
              <a:t>W</a:t>
            </a:r>
            <a:r>
              <a:rPr lang="en-GB" dirty="0" smtClean="0"/>
              <a:t>eekly Diary </a:t>
            </a:r>
            <a:br>
              <a:rPr lang="en-GB" dirty="0" smtClean="0"/>
            </a:br>
            <a:r>
              <a:rPr lang="en-GB" sz="1800" dirty="0" smtClean="0"/>
              <a:t>week commencing 11.01.21</a:t>
            </a:r>
            <a:endParaRPr lang="en-GB" sz="18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922411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455" y="424872"/>
            <a:ext cx="7869382" cy="6432530"/>
          </a:xfrm>
          <a:prstGeom prst="rect">
            <a:avLst/>
          </a:prstGeom>
          <a:noFill/>
        </p:spPr>
        <p:txBody>
          <a:bodyPr wrap="square" rtlCol="0">
            <a:spAutoFit/>
          </a:bodyPr>
          <a:lstStyle/>
          <a:p>
            <a:r>
              <a:rPr lang="en-GB" sz="4400" b="1" dirty="0" smtClean="0">
                <a:solidFill>
                  <a:srgbClr val="FF0000"/>
                </a:solidFill>
              </a:rPr>
              <a:t>FRENCH</a:t>
            </a:r>
          </a:p>
          <a:p>
            <a:endParaRPr lang="en-GB" sz="3200" dirty="0"/>
          </a:p>
          <a:p>
            <a:r>
              <a:rPr lang="en-GB" sz="3200" dirty="0" smtClean="0"/>
              <a:t>Every week Madame Gordon will deliver a French lesson.  </a:t>
            </a:r>
          </a:p>
          <a:p>
            <a:endParaRPr lang="en-GB" sz="3200" dirty="0"/>
          </a:p>
          <a:p>
            <a:r>
              <a:rPr lang="en-GB" sz="3200" dirty="0" smtClean="0"/>
              <a:t>This week you will be learning about the French Weather.</a:t>
            </a:r>
          </a:p>
          <a:p>
            <a:endParaRPr lang="en-GB" sz="3200" dirty="0"/>
          </a:p>
          <a:p>
            <a:pPr fontAlgn="base"/>
            <a:r>
              <a:rPr lang="en-GB" dirty="0">
                <a:hlinkClick r:id="rId2"/>
              </a:rPr>
              <a:t>https://drive.google.com/file/d/1KWVIsVgqXXkUTmaGL4bQFNUj8Akb3vfW/view?usp=sharing</a:t>
            </a:r>
            <a:endParaRPr lang="en-GB" dirty="0"/>
          </a:p>
          <a:p>
            <a:r>
              <a:rPr lang="en-GB" dirty="0"/>
              <a:t/>
            </a:r>
            <a:br>
              <a:rPr lang="en-GB" dirty="0"/>
            </a:br>
            <a:endParaRPr lang="en-GB" dirty="0" smtClean="0"/>
          </a:p>
          <a:p>
            <a:pPr fontAlgn="base"/>
            <a:r>
              <a:rPr lang="en-GB" b="1" dirty="0"/>
              <a:t>Follow on </a:t>
            </a:r>
            <a:r>
              <a:rPr lang="en-GB" b="1" dirty="0" smtClean="0"/>
              <a:t>activity </a:t>
            </a:r>
            <a:r>
              <a:rPr lang="en-GB" dirty="0" smtClean="0"/>
              <a:t>video </a:t>
            </a:r>
            <a:r>
              <a:rPr lang="en-GB" dirty="0"/>
              <a:t>-  les </a:t>
            </a:r>
            <a:r>
              <a:rPr lang="en-GB" dirty="0" err="1"/>
              <a:t>saisons</a:t>
            </a:r>
            <a:r>
              <a:rPr lang="en-GB" dirty="0"/>
              <a:t>  </a:t>
            </a:r>
            <a:r>
              <a:rPr lang="en-GB" dirty="0" smtClean="0"/>
              <a:t>  </a:t>
            </a:r>
            <a:r>
              <a:rPr lang="en-GB" dirty="0" smtClean="0">
                <a:hlinkClick r:id="rId3"/>
              </a:rPr>
              <a:t>https</a:t>
            </a:r>
            <a:r>
              <a:rPr lang="en-GB" dirty="0">
                <a:hlinkClick r:id="rId3"/>
              </a:rPr>
              <a:t>://video.link/w/EXsEb</a:t>
            </a:r>
            <a:r>
              <a:rPr lang="en-GB" dirty="0"/>
              <a:t> </a:t>
            </a:r>
          </a:p>
          <a:p>
            <a:r>
              <a:rPr lang="en-GB" dirty="0" smtClean="0"/>
              <a:t> </a:t>
            </a:r>
          </a:p>
          <a:p>
            <a:endParaRPr lang="en-GB" dirty="0"/>
          </a:p>
          <a:p>
            <a:endParaRPr lang="en-GB" dirty="0"/>
          </a:p>
        </p:txBody>
      </p:sp>
      <p:pic>
        <p:nvPicPr>
          <p:cNvPr id="3" name="Picture 2" descr="Flag of France, Undated | The famed &quot;French Tricolo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3752" y="766618"/>
            <a:ext cx="3181872" cy="2516910"/>
          </a:xfrm>
          <a:prstGeom prst="rect">
            <a:avLst/>
          </a:prstGeom>
        </p:spPr>
      </p:pic>
    </p:spTree>
    <p:extLst>
      <p:ext uri="{BB962C8B-B14F-4D97-AF65-F5344CB8AC3E}">
        <p14:creationId xmlns:p14="http://schemas.microsoft.com/office/powerpoint/2010/main" val="210897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NUMERACY</a:t>
            </a:r>
            <a:endParaRPr lang="en-GB" dirty="0"/>
          </a:p>
        </p:txBody>
      </p:sp>
      <p:sp>
        <p:nvSpPr>
          <p:cNvPr id="3" name="Content Placeholder 2"/>
          <p:cNvSpPr>
            <a:spLocks noGrp="1"/>
          </p:cNvSpPr>
          <p:nvPr>
            <p:ph idx="1"/>
          </p:nvPr>
        </p:nvSpPr>
        <p:spPr>
          <a:xfrm>
            <a:off x="838200" y="1825624"/>
            <a:ext cx="10515600" cy="4940935"/>
          </a:xfrm>
        </p:spPr>
        <p:txBody>
          <a:bodyPr>
            <a:normAutofit fontScale="92500" lnSpcReduction="10000"/>
          </a:bodyPr>
          <a:lstStyle/>
          <a:p>
            <a:pPr marL="0" indent="0">
              <a:buNone/>
            </a:pPr>
            <a:r>
              <a:rPr lang="en-GB" b="1" u="sng" dirty="0" smtClean="0"/>
              <a:t>The focus for this week is WEIGHT/MASS</a:t>
            </a:r>
            <a:endParaRPr lang="en-GB" dirty="0" smtClean="0"/>
          </a:p>
          <a:p>
            <a:pPr marL="0" indent="0">
              <a:buNone/>
            </a:pPr>
            <a:r>
              <a:rPr lang="en-GB" dirty="0" smtClean="0"/>
              <a:t>Targets:</a:t>
            </a:r>
          </a:p>
          <a:p>
            <a:pPr marL="0" indent="0">
              <a:buNone/>
            </a:pPr>
            <a:r>
              <a:rPr lang="en-GB" dirty="0" smtClean="0"/>
              <a:t>Consolidate the relationship 1kg = 1000g and ½  kg = 500g</a:t>
            </a:r>
          </a:p>
          <a:p>
            <a:pPr marL="0" indent="0">
              <a:buNone/>
            </a:pPr>
            <a:r>
              <a:rPr lang="en-GB" dirty="0" smtClean="0"/>
              <a:t>Convert weights given as 4kg 125g to 4125g</a:t>
            </a:r>
          </a:p>
          <a:p>
            <a:pPr marL="0" indent="0">
              <a:buNone/>
            </a:pPr>
            <a:r>
              <a:rPr lang="en-GB" dirty="0" smtClean="0"/>
              <a:t>Read scales marked in 10g, 20g, 50g and 100g division.</a:t>
            </a:r>
          </a:p>
          <a:p>
            <a:pPr marL="0" indent="0">
              <a:buNone/>
            </a:pPr>
            <a:r>
              <a:rPr lang="en-GB" dirty="0" smtClean="0"/>
              <a:t>Estimate where on a number line e.g.,  </a:t>
            </a:r>
            <a:r>
              <a:rPr lang="en-GB" dirty="0"/>
              <a:t>10g, 20g, 50g </a:t>
            </a:r>
            <a:r>
              <a:rPr lang="en-GB" dirty="0" smtClean="0"/>
              <a:t>would be</a:t>
            </a:r>
          </a:p>
          <a:p>
            <a:pPr marL="0" indent="0">
              <a:buNone/>
            </a:pPr>
            <a:r>
              <a:rPr lang="en-GB" dirty="0" smtClean="0"/>
              <a:t>Measuring and recording weights to the nearest 100g</a:t>
            </a:r>
          </a:p>
          <a:p>
            <a:pPr marL="0" indent="0">
              <a:buNone/>
            </a:pPr>
            <a:r>
              <a:rPr lang="en-GB" dirty="0" smtClean="0"/>
              <a:t>Explore the relationship between ⅟</a:t>
            </a:r>
            <a:r>
              <a:rPr lang="en-GB" sz="1700" dirty="0" smtClean="0"/>
              <a:t>10</a:t>
            </a:r>
            <a:r>
              <a:rPr lang="en-GB" dirty="0" smtClean="0"/>
              <a:t> kg and 100g kg = 4.5kg</a:t>
            </a:r>
          </a:p>
          <a:p>
            <a:pPr marL="0" indent="0">
              <a:buNone/>
            </a:pPr>
            <a:r>
              <a:rPr lang="en-GB" dirty="0" smtClean="0"/>
              <a:t>Understand that we can use decimal notation when recording weights e.g., 4500g = 4.5kg</a:t>
            </a:r>
          </a:p>
          <a:p>
            <a:pPr marL="0" indent="0">
              <a:buNone/>
            </a:pPr>
            <a:r>
              <a:rPr lang="en-GB" dirty="0" smtClean="0"/>
              <a:t>Understand that weight and mass are different.</a:t>
            </a:r>
          </a:p>
          <a:p>
            <a:pPr marL="0" indent="0">
              <a:buNone/>
            </a:pPr>
            <a:endParaRPr lang="en-GB" dirty="0" smtClean="0"/>
          </a:p>
          <a:p>
            <a:pPr marL="0" indent="0">
              <a:buNone/>
            </a:pPr>
            <a:endParaRPr lang="en-GB" dirty="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308080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NUMERACY Task 1</a:t>
            </a:r>
            <a:endParaRPr lang="en-GB" dirty="0"/>
          </a:p>
        </p:txBody>
      </p:sp>
      <p:sp>
        <p:nvSpPr>
          <p:cNvPr id="3" name="Content Placeholder 2"/>
          <p:cNvSpPr>
            <a:spLocks noGrp="1"/>
          </p:cNvSpPr>
          <p:nvPr>
            <p:ph idx="1"/>
          </p:nvPr>
        </p:nvSpPr>
        <p:spPr/>
        <p:txBody>
          <a:bodyPr/>
          <a:lstStyle/>
          <a:p>
            <a:pPr marL="0" indent="0">
              <a:buNone/>
            </a:pPr>
            <a:r>
              <a:rPr lang="en-GB" dirty="0" smtClean="0"/>
              <a:t>WEIGHT – page 83 warm up! </a:t>
            </a:r>
          </a:p>
          <a:p>
            <a:pPr marL="0" indent="0">
              <a:buNone/>
            </a:pPr>
            <a:r>
              <a:rPr lang="en-GB" sz="1600" dirty="0" smtClean="0"/>
              <a:t>As a warm up before you start page 83 please complete the following sums in your numeracy jotter</a:t>
            </a:r>
            <a:r>
              <a:rPr lang="en-GB" dirty="0" smtClean="0"/>
              <a:t>.</a:t>
            </a:r>
          </a:p>
          <a:p>
            <a:pPr marL="0" indent="0">
              <a:buNone/>
            </a:pPr>
            <a:endParaRPr lang="en-GB" dirty="0" smtClean="0"/>
          </a:p>
          <a:p>
            <a:pPr marL="514350" indent="-514350">
              <a:buAutoNum type="arabicPeriod"/>
            </a:pPr>
            <a:r>
              <a:rPr lang="en-GB" dirty="0" smtClean="0"/>
              <a:t>800 + 200 =      </a:t>
            </a:r>
            <a:r>
              <a:rPr lang="en-GB" sz="1400" dirty="0" smtClean="0"/>
              <a:t>2</a:t>
            </a:r>
            <a:r>
              <a:rPr lang="en-GB" dirty="0" smtClean="0"/>
              <a:t>. 750 + 250 =     </a:t>
            </a:r>
            <a:r>
              <a:rPr lang="en-GB" sz="1400" dirty="0" smtClean="0"/>
              <a:t>3</a:t>
            </a:r>
            <a:r>
              <a:rPr lang="en-GB" dirty="0" smtClean="0"/>
              <a:t>. 350 + 650 =      </a:t>
            </a:r>
            <a:r>
              <a:rPr lang="en-GB" sz="1400" dirty="0" smtClean="0"/>
              <a:t>4</a:t>
            </a:r>
            <a:r>
              <a:rPr lang="en-GB" dirty="0" smtClean="0"/>
              <a:t>. 500 + 500 =</a:t>
            </a:r>
          </a:p>
          <a:p>
            <a:pPr marL="514350" indent="-514350">
              <a:buAutoNum type="arabicPeriod"/>
            </a:pPr>
            <a:endParaRPr lang="en-GB" dirty="0" smtClean="0"/>
          </a:p>
          <a:p>
            <a:pPr marL="0" indent="0">
              <a:buNone/>
            </a:pPr>
            <a:r>
              <a:rPr lang="en-GB" dirty="0" smtClean="0"/>
              <a:t> </a:t>
            </a:r>
            <a:r>
              <a:rPr lang="en-GB" sz="1400" dirty="0" smtClean="0"/>
              <a:t>5</a:t>
            </a:r>
            <a:r>
              <a:rPr lang="en-GB" dirty="0" smtClean="0"/>
              <a:t>. 450 + __ = 1000         </a:t>
            </a:r>
            <a:r>
              <a:rPr lang="en-GB" sz="1400" dirty="0" smtClean="0"/>
              <a:t>6</a:t>
            </a:r>
            <a:r>
              <a:rPr lang="en-GB" dirty="0" smtClean="0"/>
              <a:t>. 260 + ___ = 1000           </a:t>
            </a:r>
            <a:r>
              <a:rPr lang="en-GB" sz="1400" dirty="0" smtClean="0"/>
              <a:t>7</a:t>
            </a:r>
            <a:r>
              <a:rPr lang="en-GB" dirty="0" smtClean="0"/>
              <a:t>. 370 + ___ =  1000</a:t>
            </a:r>
          </a:p>
          <a:p>
            <a:pPr marL="0" indent="0">
              <a:buNone/>
            </a:pPr>
            <a:endParaRPr lang="en-GB" dirty="0" smtClean="0"/>
          </a:p>
          <a:p>
            <a:pPr marL="0" indent="0">
              <a:buNone/>
            </a:pPr>
            <a:r>
              <a:rPr lang="en-GB" dirty="0"/>
              <a:t> </a:t>
            </a:r>
            <a:r>
              <a:rPr lang="en-GB" sz="1400" dirty="0" smtClean="0"/>
              <a:t>8</a:t>
            </a:r>
            <a:r>
              <a:rPr lang="en-GB" dirty="0" smtClean="0"/>
              <a:t>. 560 + __ = 1000        </a:t>
            </a:r>
            <a:r>
              <a:rPr lang="en-GB" sz="1400" dirty="0" smtClean="0"/>
              <a:t>9</a:t>
            </a:r>
            <a:r>
              <a:rPr lang="en-GB" dirty="0" smtClean="0"/>
              <a:t>. 770 + __ = 1000          </a:t>
            </a:r>
            <a:r>
              <a:rPr lang="en-GB" sz="1400" dirty="0" smtClean="0"/>
              <a:t>10</a:t>
            </a:r>
            <a:r>
              <a:rPr lang="en-GB" dirty="0" smtClean="0"/>
              <a:t>.  620 + ___ = 1000</a:t>
            </a:r>
          </a:p>
          <a:p>
            <a:pPr marL="0" indent="0">
              <a:buNone/>
            </a:pPr>
            <a:endParaRPr lang="en-GB" dirty="0" smtClean="0"/>
          </a:p>
        </p:txBody>
      </p:sp>
    </p:spTree>
    <p:extLst>
      <p:ext uri="{BB962C8B-B14F-4D97-AF65-F5344CB8AC3E}">
        <p14:creationId xmlns:p14="http://schemas.microsoft.com/office/powerpoint/2010/main" val="3491820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NUMERACY Task 1</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Please complete page 83 of your Heinemann </a:t>
            </a:r>
            <a:r>
              <a:rPr lang="en-GB" dirty="0" smtClean="0"/>
              <a:t>Textbook in your numeracy jotter.</a:t>
            </a:r>
            <a:endParaRPr lang="en-GB" dirty="0"/>
          </a:p>
          <a:p>
            <a:pPr marL="0" indent="0">
              <a:buNone/>
            </a:pPr>
            <a:endParaRPr lang="en-GB" dirty="0"/>
          </a:p>
          <a:p>
            <a:pPr marL="0" indent="0">
              <a:buNone/>
            </a:pPr>
            <a:r>
              <a:rPr lang="en-GB" dirty="0"/>
              <a:t>Before you </a:t>
            </a:r>
            <a:r>
              <a:rPr lang="en-GB" dirty="0" smtClean="0"/>
              <a:t>start answering questions.</a:t>
            </a:r>
          </a:p>
          <a:p>
            <a:pPr marL="0" indent="0">
              <a:buNone/>
            </a:pPr>
            <a:endParaRPr lang="en-GB" dirty="0" smtClean="0"/>
          </a:p>
          <a:p>
            <a:pPr marL="0" indent="0">
              <a:buNone/>
            </a:pPr>
            <a:r>
              <a:rPr lang="en-GB" dirty="0" smtClean="0"/>
              <a:t>Write the date and the page number and underline then to remind yourself write out the following underneath.</a:t>
            </a:r>
          </a:p>
          <a:p>
            <a:pPr marL="0" indent="0">
              <a:buNone/>
            </a:pPr>
            <a:endParaRPr lang="en-GB" dirty="0" smtClean="0"/>
          </a:p>
          <a:p>
            <a:pPr marL="0" indent="0">
              <a:buNone/>
            </a:pPr>
            <a:r>
              <a:rPr lang="en-GB" dirty="0" smtClean="0"/>
              <a:t>1000g </a:t>
            </a:r>
            <a:r>
              <a:rPr lang="en-GB" dirty="0"/>
              <a:t>= 1kg</a:t>
            </a:r>
          </a:p>
          <a:p>
            <a:pPr marL="0" indent="0">
              <a:buNone/>
            </a:pPr>
            <a:r>
              <a:rPr lang="en-GB" dirty="0"/>
              <a:t>250g = </a:t>
            </a:r>
            <a:r>
              <a:rPr lang="en-GB" dirty="0" smtClean="0"/>
              <a:t>  ¼ kg</a:t>
            </a:r>
            <a:endParaRPr lang="en-GB" dirty="0"/>
          </a:p>
          <a:p>
            <a:pPr marL="0" indent="0">
              <a:buNone/>
            </a:pPr>
            <a:r>
              <a:rPr lang="en-GB" dirty="0"/>
              <a:t>500g = </a:t>
            </a:r>
            <a:r>
              <a:rPr lang="en-GB" dirty="0" smtClean="0"/>
              <a:t>  ½ kg</a:t>
            </a:r>
            <a:endParaRPr lang="en-GB" dirty="0"/>
          </a:p>
          <a:p>
            <a:pPr marL="0" indent="0">
              <a:buNone/>
            </a:pPr>
            <a:r>
              <a:rPr lang="en-GB" dirty="0"/>
              <a:t>750g </a:t>
            </a:r>
            <a:r>
              <a:rPr lang="en-GB" dirty="0" smtClean="0"/>
              <a:t>=   </a:t>
            </a:r>
            <a:r>
              <a:rPr lang="en-GB" dirty="0"/>
              <a:t>¾ </a:t>
            </a:r>
            <a:r>
              <a:rPr lang="en-GB" dirty="0" smtClean="0"/>
              <a:t>kg</a:t>
            </a:r>
          </a:p>
          <a:p>
            <a:pPr marL="0" indent="0">
              <a:buNone/>
            </a:pPr>
            <a:endParaRPr lang="en-GB" dirty="0"/>
          </a:p>
          <a:p>
            <a:endParaRPr lang="en-GB" dirty="0"/>
          </a:p>
        </p:txBody>
      </p:sp>
    </p:spTree>
    <p:extLst>
      <p:ext uri="{BB962C8B-B14F-4D97-AF65-F5344CB8AC3E}">
        <p14:creationId xmlns:p14="http://schemas.microsoft.com/office/powerpoint/2010/main" val="508600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NUMERACY  Task 2</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Page 84 (You </a:t>
            </a:r>
            <a:r>
              <a:rPr lang="en-GB" dirty="0"/>
              <a:t>will need to find weighing scales </a:t>
            </a:r>
            <a:r>
              <a:rPr lang="en-GB" dirty="0" smtClean="0"/>
              <a:t>in </a:t>
            </a:r>
            <a:r>
              <a:rPr lang="en-GB" dirty="0"/>
              <a:t>your house for the first part of this page</a:t>
            </a:r>
            <a:r>
              <a:rPr lang="en-GB" dirty="0" smtClean="0"/>
              <a:t> ) and page 85.</a:t>
            </a:r>
          </a:p>
          <a:p>
            <a:pPr marL="0" indent="0">
              <a:buNone/>
            </a:pPr>
            <a:endParaRPr lang="en-GB" dirty="0"/>
          </a:p>
          <a:p>
            <a:pPr marL="0" indent="0">
              <a:buNone/>
            </a:pPr>
            <a:r>
              <a:rPr lang="en-GB" dirty="0" smtClean="0"/>
              <a:t>Extension : </a:t>
            </a:r>
            <a:r>
              <a:rPr lang="en-GB" dirty="0" err="1" smtClean="0"/>
              <a:t>Eilidh</a:t>
            </a:r>
            <a:r>
              <a:rPr lang="en-GB" dirty="0" smtClean="0"/>
              <a:t> and Sam are going camping, but Sam’s backpack is too heavy.  </a:t>
            </a:r>
            <a:r>
              <a:rPr lang="en-GB" dirty="0" err="1" smtClean="0"/>
              <a:t>Eilidh’s</a:t>
            </a:r>
            <a:r>
              <a:rPr lang="en-GB" dirty="0" smtClean="0"/>
              <a:t> backpack weighs 4kg 600g and Sam’s backpack weighs 6kg 300g. </a:t>
            </a:r>
          </a:p>
          <a:p>
            <a:pPr marL="514350" indent="-514350">
              <a:buAutoNum type="arabicPeriod"/>
            </a:pPr>
            <a:r>
              <a:rPr lang="en-GB" dirty="0" smtClean="0"/>
              <a:t>How much heavier is Sam’s backpack than Aisha’s?</a:t>
            </a:r>
          </a:p>
          <a:p>
            <a:pPr marL="514350" indent="-514350">
              <a:buAutoNum type="arabicPeriod"/>
            </a:pPr>
            <a:r>
              <a:rPr lang="en-GB" dirty="0" smtClean="0"/>
              <a:t>If Sam and </a:t>
            </a:r>
            <a:r>
              <a:rPr lang="en-GB" dirty="0" err="1" smtClean="0"/>
              <a:t>Eilidh</a:t>
            </a:r>
            <a:r>
              <a:rPr lang="en-GB" dirty="0" smtClean="0"/>
              <a:t> want to carry exactly the same mass, how much does Sam need to give to </a:t>
            </a:r>
            <a:r>
              <a:rPr lang="en-GB" dirty="0" err="1" smtClean="0"/>
              <a:t>Eilidh</a:t>
            </a:r>
            <a:r>
              <a:rPr lang="en-GB" dirty="0" smtClean="0"/>
              <a:t>? Can you explain?</a:t>
            </a:r>
            <a:r>
              <a:rPr lang="en-GB" dirty="0" smtClean="0"/>
              <a:t>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20788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NUMERACY Task 3</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Please complete pag</a:t>
            </a:r>
            <a:r>
              <a:rPr lang="en-GB" dirty="0" smtClean="0"/>
              <a:t>e 86 and 87 of your Heinemann text book.</a:t>
            </a:r>
          </a:p>
          <a:p>
            <a:pPr marL="0" indent="0">
              <a:buNone/>
            </a:pPr>
            <a:endParaRPr lang="en-GB" dirty="0"/>
          </a:p>
        </p:txBody>
      </p:sp>
    </p:spTree>
    <p:extLst>
      <p:ext uri="{BB962C8B-B14F-4D97-AF65-F5344CB8AC3E}">
        <p14:creationId xmlns:p14="http://schemas.microsoft.com/office/powerpoint/2010/main" val="1322001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5300" b="1" i="1" dirty="0" smtClean="0"/>
              <a:t>NUMERACY TASK 4</a:t>
            </a:r>
            <a:r>
              <a:rPr lang="en-GB" sz="5300" b="1" i="1" dirty="0"/>
              <a:t/>
            </a:r>
            <a:br>
              <a:rPr lang="en-GB" sz="5300" b="1" i="1" dirty="0"/>
            </a:br>
            <a:r>
              <a:rPr lang="en-GB" sz="5300" b="1" i="1" dirty="0">
                <a:solidFill>
                  <a:srgbClr val="002060"/>
                </a:solidFill>
              </a:rPr>
              <a:t>Online Lesson </a:t>
            </a:r>
            <a:r>
              <a:rPr lang="en-GB" sz="5300" b="1" i="1" dirty="0" smtClean="0">
                <a:solidFill>
                  <a:srgbClr val="002060"/>
                </a:solidFill>
              </a:rPr>
              <a:t> - Thursday 14</a:t>
            </a:r>
            <a:r>
              <a:rPr lang="en-GB" sz="5300" b="1" i="1" baseline="30000" dirty="0" smtClean="0">
                <a:solidFill>
                  <a:srgbClr val="002060"/>
                </a:solidFill>
              </a:rPr>
              <a:t>th</a:t>
            </a:r>
            <a:r>
              <a:rPr lang="en-GB" sz="5300" b="1" i="1" dirty="0" smtClean="0">
                <a:solidFill>
                  <a:srgbClr val="002060"/>
                </a:solidFill>
              </a:rPr>
              <a:t>  </a:t>
            </a:r>
            <a:r>
              <a:rPr lang="en-GB" sz="5300" b="1" i="1" dirty="0">
                <a:solidFill>
                  <a:srgbClr val="002060"/>
                </a:solidFill>
              </a:rPr>
              <a:t>January at </a:t>
            </a:r>
            <a:r>
              <a:rPr lang="en-GB" sz="5300" b="1" i="1" dirty="0" smtClean="0">
                <a:solidFill>
                  <a:srgbClr val="002060"/>
                </a:solidFill>
              </a:rPr>
              <a:t>11.30 am</a:t>
            </a:r>
            <a:endParaRPr lang="en-GB" dirty="0"/>
          </a:p>
        </p:txBody>
      </p:sp>
      <p:sp>
        <p:nvSpPr>
          <p:cNvPr id="3" name="Content Placeholder 2"/>
          <p:cNvSpPr>
            <a:spLocks noGrp="1"/>
          </p:cNvSpPr>
          <p:nvPr>
            <p:ph idx="1"/>
          </p:nvPr>
        </p:nvSpPr>
        <p:spPr>
          <a:xfrm>
            <a:off x="636181" y="2432234"/>
            <a:ext cx="10515600" cy="4351338"/>
          </a:xfrm>
        </p:spPr>
        <p:txBody>
          <a:bodyPr>
            <a:normAutofit/>
          </a:bodyPr>
          <a:lstStyle/>
          <a:p>
            <a:pPr marL="0" indent="0">
              <a:buNone/>
            </a:pPr>
            <a:r>
              <a:rPr lang="en-GB" sz="3600" u="sng" dirty="0" smtClean="0"/>
              <a:t>Heinemann Textbook </a:t>
            </a:r>
            <a:r>
              <a:rPr lang="en-GB" sz="3600" u="sng" dirty="0" err="1" smtClean="0"/>
              <a:t>pg</a:t>
            </a:r>
            <a:r>
              <a:rPr lang="en-GB" sz="3600" u="sng" dirty="0" smtClean="0"/>
              <a:t> 88 </a:t>
            </a:r>
          </a:p>
          <a:p>
            <a:pPr marL="0" indent="0">
              <a:buNone/>
            </a:pPr>
            <a:endParaRPr lang="en-GB" sz="3600" dirty="0"/>
          </a:p>
          <a:p>
            <a:pPr marL="0" indent="0">
              <a:buNone/>
            </a:pPr>
            <a:r>
              <a:rPr lang="en-GB" sz="3600" dirty="0" smtClean="0"/>
              <a:t>You may wish to complete this page before the lesson or complete it after we have gone over it on </a:t>
            </a:r>
            <a:r>
              <a:rPr lang="en-GB" sz="3600" dirty="0" smtClean="0"/>
              <a:t>the Teams Lesson.</a:t>
            </a:r>
          </a:p>
          <a:p>
            <a:pPr marL="0" indent="0">
              <a:buNone/>
            </a:pPr>
            <a:endParaRPr lang="en-GB" sz="3600" dirty="0"/>
          </a:p>
        </p:txBody>
      </p:sp>
    </p:spTree>
    <p:extLst>
      <p:ext uri="{BB962C8B-B14F-4D97-AF65-F5344CB8AC3E}">
        <p14:creationId xmlns:p14="http://schemas.microsoft.com/office/powerpoint/2010/main" val="4272972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2396691"/>
            <a:ext cx="5689600" cy="1690688"/>
          </a:xfrm>
        </p:spPr>
        <p:txBody>
          <a:bodyPr>
            <a:normAutofit fontScale="90000"/>
          </a:bodyPr>
          <a:lstStyle/>
          <a:p>
            <a:r>
              <a:rPr lang="en-GB" dirty="0" smtClean="0"/>
              <a:t/>
            </a:r>
            <a:br>
              <a:rPr lang="en-GB" dirty="0" smtClean="0"/>
            </a:br>
            <a:r>
              <a:rPr lang="en-GB" dirty="0" smtClean="0"/>
              <a:t>HWB</a:t>
            </a:r>
            <a:br>
              <a:rPr lang="en-GB" dirty="0" smtClean="0"/>
            </a:br>
            <a:r>
              <a:rPr lang="en-GB" dirty="0" smtClean="0"/>
              <a:t/>
            </a:r>
            <a:br>
              <a:rPr lang="en-GB" dirty="0" smtClean="0"/>
            </a:br>
            <a:r>
              <a:rPr lang="en-GB" sz="2700" dirty="0" smtClean="0"/>
              <a:t>This activity is a great way</a:t>
            </a:r>
            <a:br>
              <a:rPr lang="en-GB" sz="2700" dirty="0" smtClean="0"/>
            </a:br>
            <a:r>
              <a:rPr lang="en-GB" sz="2700" dirty="0" smtClean="0"/>
              <a:t>for you to get fresh air and build up your steps!</a:t>
            </a:r>
            <a:br>
              <a:rPr lang="en-GB" sz="2700" dirty="0" smtClean="0"/>
            </a:br>
            <a:r>
              <a:rPr lang="en-GB" sz="2700" dirty="0"/>
              <a:t/>
            </a:r>
            <a:br>
              <a:rPr lang="en-GB" sz="2700" dirty="0"/>
            </a:br>
            <a:r>
              <a:rPr lang="en-GB" sz="2700" dirty="0" smtClean="0"/>
              <a:t>Remember we made acute, obtuse and reflex angles with the willow.</a:t>
            </a:r>
            <a:br>
              <a:rPr lang="en-GB" sz="2700" dirty="0" smtClean="0"/>
            </a:br>
            <a:r>
              <a:rPr lang="en-GB" sz="2700" dirty="0"/>
              <a:t/>
            </a:r>
            <a:br>
              <a:rPr lang="en-GB" sz="2700" dirty="0"/>
            </a:br>
            <a:r>
              <a:rPr lang="en-GB" sz="2700" dirty="0"/>
              <a:t>An </a:t>
            </a:r>
            <a:r>
              <a:rPr lang="en-GB" sz="2700" b="1" dirty="0"/>
              <a:t>angle</a:t>
            </a:r>
            <a:r>
              <a:rPr lang="en-GB" sz="2700" dirty="0"/>
              <a:t> less than 90° is </a:t>
            </a:r>
            <a:r>
              <a:rPr lang="en-GB" sz="2700" b="1" dirty="0"/>
              <a:t>acute</a:t>
            </a:r>
            <a:r>
              <a:rPr lang="en-GB" sz="2700" dirty="0"/>
              <a:t>. An </a:t>
            </a:r>
            <a:r>
              <a:rPr lang="en-GB" sz="2700" b="1" dirty="0"/>
              <a:t>angle</a:t>
            </a:r>
            <a:r>
              <a:rPr lang="en-GB" sz="2700" dirty="0"/>
              <a:t> between 90° and 180° is </a:t>
            </a:r>
            <a:r>
              <a:rPr lang="en-GB" sz="2700" b="1" dirty="0"/>
              <a:t>obtuse</a:t>
            </a:r>
            <a:r>
              <a:rPr lang="en-GB" sz="2700" dirty="0"/>
              <a:t>. An </a:t>
            </a:r>
            <a:r>
              <a:rPr lang="en-GB" sz="2700" b="1" dirty="0"/>
              <a:t>angle</a:t>
            </a:r>
            <a:r>
              <a:rPr lang="en-GB" sz="2700" dirty="0"/>
              <a:t> greater than 180° is </a:t>
            </a:r>
            <a:r>
              <a:rPr lang="en-GB" sz="2700" b="1" dirty="0"/>
              <a:t>reflex</a:t>
            </a:r>
            <a:r>
              <a:rPr lang="en-GB" sz="2700" dirty="0"/>
              <a:t>.</a:t>
            </a:r>
            <a:r>
              <a:rPr lang="en-GB" sz="2700" dirty="0" smtClean="0"/>
              <a:t>  </a:t>
            </a:r>
            <a:br>
              <a:rPr lang="en-GB" sz="2700" dirty="0" smtClean="0"/>
            </a:br>
            <a:r>
              <a:rPr lang="en-GB" sz="2700" dirty="0"/>
              <a:t/>
            </a:r>
            <a:br>
              <a:rPr lang="en-GB" sz="2700" dirty="0"/>
            </a:br>
            <a:r>
              <a:rPr lang="en-GB" sz="2700" dirty="0" smtClean="0"/>
              <a:t>You can write down what you found or take photos or make drawings.  Looking forward to seeing what you find!</a:t>
            </a:r>
            <a:br>
              <a:rPr lang="en-GB" sz="2700" dirty="0" smtClean="0"/>
            </a:br>
            <a:r>
              <a:rPr lang="en-GB" dirty="0"/>
              <a:t/>
            </a:r>
            <a:br>
              <a:rPr lang="en-GB" dirty="0"/>
            </a:br>
            <a:r>
              <a:rPr lang="en-GB" dirty="0" smtClean="0"/>
              <a:t> </a:t>
            </a:r>
            <a:endParaRPr lang="en-GB"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349391813"/>
              </p:ext>
            </p:extLst>
          </p:nvPr>
        </p:nvGraphicFramePr>
        <p:xfrm>
          <a:off x="6765925" y="0"/>
          <a:ext cx="4989513" cy="7061200"/>
        </p:xfrm>
        <a:graphic>
          <a:graphicData uri="http://schemas.openxmlformats.org/presentationml/2006/ole">
            <mc:AlternateContent xmlns:mc="http://schemas.openxmlformats.org/markup-compatibility/2006">
              <mc:Choice xmlns:v="urn:schemas-microsoft-com:vml" Requires="v">
                <p:oleObj spid="_x0000_s3087" name="Acrobat Document" r:id="rId3" imgW="3777942" imgH="5346481" progId="AcroExch.Document.DC">
                  <p:embed/>
                </p:oleObj>
              </mc:Choice>
              <mc:Fallback>
                <p:oleObj name="Acrobat Document" r:id="rId3" imgW="3777942" imgH="5346481" progId="AcroExch.Document.DC">
                  <p:embed/>
                  <p:pic>
                    <p:nvPicPr>
                      <p:cNvPr id="0" name=""/>
                      <p:cNvPicPr/>
                      <p:nvPr/>
                    </p:nvPicPr>
                    <p:blipFill>
                      <a:blip r:embed="rId4"/>
                      <a:stretch>
                        <a:fillRect/>
                      </a:stretch>
                    </p:blipFill>
                    <p:spPr>
                      <a:xfrm>
                        <a:off x="6765925" y="0"/>
                        <a:ext cx="4989513" cy="7061200"/>
                      </a:xfrm>
                      <a:prstGeom prst="rect">
                        <a:avLst/>
                      </a:prstGeom>
                    </p:spPr>
                  </p:pic>
                </p:oleObj>
              </mc:Fallback>
            </mc:AlternateContent>
          </a:graphicData>
        </a:graphic>
      </p:graphicFrame>
    </p:spTree>
    <p:extLst>
      <p:ext uri="{BB962C8B-B14F-4D97-AF65-F5344CB8AC3E}">
        <p14:creationId xmlns:p14="http://schemas.microsoft.com/office/powerpoint/2010/main" val="3728123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360" y="197803"/>
            <a:ext cx="9144000" cy="1336357"/>
          </a:xfrm>
        </p:spPr>
        <p:txBody>
          <a:bodyPr/>
          <a:lstStyle/>
          <a:p>
            <a:r>
              <a:rPr lang="en-GB" dirty="0" smtClean="0"/>
              <a:t>Health and Wellbeing</a:t>
            </a:r>
            <a:endParaRPr lang="en-GB" dirty="0"/>
          </a:p>
        </p:txBody>
      </p:sp>
      <p:sp>
        <p:nvSpPr>
          <p:cNvPr id="3" name="Subtitle 2"/>
          <p:cNvSpPr>
            <a:spLocks noGrp="1"/>
          </p:cNvSpPr>
          <p:nvPr>
            <p:ph type="subTitle" idx="1"/>
          </p:nvPr>
        </p:nvSpPr>
        <p:spPr>
          <a:xfrm>
            <a:off x="568960" y="1534160"/>
            <a:ext cx="9144000" cy="4876800"/>
          </a:xfrm>
        </p:spPr>
        <p:txBody>
          <a:bodyPr>
            <a:normAutofit/>
          </a:bodyPr>
          <a:lstStyle/>
          <a:p>
            <a:r>
              <a:rPr lang="en-GB" dirty="0" smtClean="0"/>
              <a:t>Our focus this week will be SLEEP</a:t>
            </a:r>
          </a:p>
          <a:p>
            <a:pPr algn="l"/>
            <a:endParaRPr lang="en-GB" dirty="0"/>
          </a:p>
          <a:p>
            <a:pPr algn="l"/>
            <a:r>
              <a:rPr lang="en-GB" dirty="0" smtClean="0"/>
              <a:t>LI – I will learn just how much sleep can affect our health and happiness.</a:t>
            </a:r>
          </a:p>
          <a:p>
            <a:pPr algn="l"/>
            <a:endParaRPr lang="en-GB" dirty="0" smtClean="0"/>
          </a:p>
          <a:p>
            <a:pPr algn="l"/>
            <a:r>
              <a:rPr lang="en-GB" dirty="0" smtClean="0"/>
              <a:t>SC – I can describe what I do to help me get a better sleep.</a:t>
            </a:r>
          </a:p>
          <a:p>
            <a:pPr algn="l"/>
            <a:r>
              <a:rPr lang="en-GB" dirty="0"/>
              <a:t> </a:t>
            </a:r>
            <a:r>
              <a:rPr lang="en-GB" dirty="0" smtClean="0"/>
              <a:t>        I can create a poster indicating the order of the sleep cycle</a:t>
            </a:r>
          </a:p>
          <a:p>
            <a:pPr algn="l"/>
            <a:endParaRPr lang="en-GB" dirty="0" smtClean="0"/>
          </a:p>
          <a:p>
            <a:pPr algn="l"/>
            <a:endParaRPr lang="en-GB" dirty="0" smtClean="0"/>
          </a:p>
          <a:p>
            <a:pPr algn="l"/>
            <a:endParaRPr lang="en-GB" dirty="0"/>
          </a:p>
          <a:p>
            <a:pPr algn="l"/>
            <a:endParaRPr lang="en-GB" dirty="0" smtClean="0"/>
          </a:p>
          <a:p>
            <a:pPr algn="l"/>
            <a:endParaRPr lang="en-GB" dirty="0" smtClean="0"/>
          </a:p>
          <a:p>
            <a:pPr algn="l"/>
            <a:endParaRPr lang="en-GB" dirty="0"/>
          </a:p>
          <a:p>
            <a:pPr algn="l"/>
            <a:endParaRPr lang="en-GB" dirty="0" smtClean="0"/>
          </a:p>
          <a:p>
            <a:pPr algn="l"/>
            <a:endParaRPr lang="en-GB" dirty="0"/>
          </a:p>
          <a:p>
            <a:pPr algn="l"/>
            <a:endParaRPr lang="en-GB" dirty="0" smtClean="0"/>
          </a:p>
          <a:p>
            <a:pPr algn="l"/>
            <a:endParaRPr lang="en-GB" dirty="0" smtClean="0"/>
          </a:p>
          <a:p>
            <a:endParaRPr lang="en-GB" dirty="0"/>
          </a:p>
        </p:txBody>
      </p:sp>
    </p:spTree>
    <p:extLst>
      <p:ext uri="{BB962C8B-B14F-4D97-AF65-F5344CB8AC3E}">
        <p14:creationId xmlns:p14="http://schemas.microsoft.com/office/powerpoint/2010/main" val="1244608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360" y="197803"/>
            <a:ext cx="9144000" cy="1336357"/>
          </a:xfrm>
        </p:spPr>
        <p:txBody>
          <a:bodyPr/>
          <a:lstStyle/>
          <a:p>
            <a:r>
              <a:rPr lang="en-GB" dirty="0" smtClean="0"/>
              <a:t>Health and Wellbeing</a:t>
            </a:r>
            <a:endParaRPr lang="en-GB" dirty="0"/>
          </a:p>
        </p:txBody>
      </p:sp>
      <p:sp>
        <p:nvSpPr>
          <p:cNvPr id="3" name="Subtitle 2"/>
          <p:cNvSpPr>
            <a:spLocks noGrp="1"/>
          </p:cNvSpPr>
          <p:nvPr>
            <p:ph type="subTitle" idx="1"/>
          </p:nvPr>
        </p:nvSpPr>
        <p:spPr>
          <a:xfrm>
            <a:off x="568960" y="1534160"/>
            <a:ext cx="9144000" cy="4876800"/>
          </a:xfrm>
        </p:spPr>
        <p:txBody>
          <a:bodyPr>
            <a:normAutofit/>
          </a:bodyPr>
          <a:lstStyle/>
          <a:p>
            <a:pPr algn="l"/>
            <a:r>
              <a:rPr lang="en-GB" dirty="0" smtClean="0">
                <a:hlinkClick r:id="rId2" action="ppaction://hlinkpres?slideindex=1&amp;slidetitle="/>
              </a:rPr>
              <a:t>Sleep - Second Level.ppt</a:t>
            </a:r>
            <a:endParaRPr lang="en-GB" dirty="0" smtClean="0"/>
          </a:p>
          <a:p>
            <a:pPr algn="l"/>
            <a:endParaRPr lang="en-GB" dirty="0"/>
          </a:p>
          <a:p>
            <a:pPr algn="l"/>
            <a:r>
              <a:rPr lang="en-GB" sz="4400" dirty="0" smtClean="0"/>
              <a:t>Please read over this PP and learn about ‘Sleep’</a:t>
            </a:r>
          </a:p>
          <a:p>
            <a:pPr algn="l"/>
            <a:endParaRPr lang="en-GB" sz="4400" dirty="0"/>
          </a:p>
          <a:p>
            <a:pPr algn="l"/>
            <a:r>
              <a:rPr lang="en-GB" sz="4400" dirty="0" smtClean="0"/>
              <a:t>Then look at tasks 1 and 2 and complete the worksheets.</a:t>
            </a:r>
          </a:p>
          <a:p>
            <a:pPr algn="l"/>
            <a:endParaRPr lang="en-GB" sz="4400" dirty="0"/>
          </a:p>
          <a:p>
            <a:pPr algn="l"/>
            <a:endParaRPr lang="en-GB" dirty="0" smtClean="0"/>
          </a:p>
          <a:p>
            <a:pPr algn="l"/>
            <a:endParaRPr lang="en-GB" dirty="0" smtClean="0"/>
          </a:p>
          <a:p>
            <a:pPr algn="l"/>
            <a:endParaRPr lang="en-GB" dirty="0"/>
          </a:p>
          <a:p>
            <a:pPr algn="l"/>
            <a:endParaRPr lang="en-GB" dirty="0" smtClean="0"/>
          </a:p>
          <a:p>
            <a:pPr algn="l"/>
            <a:endParaRPr lang="en-GB" dirty="0"/>
          </a:p>
          <a:p>
            <a:pPr algn="l"/>
            <a:endParaRPr lang="en-GB" dirty="0" smtClean="0"/>
          </a:p>
          <a:p>
            <a:pPr algn="l"/>
            <a:endParaRPr lang="en-GB" dirty="0" smtClean="0"/>
          </a:p>
          <a:p>
            <a:endParaRPr lang="en-GB" dirty="0"/>
          </a:p>
        </p:txBody>
      </p:sp>
    </p:spTree>
    <p:extLst>
      <p:ext uri="{BB962C8B-B14F-4D97-AF65-F5344CB8AC3E}">
        <p14:creationId xmlns:p14="http://schemas.microsoft.com/office/powerpoint/2010/main" val="2016835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781" y="0"/>
            <a:ext cx="9347200" cy="6401753"/>
          </a:xfrm>
          <a:prstGeom prst="rect">
            <a:avLst/>
          </a:prstGeom>
          <a:noFill/>
        </p:spPr>
        <p:txBody>
          <a:bodyPr wrap="square" rtlCol="0">
            <a:spAutoFit/>
          </a:bodyPr>
          <a:lstStyle/>
          <a:p>
            <a:r>
              <a:rPr lang="en-GB" sz="1400" dirty="0" smtClean="0"/>
              <a:t>Dear Parent and Carers</a:t>
            </a:r>
          </a:p>
          <a:p>
            <a:endParaRPr lang="en-GB" sz="1400" dirty="0"/>
          </a:p>
          <a:p>
            <a:r>
              <a:rPr lang="en-GB" sz="1400" dirty="0" smtClean="0"/>
              <a:t>A Happy New Year to you and your families.  </a:t>
            </a:r>
          </a:p>
          <a:p>
            <a:endParaRPr lang="en-GB" sz="1400" dirty="0"/>
          </a:p>
          <a:p>
            <a:r>
              <a:rPr lang="en-GB" sz="1400" dirty="0" smtClean="0"/>
              <a:t>Each week this PowerPoint weekly diary will outline tasks for the week as well as the dates and times for online lessons and check-ins. </a:t>
            </a:r>
            <a:r>
              <a:rPr lang="en-GB" sz="1400" dirty="0" smtClean="0"/>
              <a:t> At present, only numeracy and literacy tasks will have to be uploaded. Please check ‘Assignments’ in Teams  to see which tasks to upload.</a:t>
            </a:r>
            <a:r>
              <a:rPr lang="en-GB" sz="1400" dirty="0" smtClean="0"/>
              <a:t>  </a:t>
            </a:r>
            <a:r>
              <a:rPr lang="en-GB" sz="1400" dirty="0" smtClean="0"/>
              <a:t>Every week we will have an online </a:t>
            </a:r>
            <a:r>
              <a:rPr lang="en-GB" sz="1400" dirty="0" smtClean="0"/>
              <a:t>French Lesson </a:t>
            </a:r>
            <a:r>
              <a:rPr lang="en-GB" sz="1400" dirty="0" smtClean="0"/>
              <a:t>from Madame Gordon.</a:t>
            </a:r>
            <a:endParaRPr lang="en-GB" sz="1400" dirty="0"/>
          </a:p>
          <a:p>
            <a:endParaRPr lang="en-GB" sz="1400" dirty="0" smtClean="0"/>
          </a:p>
          <a:p>
            <a:r>
              <a:rPr lang="en-GB" sz="1400" dirty="0" smtClean="0"/>
              <a:t>My </a:t>
            </a:r>
            <a:r>
              <a:rPr lang="en-GB" sz="1400" dirty="0" smtClean="0"/>
              <a:t>aim is to do everything possible to help your child </a:t>
            </a:r>
            <a:r>
              <a:rPr lang="en-GB" sz="1400" dirty="0" smtClean="0"/>
              <a:t>progress </a:t>
            </a:r>
            <a:r>
              <a:rPr lang="en-GB" sz="1400" dirty="0" smtClean="0"/>
              <a:t>as much as they would do if they </a:t>
            </a:r>
            <a:r>
              <a:rPr lang="en-GB" sz="1400" dirty="0" smtClean="0"/>
              <a:t>were </a:t>
            </a:r>
            <a:r>
              <a:rPr lang="en-GB" sz="1400" dirty="0" smtClean="0"/>
              <a:t>able to attend </a:t>
            </a:r>
            <a:r>
              <a:rPr lang="en-GB" sz="1400" dirty="0" smtClean="0"/>
              <a:t>school normally. </a:t>
            </a:r>
            <a:r>
              <a:rPr lang="en-GB" sz="1400" dirty="0" smtClean="0"/>
              <a:t>I plan to upload a weekly diary on a Sunday to the Class Blog on our website and onto our Posts Channel on Teams</a:t>
            </a:r>
            <a:r>
              <a:rPr lang="en-GB" sz="1400" dirty="0" smtClean="0"/>
              <a:t>. </a:t>
            </a:r>
            <a:r>
              <a:rPr lang="en-GB" sz="1400" dirty="0" smtClean="0"/>
              <a:t>I will upload additional teaching </a:t>
            </a:r>
            <a:r>
              <a:rPr lang="en-GB" sz="1400" dirty="0" smtClean="0"/>
              <a:t>PowerPoints </a:t>
            </a:r>
            <a:r>
              <a:rPr lang="en-GB" sz="1400" dirty="0" smtClean="0"/>
              <a:t>when they are required.  </a:t>
            </a:r>
          </a:p>
          <a:p>
            <a:endParaRPr lang="en-GB" sz="1400" dirty="0" smtClean="0"/>
          </a:p>
          <a:p>
            <a:r>
              <a:rPr lang="en-GB" sz="1400" dirty="0" smtClean="0"/>
              <a:t>This is a WEEKLY diary so your child can complete the work at a time of their own choosing, could I ask that all work be uploaded by the end of the day each Friday.</a:t>
            </a:r>
          </a:p>
          <a:p>
            <a:endParaRPr lang="en-GB" sz="1400" dirty="0"/>
          </a:p>
          <a:p>
            <a:r>
              <a:rPr lang="en-GB" sz="1400" dirty="0" smtClean="0"/>
              <a:t>Please take the time to read through all of this PowerPoint – there are links to other documents and information as to where you might find documents. Most extra documents will be </a:t>
            </a:r>
            <a:r>
              <a:rPr lang="en-GB" sz="1400" dirty="0"/>
              <a:t>in Teams/Files/January </a:t>
            </a:r>
            <a:r>
              <a:rPr lang="en-GB" sz="1400" dirty="0" smtClean="0"/>
              <a:t>2021.  An online timetable is on the next page of this PowerPoint.</a:t>
            </a:r>
          </a:p>
          <a:p>
            <a:endParaRPr lang="en-GB" sz="1400" dirty="0"/>
          </a:p>
          <a:p>
            <a:r>
              <a:rPr lang="en-GB" sz="1400" dirty="0" smtClean="0"/>
              <a:t>I understand that everyone’s circumstances are different. Please do not hesitate to let me know if you have any worries - I am here to help you and your children and we can be as flexible as need be.</a:t>
            </a:r>
          </a:p>
          <a:p>
            <a:endParaRPr lang="en-GB" sz="1400" dirty="0"/>
          </a:p>
          <a:p>
            <a:r>
              <a:rPr lang="en-GB" sz="1400" dirty="0" smtClean="0"/>
              <a:t>You can contact me through the Posts channel on Teams or email me directly. In the meantime, look after yourselves and I am here to support you as we find our way through our new learning challenges!</a:t>
            </a:r>
          </a:p>
          <a:p>
            <a:endParaRPr lang="en-GB" sz="1400" dirty="0"/>
          </a:p>
          <a:p>
            <a:r>
              <a:rPr lang="en-GB" sz="1400" dirty="0" smtClean="0"/>
              <a:t>Kind Regards</a:t>
            </a:r>
          </a:p>
          <a:p>
            <a:endParaRPr lang="en-GB" sz="1400" dirty="0"/>
          </a:p>
          <a:p>
            <a:r>
              <a:rPr lang="en-GB" sz="1400" dirty="0" smtClean="0"/>
              <a:t>Mrs Peters</a:t>
            </a:r>
            <a:endParaRPr lang="en-GB" sz="1400" dirty="0" smtClean="0"/>
          </a:p>
          <a:p>
            <a:endParaRPr lang="en-GB" dirty="0"/>
          </a:p>
        </p:txBody>
      </p:sp>
    </p:spTree>
    <p:extLst>
      <p:ext uri="{BB962C8B-B14F-4D97-AF65-F5344CB8AC3E}">
        <p14:creationId xmlns:p14="http://schemas.microsoft.com/office/powerpoint/2010/main" val="2693859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360" y="197803"/>
            <a:ext cx="9144000" cy="1336357"/>
          </a:xfrm>
        </p:spPr>
        <p:txBody>
          <a:bodyPr/>
          <a:lstStyle/>
          <a:p>
            <a:r>
              <a:rPr lang="en-GB" dirty="0" smtClean="0"/>
              <a:t>Health and Wellbeing</a:t>
            </a:r>
            <a:endParaRPr lang="en-GB" dirty="0"/>
          </a:p>
        </p:txBody>
      </p:sp>
      <p:sp>
        <p:nvSpPr>
          <p:cNvPr id="3" name="Subtitle 2"/>
          <p:cNvSpPr>
            <a:spLocks noGrp="1"/>
          </p:cNvSpPr>
          <p:nvPr>
            <p:ph type="subTitle" idx="1"/>
          </p:nvPr>
        </p:nvSpPr>
        <p:spPr>
          <a:xfrm>
            <a:off x="568960" y="1534160"/>
            <a:ext cx="9144000" cy="4876800"/>
          </a:xfrm>
        </p:spPr>
        <p:txBody>
          <a:bodyPr>
            <a:normAutofit lnSpcReduction="10000"/>
          </a:bodyPr>
          <a:lstStyle/>
          <a:p>
            <a:r>
              <a:rPr lang="en-GB" dirty="0" smtClean="0"/>
              <a:t> SLEEP – Task 1</a:t>
            </a:r>
          </a:p>
          <a:p>
            <a:r>
              <a:rPr lang="en-GB" dirty="0" smtClean="0"/>
              <a:t>Please click on the document ‘Getting a Good Night’s Sleep.</a:t>
            </a:r>
          </a:p>
          <a:p>
            <a:endParaRPr lang="en-GB" dirty="0"/>
          </a:p>
          <a:p>
            <a:r>
              <a:rPr lang="en-GB" dirty="0"/>
              <a:t>You will find this in Teams/Files/January 2021/SLEEP</a:t>
            </a:r>
          </a:p>
          <a:p>
            <a:endParaRPr lang="en-GB" dirty="0" smtClean="0"/>
          </a:p>
          <a:p>
            <a:endParaRPr lang="en-GB" dirty="0" smtClean="0"/>
          </a:p>
          <a:p>
            <a:endParaRPr lang="en-GB" dirty="0"/>
          </a:p>
          <a:p>
            <a:r>
              <a:rPr lang="en-GB" dirty="0" smtClean="0"/>
              <a:t>In your Literacy Jotter write down some of the things you already do to help you get a good night’s sleep. </a:t>
            </a:r>
          </a:p>
          <a:p>
            <a:endParaRPr lang="en-GB" dirty="0"/>
          </a:p>
          <a:p>
            <a:r>
              <a:rPr lang="en-GB" dirty="0" smtClean="0"/>
              <a:t>One paragraph is fine however, if you wish to write more than one paragraph that is great too. </a:t>
            </a:r>
          </a:p>
          <a:p>
            <a:pPr algn="l"/>
            <a:endParaRPr lang="en-GB" dirty="0"/>
          </a:p>
          <a:p>
            <a:pPr algn="l"/>
            <a:endParaRPr lang="en-GB" dirty="0"/>
          </a:p>
          <a:p>
            <a:pPr algn="l"/>
            <a:endParaRPr lang="en-GB" dirty="0" smtClean="0"/>
          </a:p>
          <a:p>
            <a:pPr algn="l"/>
            <a:endParaRPr lang="en-GB" dirty="0" smtClean="0"/>
          </a:p>
          <a:p>
            <a:endParaRPr lang="en-GB" dirty="0"/>
          </a:p>
        </p:txBody>
      </p:sp>
      <p:pic>
        <p:nvPicPr>
          <p:cNvPr id="7" name="Picture 6">
            <a:hlinkClick r:id="rId2" action="ppaction://hlinkfile"/>
          </p:cNvPr>
          <p:cNvPicPr>
            <a:picLocks noChangeAspect="1"/>
          </p:cNvPicPr>
          <p:nvPr/>
        </p:nvPicPr>
        <p:blipFill>
          <a:blip r:embed="rId3"/>
          <a:stretch>
            <a:fillRect/>
          </a:stretch>
        </p:blipFill>
        <p:spPr>
          <a:xfrm>
            <a:off x="9003003" y="1808480"/>
            <a:ext cx="2659434" cy="1930400"/>
          </a:xfrm>
          <a:prstGeom prst="rect">
            <a:avLst/>
          </a:prstGeom>
        </p:spPr>
      </p:pic>
    </p:spTree>
    <p:extLst>
      <p:ext uri="{BB962C8B-B14F-4D97-AF65-F5344CB8AC3E}">
        <p14:creationId xmlns:p14="http://schemas.microsoft.com/office/powerpoint/2010/main" val="1193634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360" y="197803"/>
            <a:ext cx="9144000" cy="1336357"/>
          </a:xfrm>
        </p:spPr>
        <p:txBody>
          <a:bodyPr/>
          <a:lstStyle/>
          <a:p>
            <a:r>
              <a:rPr lang="en-GB" dirty="0" smtClean="0"/>
              <a:t>Health and Wellbeing</a:t>
            </a:r>
            <a:endParaRPr lang="en-GB" dirty="0"/>
          </a:p>
        </p:txBody>
      </p:sp>
      <p:sp>
        <p:nvSpPr>
          <p:cNvPr id="3" name="Subtitle 2"/>
          <p:cNvSpPr>
            <a:spLocks noGrp="1"/>
          </p:cNvSpPr>
          <p:nvPr>
            <p:ph type="subTitle" idx="1"/>
          </p:nvPr>
        </p:nvSpPr>
        <p:spPr>
          <a:xfrm>
            <a:off x="568960" y="1534160"/>
            <a:ext cx="9144000" cy="4876800"/>
          </a:xfrm>
        </p:spPr>
        <p:txBody>
          <a:bodyPr>
            <a:normAutofit/>
          </a:bodyPr>
          <a:lstStyle/>
          <a:p>
            <a:r>
              <a:rPr lang="en-GB" dirty="0" smtClean="0"/>
              <a:t> SLEEP – Task 3</a:t>
            </a:r>
          </a:p>
          <a:p>
            <a:r>
              <a:rPr lang="en-GB" dirty="0" smtClean="0"/>
              <a:t>Please click on the document ‘Sleep Cycle’.</a:t>
            </a:r>
          </a:p>
          <a:p>
            <a:endParaRPr lang="en-GB" dirty="0"/>
          </a:p>
          <a:p>
            <a:r>
              <a:rPr lang="en-GB" dirty="0" smtClean="0"/>
              <a:t>You will find this in Teams/Files/January 2021/SLEEP</a:t>
            </a:r>
          </a:p>
          <a:p>
            <a:endParaRPr lang="en-GB" dirty="0" smtClean="0"/>
          </a:p>
          <a:p>
            <a:r>
              <a:rPr lang="en-GB" dirty="0" smtClean="0"/>
              <a:t>You can complete the activity by printing the document off OR if you don’t have a printer you could make your own Sleep Cycle Poster using the information in the document.</a:t>
            </a:r>
          </a:p>
          <a:p>
            <a:endParaRPr lang="en-GB" dirty="0"/>
          </a:p>
          <a:p>
            <a:r>
              <a:rPr lang="en-GB" dirty="0" smtClean="0"/>
              <a:t>On Friday we can have a chat about what we have learned about sleep and go over the order of the sleep cycle.</a:t>
            </a:r>
          </a:p>
          <a:p>
            <a:endParaRPr lang="en-GB" dirty="0" smtClean="0"/>
          </a:p>
          <a:p>
            <a:endParaRPr lang="en-GB" dirty="0"/>
          </a:p>
          <a:p>
            <a:pPr algn="l"/>
            <a:endParaRPr lang="en-GB" dirty="0"/>
          </a:p>
          <a:p>
            <a:pPr algn="l"/>
            <a:endParaRPr lang="en-GB" dirty="0"/>
          </a:p>
          <a:p>
            <a:pPr algn="l"/>
            <a:endParaRPr lang="en-GB" dirty="0" smtClean="0"/>
          </a:p>
          <a:p>
            <a:pPr algn="l"/>
            <a:endParaRPr lang="en-GB" dirty="0" smtClean="0"/>
          </a:p>
          <a:p>
            <a:endParaRPr lang="en-GB" dirty="0"/>
          </a:p>
        </p:txBody>
      </p:sp>
      <p:pic>
        <p:nvPicPr>
          <p:cNvPr id="4" name="Picture 3">
            <a:hlinkClick r:id="rId2" action="ppaction://hlinkfile"/>
          </p:cNvPr>
          <p:cNvPicPr>
            <a:picLocks noChangeAspect="1"/>
          </p:cNvPicPr>
          <p:nvPr/>
        </p:nvPicPr>
        <p:blipFill>
          <a:blip r:embed="rId3"/>
          <a:stretch>
            <a:fillRect/>
          </a:stretch>
        </p:blipFill>
        <p:spPr>
          <a:xfrm>
            <a:off x="8848615" y="1836078"/>
            <a:ext cx="2655814" cy="1829273"/>
          </a:xfrm>
          <a:prstGeom prst="rect">
            <a:avLst/>
          </a:prstGeom>
        </p:spPr>
      </p:pic>
    </p:spTree>
    <p:extLst>
      <p:ext uri="{BB962C8B-B14F-4D97-AF65-F5344CB8AC3E}">
        <p14:creationId xmlns:p14="http://schemas.microsoft.com/office/powerpoint/2010/main" val="3245711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6" y="180753"/>
            <a:ext cx="7283302" cy="3416320"/>
          </a:xfrm>
          <a:prstGeom prst="rect">
            <a:avLst/>
          </a:prstGeom>
          <a:noFill/>
        </p:spPr>
        <p:txBody>
          <a:bodyPr wrap="square" rtlCol="0">
            <a:spAutoFit/>
          </a:bodyPr>
          <a:lstStyle/>
          <a:p>
            <a:r>
              <a:rPr lang="en-GB" sz="3600" dirty="0" smtClean="0"/>
              <a:t>P.E.</a:t>
            </a:r>
          </a:p>
          <a:p>
            <a:endParaRPr lang="en-GB" sz="3600" dirty="0"/>
          </a:p>
          <a:p>
            <a:r>
              <a:rPr lang="en-GB" sz="3600" dirty="0" smtClean="0"/>
              <a:t>Please look out for PE activities from Mrs Bell.  She will be posting tasks on her Team. I will let you know on POSTS when she has done this. </a:t>
            </a:r>
            <a:endParaRPr lang="en-GB" sz="3600" dirty="0"/>
          </a:p>
        </p:txBody>
      </p:sp>
      <p:pic>
        <p:nvPicPr>
          <p:cNvPr id="4" name="Picture 3" descr="Athletics at the Summer Olympic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940" y="2349795"/>
            <a:ext cx="4657060" cy="4657060"/>
          </a:xfrm>
          <a:prstGeom prst="rect">
            <a:avLst/>
          </a:prstGeom>
        </p:spPr>
      </p:pic>
    </p:spTree>
    <p:extLst>
      <p:ext uri="{BB962C8B-B14F-4D97-AF65-F5344CB8AC3E}">
        <p14:creationId xmlns:p14="http://schemas.microsoft.com/office/powerpoint/2010/main" val="3955301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Music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5596227"/>
              </p:ext>
            </p:extLst>
          </p:nvPr>
        </p:nvGraphicFramePr>
        <p:xfrm>
          <a:off x="2304716" y="3155073"/>
          <a:ext cx="5080000" cy="2346960"/>
        </p:xfrm>
        <a:graphic>
          <a:graphicData uri="http://schemas.openxmlformats.org/drawingml/2006/table">
            <a:tbl>
              <a:tblPr/>
              <a:tblGrid>
                <a:gridCol w="1316565">
                  <a:extLst>
                    <a:ext uri="{9D8B030D-6E8A-4147-A177-3AD203B41FA5}">
                      <a16:colId xmlns:a16="http://schemas.microsoft.com/office/drawing/2014/main" val="4270686352"/>
                    </a:ext>
                  </a:extLst>
                </a:gridCol>
                <a:gridCol w="3763435">
                  <a:extLst>
                    <a:ext uri="{9D8B030D-6E8A-4147-A177-3AD203B41FA5}">
                      <a16:colId xmlns:a16="http://schemas.microsoft.com/office/drawing/2014/main" val="3495891473"/>
                    </a:ext>
                  </a:extLst>
                </a:gridCol>
              </a:tblGrid>
              <a:tr h="0">
                <a:tc>
                  <a:txBody>
                    <a:bodyPr/>
                    <a:lstStyle/>
                    <a:p>
                      <a:pPr fontAlgn="base"/>
                      <a:endParaRPr lang="en-GB">
                        <a:effectLst/>
                      </a:endParaRPr>
                    </a:p>
                  </a:txBody>
                  <a:tcPr marL="76200" marR="76200" marT="76200" marB="76200">
                    <a:lnL w="6350" cap="flat" cmpd="sng" algn="ctr">
                      <a:solidFill>
                        <a:srgbClr val="C8C8C8"/>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tcPr>
                </a:tc>
                <a:tc>
                  <a:txBody>
                    <a:bodyPr/>
                    <a:lstStyle/>
                    <a:p>
                      <a:pPr fontAlgn="base"/>
                      <a:r>
                        <a:rPr lang="en-GB" b="0" u="none" strike="noStrike" dirty="0">
                          <a:effectLst/>
                          <a:latin typeface="wf_segoe-ui_light"/>
                          <a:hlinkClick r:id="rId2"/>
                        </a:rPr>
                        <a:t>Children's Musical Adventures</a:t>
                      </a:r>
                      <a:endParaRPr lang="en-GB" b="0" dirty="0">
                        <a:effectLst/>
                        <a:latin typeface="wf_segoe-ui_light"/>
                      </a:endParaRPr>
                    </a:p>
                    <a:p>
                      <a:pPr fontAlgn="base"/>
                      <a:r>
                        <a:rPr lang="en-GB" dirty="0">
                          <a:solidFill>
                            <a:srgbClr val="666666"/>
                          </a:solidFill>
                          <a:effectLst/>
                          <a:latin typeface="wf_segoe-ui_normal"/>
                        </a:rPr>
                        <a:t>So 2021 hasn't quite got off to start we all hoped it would! But the light is shining brightly at the end of the tunnel! We thought it was about time we gave Joe Wicks a run for his money  We are...</a:t>
                      </a:r>
                    </a:p>
                    <a:p>
                      <a:pPr fontAlgn="base"/>
                      <a:r>
                        <a:rPr lang="en-GB" b="0" dirty="0">
                          <a:solidFill>
                            <a:srgbClr val="A6A6A6"/>
                          </a:solidFill>
                          <a:effectLst/>
                          <a:latin typeface="wf_segoe-ui_normal"/>
                        </a:rPr>
                        <a:t>www.facebook.com</a:t>
                      </a:r>
                    </a:p>
                  </a:txBody>
                  <a:tcPr marL="76200" marR="76200" marT="76200" marB="76200">
                    <a:lnL w="6350" cap="flat" cmpd="sng" algn="ctr">
                      <a:solidFill>
                        <a:srgbClr val="C8C8C8"/>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tcPr>
                </a:tc>
                <a:extLst>
                  <a:ext uri="{0D108BD9-81ED-4DB2-BD59-A6C34878D82A}">
                    <a16:rowId xmlns:a16="http://schemas.microsoft.com/office/drawing/2014/main" val="3384505782"/>
                  </a:ext>
                </a:extLst>
              </a:tr>
            </a:tbl>
          </a:graphicData>
        </a:graphic>
      </p:graphicFrame>
      <p:sp>
        <p:nvSpPr>
          <p:cNvPr id="5" name="Rectangle 1"/>
          <p:cNvSpPr>
            <a:spLocks noChangeArrowheads="1"/>
          </p:cNvSpPr>
          <p:nvPr/>
        </p:nvSpPr>
        <p:spPr bwMode="auto">
          <a:xfrm>
            <a:off x="6239407" y="662705"/>
            <a:ext cx="4885953" cy="23237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201F1E"/>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01F1E"/>
                </a:solidFill>
                <a:effectLst/>
                <a:latin typeface="Segoe UI" panose="020B0502040204020203" pitchFamily="34" charset="0"/>
                <a:cs typeface="Segoe UI" panose="020B0502040204020203" pitchFamily="34" charset="0"/>
              </a:rPr>
              <a:t>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01F1E"/>
                </a:solidFill>
                <a:effectLst/>
                <a:latin typeface="inherit"/>
                <a:cs typeface="Segoe UI" panose="020B0502040204020203" pitchFamily="34" charset="0"/>
                <a:hlinkClick r:id="rId2"/>
              </a:rPr>
              <a:t>https://www.facebook.com/991047234270921/posts/4879488632093409/?d=n</a:t>
            </a:r>
            <a:endParaRPr kumimoji="0" lang="en-US" altLang="en-US" sz="1100" b="0" i="0" u="none" strike="noStrike" cap="none" normalizeH="0" baseline="0" dirty="0" smtClean="0">
              <a:ln>
                <a:noFill/>
              </a:ln>
              <a:solidFill>
                <a:srgbClr val="201F1E"/>
              </a:solidFill>
              <a:effectLst/>
              <a:latin typeface="inherit"/>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01F1E"/>
                </a:solidFill>
                <a:effectLst/>
                <a:latin typeface="inherit"/>
                <a:cs typeface="Segoe UI" panose="020B0502040204020203" pitchFamily="34" charset="0"/>
              </a:rPr>
              <a:t> </a:t>
            </a:r>
            <a:r>
              <a:rPr kumimoji="0" lang="en-US" altLang="en-US" sz="9600" b="0" i="0" u="none" strike="noStrike" cap="none" normalizeH="0" baseline="0" dirty="0" smtClean="0">
                <a:ln>
                  <a:noFill/>
                </a:ln>
                <a:solidFill>
                  <a:srgbClr val="201F1E"/>
                </a:solidFill>
                <a:effectLst/>
                <a:latin typeface="inherit"/>
                <a:cs typeface="Segoe UI" panose="020B0502040204020203" pitchFamily="34" charset="0"/>
              </a:rPr>
              <a:t> </a:t>
            </a:r>
            <a:r>
              <a:rPr kumimoji="0" lang="en-US" altLang="en-US" sz="1100" b="0" i="0" u="none" strike="noStrike" cap="none" normalizeH="0" baseline="0" dirty="0" smtClean="0">
                <a:ln>
                  <a:noFill/>
                </a:ln>
                <a:solidFill>
                  <a:srgbClr val="201F1E"/>
                </a:solidFill>
                <a:effectLst/>
                <a:latin typeface="inherit"/>
                <a:cs typeface="Segoe UI" panose="020B0502040204020203" pitchFamily="34" charset="0"/>
              </a:rPr>
              <a:t>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01F1E"/>
                </a:solidFill>
                <a:effectLst/>
                <a:latin typeface="inherit"/>
                <a:cs typeface="Segoe UI" panose="020B0502040204020203" pitchFamily="34" charset="0"/>
              </a:rPr>
              <a:t/>
            </a:r>
            <a:br>
              <a:rPr kumimoji="0" lang="en-US" altLang="en-US" sz="1100" b="0" i="0" u="none" strike="noStrike" cap="none" normalizeH="0" baseline="0" dirty="0" smtClean="0">
                <a:ln>
                  <a:noFill/>
                </a:ln>
                <a:solidFill>
                  <a:srgbClr val="201F1E"/>
                </a:solidFill>
                <a:effectLst/>
                <a:latin typeface="inherit"/>
                <a:cs typeface="Segoe UI" panose="020B0502040204020203" pitchFamily="34" charset="0"/>
              </a:rPr>
            </a:br>
            <a:endParaRPr kumimoji="0" lang="en-US" altLang="en-US" sz="1100" b="0" i="0" u="none" strike="noStrike" cap="none" normalizeH="0" baseline="0" dirty="0" smtClean="0">
              <a:ln>
                <a:noFill/>
              </a:ln>
              <a:solidFill>
                <a:srgbClr val="201F1E"/>
              </a:solidFill>
              <a:effectLst/>
              <a:latin typeface="inherit"/>
              <a:cs typeface="Segoe UI" panose="020B0502040204020203" pitchFamily="34" charset="0"/>
            </a:endParaRPr>
          </a:p>
        </p:txBody>
      </p:sp>
      <p:pic>
        <p:nvPicPr>
          <p:cNvPr id="4098" name="Picture 2" descr="https://scontent-sea1-1.xx.fbcdn.net/v/t1.0-9/136635521_4879467462095526_8756012044545409872_o.png?_nc_cat=100&amp;ccb=2&amp;_nc_sid=8024bb&amp;_nc_ohc=WpfTUe9MOfUAX-qysI5&amp;_nc_ht=scontent-sea1-1.xx&amp;oh=de0e8253d2bb9dca0befc5cf15f066ed&amp;oe=601EC60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25" y="3209715"/>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998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60" y="273685"/>
            <a:ext cx="10515600"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b="1" dirty="0" smtClean="0"/>
              <a:t>ONLINE LESSONS </a:t>
            </a:r>
            <a:br>
              <a:rPr lang="en-GB" b="1" dirty="0" smtClean="0"/>
            </a:br>
            <a:r>
              <a:rPr lang="en-GB" b="1" dirty="0" smtClean="0"/>
              <a:t>for week commencing 11</a:t>
            </a:r>
            <a:r>
              <a:rPr lang="en-GB" b="1" baseline="30000" dirty="0" smtClean="0"/>
              <a:t>th</a:t>
            </a:r>
            <a:r>
              <a:rPr lang="en-GB" b="1" dirty="0" smtClean="0"/>
              <a:t> January 2021</a:t>
            </a:r>
            <a:br>
              <a:rPr lang="en-GB" b="1" dirty="0" smtClean="0"/>
            </a:br>
            <a:r>
              <a:rPr lang="en-GB" dirty="0" smtClean="0"/>
              <a:t/>
            </a:r>
            <a:br>
              <a:rPr lang="en-GB" dirty="0" smtClean="0"/>
            </a:br>
            <a:r>
              <a:rPr lang="en-GB" dirty="0"/>
              <a:t/>
            </a:r>
            <a:br>
              <a:rPr lang="en-GB" dirty="0"/>
            </a:br>
            <a:r>
              <a:rPr lang="en-GB" sz="2200" dirty="0" smtClean="0"/>
              <a:t>Monday 11</a:t>
            </a:r>
            <a:r>
              <a:rPr lang="en-GB" sz="2200" baseline="30000" dirty="0" smtClean="0"/>
              <a:t>th</a:t>
            </a:r>
            <a:r>
              <a:rPr lang="en-GB" sz="2200" dirty="0" smtClean="0"/>
              <a:t> January – Check in and Writing Lesson  – 2pm</a:t>
            </a:r>
            <a:br>
              <a:rPr lang="en-GB" sz="2200" dirty="0" smtClean="0"/>
            </a:br>
            <a:r>
              <a:rPr lang="en-GB" sz="2200" dirty="0"/>
              <a:t/>
            </a:r>
            <a:br>
              <a:rPr lang="en-GB" sz="2200" dirty="0"/>
            </a:br>
            <a:r>
              <a:rPr lang="en-GB" sz="2200" dirty="0" smtClean="0"/>
              <a:t>Wednesday  13</a:t>
            </a:r>
            <a:r>
              <a:rPr lang="en-GB" sz="2200" baseline="30000" dirty="0" smtClean="0"/>
              <a:t>th</a:t>
            </a:r>
            <a:r>
              <a:rPr lang="en-GB" sz="2200" dirty="0" smtClean="0"/>
              <a:t> January – Comprehension – 10.30 am</a:t>
            </a:r>
            <a:br>
              <a:rPr lang="en-GB" sz="2200" dirty="0" smtClean="0"/>
            </a:br>
            <a:r>
              <a:rPr lang="en-GB" sz="2200" dirty="0"/>
              <a:t/>
            </a:r>
            <a:br>
              <a:rPr lang="en-GB" sz="2200" dirty="0"/>
            </a:br>
            <a:r>
              <a:rPr lang="en-GB" sz="2200" dirty="0" smtClean="0"/>
              <a:t>Thursday 14</a:t>
            </a:r>
            <a:r>
              <a:rPr lang="en-GB" sz="2200" baseline="30000" dirty="0" smtClean="0"/>
              <a:t>th</a:t>
            </a:r>
            <a:r>
              <a:rPr lang="en-GB" sz="2200" dirty="0" smtClean="0"/>
              <a:t> January – Weight/Mass  Lesson - Numeracy Task 4 – 11.30 am</a:t>
            </a:r>
            <a:br>
              <a:rPr lang="en-GB" sz="2200" dirty="0" smtClean="0"/>
            </a:br>
            <a:r>
              <a:rPr lang="en-GB" sz="2200" dirty="0"/>
              <a:t/>
            </a:r>
            <a:br>
              <a:rPr lang="en-GB" sz="2200" dirty="0"/>
            </a:br>
            <a:r>
              <a:rPr lang="en-GB" sz="2200" dirty="0" smtClean="0"/>
              <a:t>Friday 15</a:t>
            </a:r>
            <a:r>
              <a:rPr lang="en-GB" sz="2200" baseline="30000" dirty="0" smtClean="0"/>
              <a:t>th</a:t>
            </a:r>
            <a:r>
              <a:rPr lang="en-GB" sz="2200" dirty="0" smtClean="0"/>
              <a:t> January – Assessment of Spelling and a ‘SLEEP’ discussion -  11 am  </a:t>
            </a:r>
            <a:endParaRPr lang="en-GB" sz="2200" dirty="0"/>
          </a:p>
        </p:txBody>
      </p:sp>
    </p:spTree>
    <p:extLst>
      <p:ext uri="{BB962C8B-B14F-4D97-AF65-F5344CB8AC3E}">
        <p14:creationId xmlns:p14="http://schemas.microsoft.com/office/powerpoint/2010/main" val="1422354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Check in and WRITING</a:t>
            </a:r>
            <a:r>
              <a:rPr lang="en-GB" b="1" i="1" dirty="0"/>
              <a:t/>
            </a:r>
            <a:br>
              <a:rPr lang="en-GB" b="1" i="1" dirty="0"/>
            </a:br>
            <a:r>
              <a:rPr lang="en-GB" b="1" i="1" dirty="0">
                <a:solidFill>
                  <a:srgbClr val="002060"/>
                </a:solidFill>
              </a:rPr>
              <a:t>Online Lesson </a:t>
            </a:r>
            <a:r>
              <a:rPr lang="en-GB" b="1" i="1" dirty="0" smtClean="0">
                <a:solidFill>
                  <a:srgbClr val="002060"/>
                </a:solidFill>
              </a:rPr>
              <a:t>Monday 11</a:t>
            </a:r>
            <a:r>
              <a:rPr lang="en-GB" b="1" i="1" baseline="30000" dirty="0" smtClean="0">
                <a:solidFill>
                  <a:srgbClr val="002060"/>
                </a:solidFill>
              </a:rPr>
              <a:t>th</a:t>
            </a:r>
            <a:r>
              <a:rPr lang="en-GB" b="1" i="1" dirty="0" smtClean="0">
                <a:solidFill>
                  <a:srgbClr val="002060"/>
                </a:solidFill>
              </a:rPr>
              <a:t> January at 2pm</a:t>
            </a:r>
            <a:r>
              <a:rPr lang="en-GB" b="1" i="1" dirty="0" smtClean="0"/>
              <a:t>.</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endParaRPr lang="en-GB" dirty="0" smtClean="0"/>
          </a:p>
          <a:p>
            <a:pPr marL="0" indent="0">
              <a:buNone/>
            </a:pPr>
            <a:r>
              <a:rPr lang="en-GB" dirty="0" smtClean="0">
                <a:solidFill>
                  <a:srgbClr val="FF0000"/>
                </a:solidFill>
              </a:rPr>
              <a:t>Please do not write your recount before the lesson – it is something you can work on throughout the week. </a:t>
            </a:r>
            <a:r>
              <a:rPr lang="en-GB" dirty="0" smtClean="0"/>
              <a:t> The lesson will provide an opportunity to discuss ideas for your recount and for you to think about the success criteria.</a:t>
            </a:r>
          </a:p>
          <a:p>
            <a:pPr marL="0" indent="0">
              <a:buNone/>
            </a:pPr>
            <a:endParaRPr lang="en-GB" dirty="0" smtClean="0"/>
          </a:p>
          <a:p>
            <a:pPr marL="0" indent="0">
              <a:buNone/>
            </a:pPr>
            <a:r>
              <a:rPr lang="en-GB" dirty="0" smtClean="0"/>
              <a:t>Writing Task </a:t>
            </a:r>
          </a:p>
          <a:p>
            <a:pPr marL="0" indent="0">
              <a:buNone/>
            </a:pPr>
            <a:endParaRPr lang="en-GB" dirty="0" smtClean="0"/>
          </a:p>
          <a:p>
            <a:pPr marL="0" indent="0">
              <a:buNone/>
            </a:pPr>
            <a:r>
              <a:rPr lang="en-GB" u="sng" dirty="0" smtClean="0"/>
              <a:t>Learning Intention – I am learning to write a recount</a:t>
            </a:r>
          </a:p>
          <a:p>
            <a:pPr marL="0" indent="0">
              <a:buNone/>
            </a:pPr>
            <a:endParaRPr lang="en-GB" u="sng" dirty="0"/>
          </a:p>
          <a:p>
            <a:pPr marL="0" indent="0">
              <a:buNone/>
            </a:pPr>
            <a:r>
              <a:rPr lang="en-GB" dirty="0" smtClean="0"/>
              <a:t>Task - You will write about something that happened to you during the Christmas Holidays.  It could be one small event, or it could be about a whole day or what you did over a number of days.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45542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08240146"/>
              </p:ext>
            </p:extLst>
          </p:nvPr>
        </p:nvGraphicFramePr>
        <p:xfrm>
          <a:off x="629920" y="0"/>
          <a:ext cx="11308080" cy="6759209"/>
        </p:xfrm>
        <a:graphic>
          <a:graphicData uri="http://schemas.openxmlformats.org/drawingml/2006/table">
            <a:tbl>
              <a:tblPr firstRow="1" firstCol="1" bandRow="1" bandCol="1">
                <a:tableStyleId>{5C22544A-7EE6-4342-B048-85BDC9FD1C3A}</a:tableStyleId>
              </a:tblPr>
              <a:tblGrid>
                <a:gridCol w="11308080">
                  <a:extLst>
                    <a:ext uri="{9D8B030D-6E8A-4147-A177-3AD203B41FA5}">
                      <a16:colId xmlns:a16="http://schemas.microsoft.com/office/drawing/2014/main" val="1802525195"/>
                    </a:ext>
                  </a:extLst>
                </a:gridCol>
              </a:tblGrid>
              <a:tr h="224925">
                <a:tc>
                  <a:txBody>
                    <a:bodyPr/>
                    <a:lstStyle/>
                    <a:p>
                      <a:pPr algn="l">
                        <a:lnSpc>
                          <a:spcPct val="115000"/>
                        </a:lnSpc>
                        <a:spcAft>
                          <a:spcPts val="0"/>
                        </a:spcAft>
                      </a:pPr>
                      <a:r>
                        <a:rPr lang="en-US" sz="2400" kern="1400" dirty="0">
                          <a:solidFill>
                            <a:schemeClr val="tx1"/>
                          </a:solidFill>
                          <a:effectLst/>
                        </a:rPr>
                        <a:t>CORE WRITING TARGETS</a:t>
                      </a:r>
                      <a:endParaRPr lang="en-GB" sz="240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12188506"/>
                  </a:ext>
                </a:extLst>
              </a:tr>
              <a:tr h="302694">
                <a:tc>
                  <a:txBody>
                    <a:bodyPr/>
                    <a:lstStyle/>
                    <a:p>
                      <a:pPr algn="l">
                        <a:lnSpc>
                          <a:spcPct val="115000"/>
                        </a:lnSpc>
                        <a:spcAft>
                          <a:spcPts val="0"/>
                        </a:spcAft>
                      </a:pPr>
                      <a:r>
                        <a:rPr lang="en-US" sz="2400" kern="1400" dirty="0">
                          <a:solidFill>
                            <a:schemeClr val="tx1"/>
                          </a:solidFill>
                          <a:effectLst/>
                        </a:rPr>
                        <a:t>These are your targets for all types of writing!</a:t>
                      </a:r>
                      <a:endParaRPr lang="en-GB" sz="240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161188472"/>
                  </a:ext>
                </a:extLst>
              </a:tr>
              <a:tr h="1349548">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kern="1400" dirty="0">
                          <a:solidFill>
                            <a:schemeClr val="tx1"/>
                          </a:solidFill>
                          <a:effectLst/>
                        </a:rPr>
                        <a:t>A word about spelling.  When writing your first draft I would recommend that you check your spelling after you have finished your text. This will allow your story to flow.  When you have finished take time to check that have used your spelling rules and strategies for all common words.  You should use a dictionary for more challenging words. </a:t>
                      </a:r>
                      <a:endParaRPr lang="en-GB" sz="240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3908270377"/>
                  </a:ext>
                </a:extLst>
              </a:tr>
              <a:tr h="674774">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kern="1400" dirty="0">
                          <a:solidFill>
                            <a:schemeClr val="tx1"/>
                          </a:solidFill>
                          <a:effectLst/>
                        </a:rPr>
                        <a:t>Confidently and accurately use capital letters, full stops, commas, inverted commas, exclamation marks, question marks and/or apostrophes.</a:t>
                      </a:r>
                      <a:endParaRPr lang="en-GB" sz="240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31684986"/>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kern="1400" dirty="0">
                          <a:solidFill>
                            <a:schemeClr val="tx1"/>
                          </a:solidFill>
                          <a:effectLst/>
                        </a:rPr>
                        <a:t>Use sentences of different lengths and complexity.</a:t>
                      </a:r>
                      <a:endParaRPr lang="en-GB" sz="240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816782870"/>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kern="1400" dirty="0">
                          <a:solidFill>
                            <a:schemeClr val="tx1"/>
                          </a:solidFill>
                          <a:effectLst/>
                        </a:rPr>
                        <a:t>Use challenging vocabulary for description and openers.</a:t>
                      </a:r>
                      <a:endParaRPr lang="en-GB" sz="240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781228591"/>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kern="1400" dirty="0">
                          <a:solidFill>
                            <a:schemeClr val="tx1"/>
                          </a:solidFill>
                          <a:effectLst/>
                        </a:rPr>
                        <a:t>Ensure sentences are grammatically accurate, nouns, verbs and tenses agree.</a:t>
                      </a:r>
                      <a:endParaRPr lang="en-GB" sz="240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446537677"/>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kern="1400" dirty="0">
                          <a:solidFill>
                            <a:schemeClr val="tx1"/>
                          </a:solidFill>
                          <a:effectLst/>
                        </a:rPr>
                        <a:t>Accurately use paragraphs to separate ideas/events.</a:t>
                      </a:r>
                      <a:endParaRPr lang="en-GB" sz="240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625210083"/>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kern="1400" dirty="0">
                          <a:solidFill>
                            <a:schemeClr val="tx1"/>
                          </a:solidFill>
                          <a:effectLst/>
                        </a:rPr>
                        <a:t>Proof read and edit writing accurately. </a:t>
                      </a:r>
                      <a:endParaRPr lang="en-GB" sz="240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2881854302"/>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kern="1400" dirty="0">
                          <a:solidFill>
                            <a:schemeClr val="tx1"/>
                          </a:solidFill>
                          <a:effectLst/>
                        </a:rPr>
                        <a:t>Use linked, legible handwriting to present work attractively using correct forms of layout.</a:t>
                      </a:r>
                      <a:endParaRPr lang="en-GB" sz="240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290360632"/>
                  </a:ext>
                </a:extLst>
              </a:tr>
            </a:tbl>
          </a:graphicData>
        </a:graphic>
      </p:graphicFrame>
    </p:spTree>
    <p:extLst>
      <p:ext uri="{BB962C8B-B14F-4D97-AF65-F5344CB8AC3E}">
        <p14:creationId xmlns:p14="http://schemas.microsoft.com/office/powerpoint/2010/main" val="3683580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 TASK</a:t>
            </a:r>
            <a:endParaRPr lang="en-GB" dirty="0"/>
          </a:p>
        </p:txBody>
      </p:sp>
      <p:sp>
        <p:nvSpPr>
          <p:cNvPr id="3" name="Content Placeholder 2"/>
          <p:cNvSpPr>
            <a:spLocks noGrp="1"/>
          </p:cNvSpPr>
          <p:nvPr>
            <p:ph idx="1"/>
          </p:nvPr>
        </p:nvSpPr>
        <p:spPr>
          <a:xfrm>
            <a:off x="753209" y="1690688"/>
            <a:ext cx="11070195" cy="4837703"/>
          </a:xfrm>
        </p:spPr>
        <p:txBody>
          <a:bodyPr>
            <a:normAutofit lnSpcReduction="10000"/>
          </a:bodyPr>
          <a:lstStyle/>
          <a:p>
            <a:pPr marL="0" indent="0">
              <a:buNone/>
            </a:pPr>
            <a:r>
              <a:rPr lang="en-GB" sz="2400" dirty="0" smtClean="0"/>
              <a:t>Spelling focus will be ‘</a:t>
            </a:r>
            <a:r>
              <a:rPr lang="en-GB" sz="2400" dirty="0" err="1" smtClean="0"/>
              <a:t>ch</a:t>
            </a:r>
            <a:r>
              <a:rPr lang="en-GB" sz="2400" dirty="0" smtClean="0"/>
              <a:t>’ Phoneme.</a:t>
            </a:r>
          </a:p>
          <a:p>
            <a:endParaRPr lang="en-GB" sz="2400" dirty="0"/>
          </a:p>
          <a:p>
            <a:pPr marL="0" indent="0">
              <a:buNone/>
            </a:pPr>
            <a:r>
              <a:rPr lang="en-GB" sz="2400" dirty="0" smtClean="0"/>
              <a:t>There are three different representations of this </a:t>
            </a:r>
            <a:r>
              <a:rPr lang="en-GB" sz="2400" dirty="0" smtClean="0"/>
              <a:t>phoneme:</a:t>
            </a:r>
            <a:endParaRPr lang="en-GB" sz="2400" dirty="0" smtClean="0"/>
          </a:p>
          <a:p>
            <a:pPr marL="0" indent="0">
              <a:buNone/>
            </a:pPr>
            <a:endParaRPr lang="en-GB" sz="2000" dirty="0"/>
          </a:p>
          <a:p>
            <a:pPr marL="0" indent="0">
              <a:buNone/>
            </a:pPr>
            <a:r>
              <a:rPr lang="en-GB" sz="3200" b="1" dirty="0" err="1" smtClean="0"/>
              <a:t>ch</a:t>
            </a:r>
            <a:r>
              <a:rPr lang="en-GB" sz="3200" b="1" dirty="0" smtClean="0"/>
              <a:t>              </a:t>
            </a:r>
            <a:r>
              <a:rPr lang="en-GB" sz="3200" b="1" dirty="0" err="1" smtClean="0"/>
              <a:t>tch</a:t>
            </a:r>
            <a:r>
              <a:rPr lang="en-GB" sz="3200" b="1" dirty="0" smtClean="0"/>
              <a:t>                t</a:t>
            </a:r>
          </a:p>
          <a:p>
            <a:pPr marL="0" indent="0">
              <a:buNone/>
            </a:pPr>
            <a:endParaRPr lang="en-GB" sz="2000" dirty="0" smtClean="0"/>
          </a:p>
          <a:p>
            <a:pPr marL="0" indent="0">
              <a:buNone/>
            </a:pPr>
            <a:r>
              <a:rPr lang="en-GB" sz="2000" dirty="0" smtClean="0"/>
              <a:t>We </a:t>
            </a:r>
            <a:r>
              <a:rPr lang="en-GB" sz="2000" dirty="0" smtClean="0"/>
              <a:t>will </a:t>
            </a:r>
            <a:r>
              <a:rPr lang="en-GB" sz="2000" dirty="0" smtClean="0"/>
              <a:t>learn about the </a:t>
            </a:r>
            <a:r>
              <a:rPr lang="en-GB" sz="2000" dirty="0" smtClean="0"/>
              <a:t> </a:t>
            </a:r>
            <a:r>
              <a:rPr lang="en-GB" sz="2000" b="1" dirty="0" smtClean="0"/>
              <a:t>‘</a:t>
            </a:r>
            <a:r>
              <a:rPr lang="en-GB" sz="2000" b="1" dirty="0" err="1" smtClean="0"/>
              <a:t>ch</a:t>
            </a:r>
            <a:r>
              <a:rPr lang="en-GB" sz="2000" dirty="0" smtClean="0"/>
              <a:t>’ </a:t>
            </a:r>
            <a:r>
              <a:rPr lang="en-GB" sz="2000" dirty="0" smtClean="0"/>
              <a:t>representation </a:t>
            </a:r>
            <a:r>
              <a:rPr lang="en-GB" sz="2000" dirty="0" smtClean="0"/>
              <a:t>this week.</a:t>
            </a:r>
          </a:p>
          <a:p>
            <a:pPr marL="0" indent="0">
              <a:buNone/>
            </a:pPr>
            <a:endParaRPr lang="en-GB" sz="4000" dirty="0" smtClean="0"/>
          </a:p>
          <a:p>
            <a:pPr marL="0" indent="0">
              <a:buNone/>
            </a:pPr>
            <a:r>
              <a:rPr lang="en-GB" sz="4000" dirty="0" smtClean="0"/>
              <a:t>Please </a:t>
            </a:r>
            <a:r>
              <a:rPr lang="en-GB" sz="4000" dirty="0" smtClean="0"/>
              <a:t>look in ‘Assignments’ for your Spelling Tasks for this </a:t>
            </a:r>
            <a:r>
              <a:rPr lang="en-GB" sz="4000" dirty="0" smtClean="0"/>
              <a:t>week (just like we would do for homework).</a:t>
            </a:r>
            <a:endParaRPr lang="en-GB" sz="4000" dirty="0"/>
          </a:p>
          <a:p>
            <a:pPr marL="0" indent="0">
              <a:buNone/>
            </a:pPr>
            <a:endParaRPr lang="en-GB" sz="4000" dirty="0"/>
          </a:p>
        </p:txBody>
      </p:sp>
    </p:spTree>
    <p:extLst>
      <p:ext uri="{BB962C8B-B14F-4D97-AF65-F5344CB8AC3E}">
        <p14:creationId xmlns:p14="http://schemas.microsoft.com/office/powerpoint/2010/main" val="4073039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i="1" dirty="0" smtClean="0"/>
              <a:t>COMPREHENSION </a:t>
            </a:r>
            <a:br>
              <a:rPr lang="en-GB" sz="4000" b="1" i="1" dirty="0" smtClean="0"/>
            </a:br>
            <a:r>
              <a:rPr lang="en-GB" sz="4000" b="1" i="1" dirty="0" smtClean="0"/>
              <a:t>Online Lesson </a:t>
            </a:r>
            <a:r>
              <a:rPr lang="en-GB" sz="4000" b="1" i="1" dirty="0" smtClean="0"/>
              <a:t>Wednesday 10.30</a:t>
            </a:r>
            <a:r>
              <a:rPr lang="en-GB" sz="4000" b="1" i="1" dirty="0" smtClean="0"/>
              <a:t>am</a:t>
            </a:r>
            <a:endParaRPr lang="en-GB" sz="4000" b="1" i="1" dirty="0"/>
          </a:p>
        </p:txBody>
      </p:sp>
      <p:sp>
        <p:nvSpPr>
          <p:cNvPr id="3" name="Content Placeholder 2"/>
          <p:cNvSpPr>
            <a:spLocks noGrp="1"/>
          </p:cNvSpPr>
          <p:nvPr>
            <p:ph idx="1"/>
          </p:nvPr>
        </p:nvSpPr>
        <p:spPr/>
        <p:txBody>
          <a:bodyPr>
            <a:normAutofit lnSpcReduction="10000"/>
          </a:bodyPr>
          <a:lstStyle/>
          <a:p>
            <a:pPr marL="0" indent="0">
              <a:buNone/>
            </a:pPr>
            <a:r>
              <a:rPr lang="en-GB" dirty="0" smtClean="0"/>
              <a:t>Please go to page 36 of your textbook, Comprehension Success 2</a:t>
            </a:r>
          </a:p>
          <a:p>
            <a:pPr marL="0" indent="0">
              <a:buNone/>
            </a:pPr>
            <a:endParaRPr lang="en-GB" dirty="0" smtClean="0"/>
          </a:p>
          <a:p>
            <a:pPr marL="0" indent="0">
              <a:buNone/>
            </a:pPr>
            <a:r>
              <a:rPr lang="en-GB" dirty="0" smtClean="0">
                <a:solidFill>
                  <a:schemeClr val="accent1"/>
                </a:solidFill>
              </a:rPr>
              <a:t>Please complete sections A and B before the lesson this Thursday – you may as an extension write your own limerick too (this is optional)!</a:t>
            </a:r>
          </a:p>
          <a:p>
            <a:pPr marL="0" indent="0">
              <a:buNone/>
            </a:pPr>
            <a:endParaRPr lang="en-GB" dirty="0" smtClean="0"/>
          </a:p>
          <a:p>
            <a:pPr marL="0" indent="0">
              <a:buNone/>
            </a:pPr>
            <a:r>
              <a:rPr lang="en-GB" dirty="0" smtClean="0"/>
              <a:t>Read the limericks on page 36 – remember to read each limerick twice., remember please answer in sentences.</a:t>
            </a:r>
          </a:p>
          <a:p>
            <a:pPr marL="0" indent="0">
              <a:buNone/>
            </a:pPr>
            <a:endParaRPr lang="en-GB" dirty="0" smtClean="0"/>
          </a:p>
          <a:p>
            <a:pPr marL="0" indent="0">
              <a:buNone/>
            </a:pPr>
            <a:r>
              <a:rPr lang="en-GB" dirty="0" smtClean="0"/>
              <a:t>On the next page are some unfamiliar words and their meanings – read over this and it will help you to answer the questions.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32722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017" y="193963"/>
            <a:ext cx="11148291" cy="6617196"/>
          </a:xfrm>
          <a:prstGeom prst="rect">
            <a:avLst/>
          </a:prstGeom>
          <a:noFill/>
        </p:spPr>
        <p:txBody>
          <a:bodyPr wrap="square" rtlCol="0">
            <a:spAutoFit/>
          </a:bodyPr>
          <a:lstStyle/>
          <a:p>
            <a:r>
              <a:rPr lang="en-GB" sz="2400" b="1" i="1" dirty="0" smtClean="0"/>
              <a:t>COMPREHENSION</a:t>
            </a:r>
            <a:endParaRPr lang="en-GB" sz="2400" b="1" u="sng" dirty="0" smtClean="0"/>
          </a:p>
          <a:p>
            <a:endParaRPr lang="en-GB" sz="2400" b="1" u="sng" dirty="0"/>
          </a:p>
          <a:p>
            <a:r>
              <a:rPr lang="en-GB" sz="2400" b="1" u="sng" dirty="0" smtClean="0"/>
              <a:t>For </a:t>
            </a:r>
            <a:r>
              <a:rPr lang="en-GB" sz="2400" b="1" u="sng" dirty="0"/>
              <a:t>‘A book of Nonsense’ - words you may be unfamiliar with:</a:t>
            </a:r>
          </a:p>
          <a:p>
            <a:endParaRPr lang="en-GB" sz="2400" b="1" u="sng" dirty="0"/>
          </a:p>
          <a:p>
            <a:r>
              <a:rPr lang="en-GB" sz="2400" dirty="0"/>
              <a:t>Sparta – a very important city in ancient Greece</a:t>
            </a:r>
          </a:p>
          <a:p>
            <a:endParaRPr lang="en-GB" sz="2400" dirty="0"/>
          </a:p>
          <a:p>
            <a:r>
              <a:rPr lang="en-GB" sz="2400" dirty="0"/>
              <a:t>Dover – is a town in England (it is right on the coast) and is quite near France</a:t>
            </a:r>
          </a:p>
          <a:p>
            <a:endParaRPr lang="en-GB" sz="2400" dirty="0"/>
          </a:p>
          <a:p>
            <a:r>
              <a:rPr lang="en-GB" sz="2400" dirty="0"/>
              <a:t>clover – is a small plant which can have white or purple flowers</a:t>
            </a:r>
          </a:p>
          <a:p>
            <a:endParaRPr lang="en-GB" sz="2400" dirty="0"/>
          </a:p>
          <a:p>
            <a:r>
              <a:rPr lang="en-GB" sz="2400" dirty="0"/>
              <a:t>perceive – to become aware of something</a:t>
            </a:r>
          </a:p>
          <a:p>
            <a:endParaRPr lang="en-GB" sz="2400" dirty="0"/>
          </a:p>
          <a:p>
            <a:r>
              <a:rPr lang="en-GB" sz="2400" dirty="0"/>
              <a:t>Troy -  Troy was an ancient Greek city (which was in Turkey)</a:t>
            </a:r>
          </a:p>
          <a:p>
            <a:endParaRPr lang="en-GB" sz="2400" dirty="0"/>
          </a:p>
          <a:p>
            <a:r>
              <a:rPr lang="en-GB" sz="2400" dirty="0"/>
              <a:t>partially – not completely </a:t>
            </a:r>
          </a:p>
          <a:p>
            <a:endParaRPr lang="en-GB" sz="2400" dirty="0"/>
          </a:p>
          <a:p>
            <a:r>
              <a:rPr lang="en-GB" sz="2400" dirty="0"/>
              <a:t>futile -  useless; not successful</a:t>
            </a:r>
          </a:p>
        </p:txBody>
      </p:sp>
    </p:spTree>
    <p:extLst>
      <p:ext uri="{BB962C8B-B14F-4D97-AF65-F5344CB8AC3E}">
        <p14:creationId xmlns:p14="http://schemas.microsoft.com/office/powerpoint/2010/main" val="4181148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134216"/>
            <a:ext cx="10515600" cy="1325563"/>
          </a:xfrm>
        </p:spPr>
        <p:txBody>
          <a:bodyPr/>
          <a:lstStyle/>
          <a:p>
            <a:r>
              <a:rPr lang="en-GB" dirty="0" smtClean="0"/>
              <a:t>GRAMMAR AND PUNCTUATION</a:t>
            </a:r>
            <a:endParaRPr lang="en-GB" dirty="0"/>
          </a:p>
        </p:txBody>
      </p:sp>
      <p:sp>
        <p:nvSpPr>
          <p:cNvPr id="3" name="Content Placeholder 2"/>
          <p:cNvSpPr>
            <a:spLocks noGrp="1"/>
          </p:cNvSpPr>
          <p:nvPr>
            <p:ph idx="1"/>
          </p:nvPr>
        </p:nvSpPr>
        <p:spPr>
          <a:xfrm>
            <a:off x="200891" y="1245989"/>
            <a:ext cx="10515600" cy="4351338"/>
          </a:xfrm>
        </p:spPr>
        <p:txBody>
          <a:bodyPr>
            <a:noAutofit/>
          </a:bodyPr>
          <a:lstStyle/>
          <a:p>
            <a:pPr marL="0" indent="0">
              <a:buNone/>
            </a:pPr>
            <a:r>
              <a:rPr lang="en-GB" sz="2000" dirty="0" smtClean="0"/>
              <a:t>Grammar and Punctuation Text Book – Pupil Book 2</a:t>
            </a:r>
          </a:p>
          <a:p>
            <a:pPr marL="0" indent="0">
              <a:buNone/>
            </a:pPr>
            <a:endParaRPr lang="en-GB" sz="2000" dirty="0"/>
          </a:p>
          <a:p>
            <a:pPr marL="0" indent="0">
              <a:buNone/>
            </a:pPr>
            <a:r>
              <a:rPr lang="en-GB" sz="2000" dirty="0" smtClean="0"/>
              <a:t>In your large literacy jotter - please complete unit 1 – Parts of Speech</a:t>
            </a:r>
          </a:p>
          <a:p>
            <a:pPr marL="0" indent="0">
              <a:buNone/>
            </a:pPr>
            <a:endParaRPr lang="en-GB" sz="2000" dirty="0"/>
          </a:p>
          <a:p>
            <a:pPr marL="0" indent="0">
              <a:buNone/>
            </a:pPr>
            <a:r>
              <a:rPr lang="en-GB" sz="2000" dirty="0" smtClean="0"/>
              <a:t>Remember to:</a:t>
            </a:r>
          </a:p>
          <a:p>
            <a:pPr marL="0" indent="0">
              <a:buNone/>
            </a:pPr>
            <a:r>
              <a:rPr lang="en-GB" sz="2000" dirty="0" smtClean="0"/>
              <a:t>Write the date and then underneath</a:t>
            </a:r>
            <a:r>
              <a:rPr lang="en-GB" sz="2000" dirty="0"/>
              <a:t> </a:t>
            </a:r>
            <a:r>
              <a:rPr lang="en-GB" sz="2000" dirty="0" smtClean="0"/>
              <a:t>Unit 1 – Parts of Speech (remember to underline your date with a ruler and heading with a ruler).</a:t>
            </a:r>
          </a:p>
          <a:p>
            <a:pPr marL="0" indent="0">
              <a:buNone/>
            </a:pPr>
            <a:r>
              <a:rPr lang="en-GB" sz="2000" dirty="0" smtClean="0"/>
              <a:t>Underline the missing words when you fill in the gaps in the sentences.</a:t>
            </a:r>
          </a:p>
          <a:p>
            <a:pPr marL="0" indent="0">
              <a:buNone/>
            </a:pPr>
            <a:endParaRPr lang="en-GB" sz="2000" dirty="0" smtClean="0"/>
          </a:p>
          <a:p>
            <a:pPr marL="0" indent="0">
              <a:buNone/>
            </a:pPr>
            <a:endParaRPr lang="en-GB" sz="2000" dirty="0"/>
          </a:p>
          <a:p>
            <a:pPr marL="0" indent="0">
              <a:buNone/>
            </a:pPr>
            <a:r>
              <a:rPr lang="en-GB" sz="2000" b="1" dirty="0" smtClean="0">
                <a:solidFill>
                  <a:srgbClr val="7030A0"/>
                </a:solidFill>
              </a:rPr>
              <a:t>LI – I am learning that words can be divided into groups called parts of speech.</a:t>
            </a:r>
          </a:p>
          <a:p>
            <a:pPr marL="0" indent="0">
              <a:buNone/>
            </a:pPr>
            <a:endParaRPr lang="en-GB" sz="2000" b="1" dirty="0">
              <a:solidFill>
                <a:srgbClr val="7030A0"/>
              </a:solidFill>
            </a:endParaRPr>
          </a:p>
          <a:p>
            <a:pPr marL="0" indent="0">
              <a:buNone/>
            </a:pPr>
            <a:r>
              <a:rPr lang="en-GB" sz="2000" b="1" dirty="0" smtClean="0">
                <a:solidFill>
                  <a:srgbClr val="7030A0"/>
                </a:solidFill>
              </a:rPr>
              <a:t>SC – I can identify and use nouns, adjectives and verbs in sentences.</a:t>
            </a:r>
          </a:p>
          <a:p>
            <a:pPr marL="0" indent="0">
              <a:buNone/>
            </a:pPr>
            <a:endParaRPr lang="en-GB" sz="2000" dirty="0"/>
          </a:p>
        </p:txBody>
      </p:sp>
    </p:spTree>
    <p:extLst>
      <p:ext uri="{BB962C8B-B14F-4D97-AF65-F5344CB8AC3E}">
        <p14:creationId xmlns:p14="http://schemas.microsoft.com/office/powerpoint/2010/main" val="43028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23232"/>
      </a:dk2>
      <a:lt2>
        <a:srgbClr val="E5C243"/>
      </a:lt2>
      <a:accent1>
        <a:srgbClr val="FF0000"/>
      </a:accent1>
      <a:accent2>
        <a:srgbClr val="D55816"/>
      </a:accent2>
      <a:accent3>
        <a:srgbClr val="E19825"/>
      </a:accent3>
      <a:accent4>
        <a:srgbClr val="B19C7D"/>
      </a:accent4>
      <a:accent5>
        <a:srgbClr val="7F5F52"/>
      </a:accent5>
      <a:accent6>
        <a:srgbClr val="B27D49"/>
      </a:accent6>
      <a:hlink>
        <a:srgbClr val="50771B"/>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870</TotalTime>
  <Words>1915</Words>
  <Application>Microsoft Office PowerPoint</Application>
  <PresentationFormat>Widescreen</PresentationFormat>
  <Paragraphs>218</Paragraphs>
  <Slides>23</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Arial</vt:lpstr>
      <vt:lpstr>Calibri</vt:lpstr>
      <vt:lpstr>Calibri Light</vt:lpstr>
      <vt:lpstr>inherit</vt:lpstr>
      <vt:lpstr>Segoe UI</vt:lpstr>
      <vt:lpstr>Symbol</vt:lpstr>
      <vt:lpstr>Times New Roman</vt:lpstr>
      <vt:lpstr>wf_segoe-ui_light</vt:lpstr>
      <vt:lpstr>wf_segoe-ui_normal</vt:lpstr>
      <vt:lpstr>Office Theme</vt:lpstr>
      <vt:lpstr>Acrobat Document</vt:lpstr>
      <vt:lpstr>P5 Weekly Diary  week commencing 11.01.21</vt:lpstr>
      <vt:lpstr>PowerPoint Presentation</vt:lpstr>
      <vt:lpstr>       ONLINE LESSONS  for week commencing 11th January 2021   Monday 11th January – Check in and Writing Lesson  – 2pm  Wednesday  13th January – Comprehension – 10.30 am  Thursday 14th January – Weight/Mass  Lesson - Numeracy Task 4 – 11.30 am  Friday 15th January – Assessment of Spelling and a ‘SLEEP’ discussion -  11 am  </vt:lpstr>
      <vt:lpstr>Check in and WRITING Online Lesson Monday 11th January at 2pm.</vt:lpstr>
      <vt:lpstr>PowerPoint Presentation</vt:lpstr>
      <vt:lpstr>SPELLING TASK</vt:lpstr>
      <vt:lpstr>COMPREHENSION  Online Lesson Wednesday 10.30am</vt:lpstr>
      <vt:lpstr>PowerPoint Presentation</vt:lpstr>
      <vt:lpstr>GRAMMAR AND PUNCTUATION</vt:lpstr>
      <vt:lpstr>PowerPoint Presentation</vt:lpstr>
      <vt:lpstr>NUMERACY</vt:lpstr>
      <vt:lpstr>NUMERACY Task 1</vt:lpstr>
      <vt:lpstr>NUMERACY Task 1</vt:lpstr>
      <vt:lpstr>NUMERACY  Task 2</vt:lpstr>
      <vt:lpstr>NUMERACY Task 3</vt:lpstr>
      <vt:lpstr> NUMERACY TASK 4 Online Lesson  - Thursday 14th  January at 11.30 am</vt:lpstr>
      <vt:lpstr> HWB  This activity is a great way for you to get fresh air and build up your steps!  Remember we made acute, obtuse and reflex angles with the willow.  An angle less than 90° is acute. An angle between 90° and 180° is obtuse. An angle greater than 180° is reflex.    You can write down what you found or take photos or make drawings.  Looking forward to seeing what you find!   </vt:lpstr>
      <vt:lpstr>Health and Wellbeing</vt:lpstr>
      <vt:lpstr>Health and Wellbeing</vt:lpstr>
      <vt:lpstr>Health and Wellbeing</vt:lpstr>
      <vt:lpstr>Health and Wellbeing</vt:lpstr>
      <vt:lpstr>PowerPoint Presentation</vt:lpstr>
      <vt:lpstr>Music </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 weekly diary  week commencing 11.01.21</dc:title>
  <dc:creator>Mrs Peters</dc:creator>
  <cp:lastModifiedBy>Mrs Peters</cp:lastModifiedBy>
  <cp:revision>48</cp:revision>
  <dcterms:created xsi:type="dcterms:W3CDTF">2021-01-08T18:04:58Z</dcterms:created>
  <dcterms:modified xsi:type="dcterms:W3CDTF">2021-01-10T16:46:57Z</dcterms:modified>
</cp:coreProperties>
</file>